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62" r:id="rId5"/>
    <p:sldMasterId id="2147483874" r:id="rId6"/>
  </p:sldMasterIdLst>
  <p:notesMasterIdLst>
    <p:notesMasterId r:id="rId118"/>
  </p:notesMasterIdLst>
  <p:handoutMasterIdLst>
    <p:handoutMasterId r:id="rId119"/>
  </p:handoutMasterIdLst>
  <p:sldIdLst>
    <p:sldId id="256" r:id="rId7"/>
    <p:sldId id="260" r:id="rId8"/>
    <p:sldId id="454" r:id="rId9"/>
    <p:sldId id="323" r:id="rId10"/>
    <p:sldId id="497" r:id="rId11"/>
    <p:sldId id="259" r:id="rId12"/>
    <p:sldId id="546" r:id="rId13"/>
    <p:sldId id="265" r:id="rId14"/>
    <p:sldId id="262" r:id="rId15"/>
    <p:sldId id="335" r:id="rId16"/>
    <p:sldId id="512" r:id="rId17"/>
    <p:sldId id="513" r:id="rId18"/>
    <p:sldId id="514" r:id="rId19"/>
    <p:sldId id="547" r:id="rId20"/>
    <p:sldId id="548" r:id="rId21"/>
    <p:sldId id="352" r:id="rId22"/>
    <p:sldId id="353" r:id="rId23"/>
    <p:sldId id="314" r:id="rId24"/>
    <p:sldId id="549" r:id="rId25"/>
    <p:sldId id="315" r:id="rId26"/>
    <p:sldId id="316" r:id="rId27"/>
    <p:sldId id="317" r:id="rId28"/>
    <p:sldId id="318" r:id="rId29"/>
    <p:sldId id="404" r:id="rId30"/>
    <p:sldId id="322" r:id="rId31"/>
    <p:sldId id="319" r:id="rId32"/>
    <p:sldId id="500" r:id="rId33"/>
    <p:sldId id="501" r:id="rId34"/>
    <p:sldId id="326" r:id="rId35"/>
    <p:sldId id="550" r:id="rId36"/>
    <p:sldId id="387" r:id="rId37"/>
    <p:sldId id="388" r:id="rId38"/>
    <p:sldId id="499" r:id="rId39"/>
    <p:sldId id="390" r:id="rId40"/>
    <p:sldId id="534" r:id="rId41"/>
    <p:sldId id="535" r:id="rId42"/>
    <p:sldId id="391" r:id="rId43"/>
    <p:sldId id="392" r:id="rId44"/>
    <p:sldId id="393" r:id="rId45"/>
    <p:sldId id="261" r:id="rId46"/>
    <p:sldId id="394" r:id="rId47"/>
    <p:sldId id="527" r:id="rId48"/>
    <p:sldId id="483" r:id="rId49"/>
    <p:sldId id="424" r:id="rId50"/>
    <p:sldId id="396" r:id="rId51"/>
    <p:sldId id="538" r:id="rId52"/>
    <p:sldId id="536" r:id="rId53"/>
    <p:sldId id="537" r:id="rId54"/>
    <p:sldId id="395" r:id="rId55"/>
    <p:sldId id="463" r:id="rId56"/>
    <p:sldId id="452" r:id="rId57"/>
    <p:sldId id="458" r:id="rId58"/>
    <p:sldId id="459" r:id="rId59"/>
    <p:sldId id="397" r:id="rId60"/>
    <p:sldId id="539" r:id="rId61"/>
    <p:sldId id="544" r:id="rId62"/>
    <p:sldId id="545" r:id="rId63"/>
    <p:sldId id="298" r:id="rId64"/>
    <p:sldId id="293" r:id="rId65"/>
    <p:sldId id="398" r:id="rId66"/>
    <p:sldId id="526" r:id="rId67"/>
    <p:sldId id="399" r:id="rId68"/>
    <p:sldId id="286" r:id="rId69"/>
    <p:sldId id="400" r:id="rId70"/>
    <p:sldId id="288" r:id="rId71"/>
    <p:sldId id="306" r:id="rId72"/>
    <p:sldId id="401" r:id="rId73"/>
    <p:sldId id="327" r:id="rId74"/>
    <p:sldId id="474" r:id="rId75"/>
    <p:sldId id="304" r:id="rId76"/>
    <p:sldId id="369" r:id="rId77"/>
    <p:sldId id="311" r:id="rId78"/>
    <p:sldId id="312" r:id="rId79"/>
    <p:sldId id="336" r:id="rId80"/>
    <p:sldId id="506" r:id="rId81"/>
    <p:sldId id="507" r:id="rId82"/>
    <p:sldId id="339" r:id="rId83"/>
    <p:sldId id="383" r:id="rId84"/>
    <p:sldId id="508" r:id="rId85"/>
    <p:sldId id="509" r:id="rId86"/>
    <p:sldId id="405" r:id="rId87"/>
    <p:sldId id="510" r:id="rId88"/>
    <p:sldId id="511" r:id="rId89"/>
    <p:sldId id="406" r:id="rId90"/>
    <p:sldId id="354" r:id="rId91"/>
    <p:sldId id="368" r:id="rId92"/>
    <p:sldId id="411" r:id="rId93"/>
    <p:sldId id="515" r:id="rId94"/>
    <p:sldId id="374" r:id="rId95"/>
    <p:sldId id="357" r:id="rId96"/>
    <p:sldId id="516" r:id="rId97"/>
    <p:sldId id="558" r:id="rId98"/>
    <p:sldId id="361" r:id="rId99"/>
    <p:sldId id="410" r:id="rId100"/>
    <p:sldId id="517" r:id="rId101"/>
    <p:sldId id="360" r:id="rId102"/>
    <p:sldId id="555" r:id="rId103"/>
    <p:sldId id="362" r:id="rId104"/>
    <p:sldId id="518" r:id="rId105"/>
    <p:sldId id="520" r:id="rId106"/>
    <p:sldId id="413" r:id="rId107"/>
    <p:sldId id="364" r:id="rId108"/>
    <p:sldId id="554" r:id="rId109"/>
    <p:sldId id="523" r:id="rId110"/>
    <p:sldId id="377" r:id="rId111"/>
    <p:sldId id="551" r:id="rId112"/>
    <p:sldId id="553" r:id="rId113"/>
    <p:sldId id="556" r:id="rId114"/>
    <p:sldId id="557" r:id="rId115"/>
    <p:sldId id="521" r:id="rId116"/>
    <p:sldId id="522" r:id="rId1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Reay" initials="CR" lastIdx="1" clrIdx="0">
    <p:extLst>
      <p:ext uri="{19B8F6BF-5375-455C-9EA6-DF929625EA0E}">
        <p15:presenceInfo xmlns:p15="http://schemas.microsoft.com/office/powerpoint/2012/main" userId="f7902a6792604a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26DC"/>
    <a:srgbClr val="00FF99"/>
    <a:srgbClr val="E42C69"/>
    <a:srgbClr val="FF9900"/>
    <a:srgbClr val="00FFFF"/>
    <a:srgbClr val="FFFF99"/>
    <a:srgbClr val="FFCCFF"/>
    <a:srgbClr val="00FF00"/>
    <a:srgbClr val="FF6600"/>
    <a:srgbClr val="004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7152F-6608-429C-A35A-C1329AA5A6A7}" v="12" dt="2026-01-29T15:26:04.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94660"/>
  </p:normalViewPr>
  <p:slideViewPr>
    <p:cSldViewPr snapToGrid="0">
      <p:cViewPr varScale="1">
        <p:scale>
          <a:sx n="59" d="100"/>
          <a:sy n="59" d="100"/>
        </p:scale>
        <p:origin x="776" y="52"/>
      </p:cViewPr>
      <p:guideLst>
        <p:guide orient="horz" pos="2160"/>
        <p:guide pos="2880"/>
      </p:guideLst>
    </p:cSldViewPr>
  </p:slideViewPr>
  <p:notesTextViewPr>
    <p:cViewPr>
      <p:scale>
        <a:sx n="1" d="1"/>
        <a:sy n="1" d="1"/>
      </p:scale>
      <p:origin x="0" y="0"/>
    </p:cViewPr>
  </p:notesTextViewPr>
  <p:sorterViewPr>
    <p:cViewPr>
      <p:scale>
        <a:sx n="100" d="100"/>
        <a:sy n="100" d="100"/>
      </p:scale>
      <p:origin x="0" y="-320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notesMaster" Target="notesMasters/notesMaster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handoutMaster" Target="handoutMasters/handoutMaster1.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commentAuthors" Target="commentAuthors.xml"/><Relationship Id="rId125"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D6B35-6AA5-4771-8CD8-9C31C929EEC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171BDD4C-A1E9-4AD9-9D8E-A4895E6DBD30}">
      <dgm:prSet phldrT="[Text]" phldr="0"/>
      <dgm:spPr>
        <a:solidFill>
          <a:schemeClr val="accent1"/>
        </a:solidFill>
      </dgm:spPr>
      <dgm:t>
        <a:bodyPr/>
        <a:lstStyle/>
        <a:p>
          <a:pPr algn="ctr"/>
          <a:r>
            <a:rPr lang="en-GB" b="1">
              <a:solidFill>
                <a:schemeClr val="bg1"/>
              </a:solidFill>
              <a:latin typeface="Calibri Light" panose="020F0302020204030204"/>
            </a:rPr>
            <a:t>Positive</a:t>
          </a:r>
          <a:endParaRPr lang="en-GB" b="1">
            <a:solidFill>
              <a:schemeClr val="bg1"/>
            </a:solidFill>
          </a:endParaRPr>
        </a:p>
      </dgm:t>
    </dgm:pt>
    <dgm:pt modelId="{FC4849F5-301F-4D61-80A7-9344CA3EF64E}" type="parTrans" cxnId="{2C3BC176-6D1F-40DE-A56C-6127F44BD253}">
      <dgm:prSet/>
      <dgm:spPr/>
      <dgm:t>
        <a:bodyPr/>
        <a:lstStyle/>
        <a:p>
          <a:endParaRPr lang="en-GB"/>
        </a:p>
      </dgm:t>
    </dgm:pt>
    <dgm:pt modelId="{192E01E3-5957-4318-822F-58B92559DCD6}" type="sibTrans" cxnId="{2C3BC176-6D1F-40DE-A56C-6127F44BD253}">
      <dgm:prSet/>
      <dgm:spPr/>
      <dgm:t>
        <a:bodyPr/>
        <a:lstStyle/>
        <a:p>
          <a:endParaRPr lang="en-GB"/>
        </a:p>
      </dgm:t>
    </dgm:pt>
    <dgm:pt modelId="{E3AB3B71-921A-4D24-A327-10E2E4D83332}">
      <dgm:prSet phldrT="[Text]" phldr="0" custT="1"/>
      <dgm:spPr/>
      <dgm:t>
        <a:bodyPr/>
        <a:lstStyle/>
        <a:p>
          <a:pPr rtl="0"/>
          <a:r>
            <a:rPr lang="en-GB" sz="2800">
              <a:latin typeface="Calibri Light" panose="020F0302020204030204"/>
            </a:rPr>
            <a:t>Say it in a positive way and say what you want as opposed to what you don't want</a:t>
          </a:r>
          <a:endParaRPr lang="en-GB" sz="2800"/>
        </a:p>
      </dgm:t>
    </dgm:pt>
    <dgm:pt modelId="{19A5322A-C657-43DE-8795-792510B85DCE}" type="parTrans" cxnId="{5D638F50-3AD4-4F79-B4F0-AA3F54D20359}">
      <dgm:prSet/>
      <dgm:spPr/>
      <dgm:t>
        <a:bodyPr/>
        <a:lstStyle/>
        <a:p>
          <a:endParaRPr lang="en-GB"/>
        </a:p>
      </dgm:t>
    </dgm:pt>
    <dgm:pt modelId="{D0D0B439-1084-4BD1-9C09-22CB8B3C9550}" type="sibTrans" cxnId="{5D638F50-3AD4-4F79-B4F0-AA3F54D20359}">
      <dgm:prSet/>
      <dgm:spPr/>
      <dgm:t>
        <a:bodyPr/>
        <a:lstStyle/>
        <a:p>
          <a:endParaRPr lang="en-GB"/>
        </a:p>
      </dgm:t>
    </dgm:pt>
    <dgm:pt modelId="{35B6116F-4E03-40CD-B153-F203351142E2}">
      <dgm:prSet phldrT="[Text]" phldr="0"/>
      <dgm:spPr>
        <a:solidFill>
          <a:srgbClr val="FFFF00"/>
        </a:solidFill>
      </dgm:spPr>
      <dgm:t>
        <a:bodyPr/>
        <a:lstStyle/>
        <a:p>
          <a:pPr algn="ctr" rtl="0"/>
          <a:r>
            <a:rPr lang="en-GB" b="1" dirty="0">
              <a:solidFill>
                <a:schemeClr val="bg1"/>
              </a:solidFill>
              <a:latin typeface="Calibri Light" panose="020F0302020204030204"/>
            </a:rPr>
            <a:t>I Statement</a:t>
          </a:r>
          <a:endParaRPr lang="en-GB" b="1" dirty="0">
            <a:solidFill>
              <a:schemeClr val="bg1"/>
            </a:solidFill>
          </a:endParaRPr>
        </a:p>
      </dgm:t>
    </dgm:pt>
    <dgm:pt modelId="{4AEA3004-EFDF-48FA-A90C-B4DF9F404112}" type="parTrans" cxnId="{6AB922DB-9F95-469D-BB34-4D439824E3EE}">
      <dgm:prSet/>
      <dgm:spPr/>
      <dgm:t>
        <a:bodyPr/>
        <a:lstStyle/>
        <a:p>
          <a:endParaRPr lang="en-GB"/>
        </a:p>
      </dgm:t>
    </dgm:pt>
    <dgm:pt modelId="{4C4FFABE-A712-4B5E-9FF0-EFFDB8FCEFD3}" type="sibTrans" cxnId="{6AB922DB-9F95-469D-BB34-4D439824E3EE}">
      <dgm:prSet/>
      <dgm:spPr/>
      <dgm:t>
        <a:bodyPr/>
        <a:lstStyle/>
        <a:p>
          <a:endParaRPr lang="en-GB"/>
        </a:p>
      </dgm:t>
    </dgm:pt>
    <dgm:pt modelId="{BA8078EC-89BB-4298-9072-4807680525BF}">
      <dgm:prSet phldrT="[Text]" phldr="0"/>
      <dgm:spPr/>
      <dgm:t>
        <a:bodyPr/>
        <a:lstStyle/>
        <a:p>
          <a:pPr rtl="0"/>
          <a:r>
            <a:rPr lang="en-GB">
              <a:latin typeface="Calibri Light" panose="020F0302020204030204"/>
            </a:rPr>
            <a:t>Start with an 'I' statement and express a feeling</a:t>
          </a:r>
          <a:endParaRPr lang="en-GB"/>
        </a:p>
      </dgm:t>
    </dgm:pt>
    <dgm:pt modelId="{076159D2-0292-40DA-A084-DC3841811662}" type="parTrans" cxnId="{81C09EEC-AE88-4C1F-B62C-194C0B9D7AD3}">
      <dgm:prSet/>
      <dgm:spPr/>
      <dgm:t>
        <a:bodyPr/>
        <a:lstStyle/>
        <a:p>
          <a:endParaRPr lang="en-GB"/>
        </a:p>
      </dgm:t>
    </dgm:pt>
    <dgm:pt modelId="{5572672F-91BB-4845-9344-B8DD11E4C717}" type="sibTrans" cxnId="{81C09EEC-AE88-4C1F-B62C-194C0B9D7AD3}">
      <dgm:prSet/>
      <dgm:spPr/>
      <dgm:t>
        <a:bodyPr/>
        <a:lstStyle/>
        <a:p>
          <a:endParaRPr lang="en-GB"/>
        </a:p>
      </dgm:t>
    </dgm:pt>
    <dgm:pt modelId="{A758E469-5EBC-4CB4-BECE-CEFD3A6A31C2}" type="pres">
      <dgm:prSet presAssocID="{18AD6B35-6AA5-4771-8CD8-9C31C929EEC2}" presName="linear" presStyleCnt="0">
        <dgm:presLayoutVars>
          <dgm:animLvl val="lvl"/>
          <dgm:resizeHandles val="exact"/>
        </dgm:presLayoutVars>
      </dgm:prSet>
      <dgm:spPr/>
    </dgm:pt>
    <dgm:pt modelId="{5D02A51A-F914-4819-86A0-15BCBFAF55BF}" type="pres">
      <dgm:prSet presAssocID="{171BDD4C-A1E9-4AD9-9D8E-A4895E6DBD30}" presName="parentText" presStyleLbl="node1" presStyleIdx="0" presStyleCnt="2" custLinFactNeighborX="0" custLinFactNeighborY="-198">
        <dgm:presLayoutVars>
          <dgm:chMax val="0"/>
          <dgm:bulletEnabled val="1"/>
        </dgm:presLayoutVars>
      </dgm:prSet>
      <dgm:spPr/>
    </dgm:pt>
    <dgm:pt modelId="{6EC09EB6-8E5D-401E-8193-1D803D887F6D}" type="pres">
      <dgm:prSet presAssocID="{171BDD4C-A1E9-4AD9-9D8E-A4895E6DBD30}" presName="childText" presStyleLbl="revTx" presStyleIdx="0" presStyleCnt="2">
        <dgm:presLayoutVars>
          <dgm:bulletEnabled val="1"/>
        </dgm:presLayoutVars>
      </dgm:prSet>
      <dgm:spPr/>
    </dgm:pt>
    <dgm:pt modelId="{58664861-EB07-4486-A0B4-17FBC9765176}" type="pres">
      <dgm:prSet presAssocID="{35B6116F-4E03-40CD-B153-F203351142E2}" presName="parentText" presStyleLbl="node1" presStyleIdx="1" presStyleCnt="2">
        <dgm:presLayoutVars>
          <dgm:chMax val="0"/>
          <dgm:bulletEnabled val="1"/>
        </dgm:presLayoutVars>
      </dgm:prSet>
      <dgm:spPr/>
    </dgm:pt>
    <dgm:pt modelId="{E0887F27-DB67-4D87-97C8-0F9BBE075338}" type="pres">
      <dgm:prSet presAssocID="{35B6116F-4E03-40CD-B153-F203351142E2}" presName="childText" presStyleLbl="revTx" presStyleIdx="1" presStyleCnt="2">
        <dgm:presLayoutVars>
          <dgm:bulletEnabled val="1"/>
        </dgm:presLayoutVars>
      </dgm:prSet>
      <dgm:spPr/>
    </dgm:pt>
  </dgm:ptLst>
  <dgm:cxnLst>
    <dgm:cxn modelId="{5721BE24-F01B-4BBB-AA86-0CF344D2DA85}" type="presOf" srcId="{BA8078EC-89BB-4298-9072-4807680525BF}" destId="{E0887F27-DB67-4D87-97C8-0F9BBE075338}" srcOrd="0" destOrd="0" presId="urn:microsoft.com/office/officeart/2005/8/layout/vList2"/>
    <dgm:cxn modelId="{EBEB3540-2B30-472D-BF34-4EDFD162C39B}" type="presOf" srcId="{35B6116F-4E03-40CD-B153-F203351142E2}" destId="{58664861-EB07-4486-A0B4-17FBC9765176}" srcOrd="0" destOrd="0" presId="urn:microsoft.com/office/officeart/2005/8/layout/vList2"/>
    <dgm:cxn modelId="{5D638F50-3AD4-4F79-B4F0-AA3F54D20359}" srcId="{171BDD4C-A1E9-4AD9-9D8E-A4895E6DBD30}" destId="{E3AB3B71-921A-4D24-A327-10E2E4D83332}" srcOrd="0" destOrd="0" parTransId="{19A5322A-C657-43DE-8795-792510B85DCE}" sibTransId="{D0D0B439-1084-4BD1-9C09-22CB8B3C9550}"/>
    <dgm:cxn modelId="{F62F1C51-398C-4396-B45C-698105665672}" type="presOf" srcId="{E3AB3B71-921A-4D24-A327-10E2E4D83332}" destId="{6EC09EB6-8E5D-401E-8193-1D803D887F6D}" srcOrd="0" destOrd="0" presId="urn:microsoft.com/office/officeart/2005/8/layout/vList2"/>
    <dgm:cxn modelId="{2C3BC176-6D1F-40DE-A56C-6127F44BD253}" srcId="{18AD6B35-6AA5-4771-8CD8-9C31C929EEC2}" destId="{171BDD4C-A1E9-4AD9-9D8E-A4895E6DBD30}" srcOrd="0" destOrd="0" parTransId="{FC4849F5-301F-4D61-80A7-9344CA3EF64E}" sibTransId="{192E01E3-5957-4318-822F-58B92559DCD6}"/>
    <dgm:cxn modelId="{2BD9C7B1-E73F-4839-831B-D7128CB303F8}" type="presOf" srcId="{18AD6B35-6AA5-4771-8CD8-9C31C929EEC2}" destId="{A758E469-5EBC-4CB4-BECE-CEFD3A6A31C2}" srcOrd="0" destOrd="0" presId="urn:microsoft.com/office/officeart/2005/8/layout/vList2"/>
    <dgm:cxn modelId="{210030CB-89DC-4943-A236-7A87B0604596}" type="presOf" srcId="{171BDD4C-A1E9-4AD9-9D8E-A4895E6DBD30}" destId="{5D02A51A-F914-4819-86A0-15BCBFAF55BF}" srcOrd="0" destOrd="0" presId="urn:microsoft.com/office/officeart/2005/8/layout/vList2"/>
    <dgm:cxn modelId="{6AB922DB-9F95-469D-BB34-4D439824E3EE}" srcId="{18AD6B35-6AA5-4771-8CD8-9C31C929EEC2}" destId="{35B6116F-4E03-40CD-B153-F203351142E2}" srcOrd="1" destOrd="0" parTransId="{4AEA3004-EFDF-48FA-A90C-B4DF9F404112}" sibTransId="{4C4FFABE-A712-4B5E-9FF0-EFFDB8FCEFD3}"/>
    <dgm:cxn modelId="{81C09EEC-AE88-4C1F-B62C-194C0B9D7AD3}" srcId="{35B6116F-4E03-40CD-B153-F203351142E2}" destId="{BA8078EC-89BB-4298-9072-4807680525BF}" srcOrd="0" destOrd="0" parTransId="{076159D2-0292-40DA-A084-DC3841811662}" sibTransId="{5572672F-91BB-4845-9344-B8DD11E4C717}"/>
    <dgm:cxn modelId="{2CBE6E17-7E51-4A06-A630-6CCCFFD8F8DB}" type="presParOf" srcId="{A758E469-5EBC-4CB4-BECE-CEFD3A6A31C2}" destId="{5D02A51A-F914-4819-86A0-15BCBFAF55BF}" srcOrd="0" destOrd="0" presId="urn:microsoft.com/office/officeart/2005/8/layout/vList2"/>
    <dgm:cxn modelId="{BEF9D309-C6AF-4F32-BEA9-2B35915F733D}" type="presParOf" srcId="{A758E469-5EBC-4CB4-BECE-CEFD3A6A31C2}" destId="{6EC09EB6-8E5D-401E-8193-1D803D887F6D}" srcOrd="1" destOrd="0" presId="urn:microsoft.com/office/officeart/2005/8/layout/vList2"/>
    <dgm:cxn modelId="{185CE7EF-07B5-4107-96A1-733D1BAA1C04}" type="presParOf" srcId="{A758E469-5EBC-4CB4-BECE-CEFD3A6A31C2}" destId="{58664861-EB07-4486-A0B4-17FBC9765176}" srcOrd="2" destOrd="0" presId="urn:microsoft.com/office/officeart/2005/8/layout/vList2"/>
    <dgm:cxn modelId="{E07CFC87-331B-45F6-99A9-D42CD8A92581}" type="presParOf" srcId="{A758E469-5EBC-4CB4-BECE-CEFD3A6A31C2}" destId="{E0887F27-DB67-4D87-97C8-0F9BBE07533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4294D-5F0D-4ED8-9B91-25AE987EBF3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018F1FD2-02A4-4BE4-A1B9-ECB845E7EA3F}">
      <dgm:prSet phldrT="[Text]" phldr="0"/>
      <dgm:spPr/>
      <dgm:t>
        <a:bodyPr/>
        <a:lstStyle/>
        <a:p>
          <a:pPr algn="ctr"/>
          <a:r>
            <a:rPr lang="en-GB" b="1" dirty="0">
              <a:solidFill>
                <a:schemeClr val="tx1"/>
              </a:solidFill>
              <a:latin typeface="Calibri Light" panose="020F0302020204030204"/>
            </a:rPr>
            <a:t>Understanding</a:t>
          </a:r>
          <a:endParaRPr lang="en-GB" b="1" dirty="0">
            <a:solidFill>
              <a:schemeClr val="tx1"/>
            </a:solidFill>
          </a:endParaRPr>
        </a:p>
      </dgm:t>
    </dgm:pt>
    <dgm:pt modelId="{DF2D2797-5BA0-4CAB-BF89-A94FE3AB8A3E}" type="parTrans" cxnId="{D1CAC6FB-20CB-49BF-8E07-A5B192719968}">
      <dgm:prSet/>
      <dgm:spPr/>
      <dgm:t>
        <a:bodyPr/>
        <a:lstStyle/>
        <a:p>
          <a:endParaRPr lang="en-GB"/>
        </a:p>
      </dgm:t>
    </dgm:pt>
    <dgm:pt modelId="{F9BEDD78-F153-4695-A77D-7E2D36C16CEC}" type="sibTrans" cxnId="{D1CAC6FB-20CB-49BF-8E07-A5B192719968}">
      <dgm:prSet/>
      <dgm:spPr/>
      <dgm:t>
        <a:bodyPr/>
        <a:lstStyle/>
        <a:p>
          <a:endParaRPr lang="en-GB"/>
        </a:p>
      </dgm:t>
    </dgm:pt>
    <dgm:pt modelId="{7C3557B3-A35D-4F27-980A-FE4EB7EA529D}">
      <dgm:prSet phldrT="[Text]" phldr="0"/>
      <dgm:spPr/>
      <dgm:t>
        <a:bodyPr/>
        <a:lstStyle/>
        <a:p>
          <a:pPr rtl="0"/>
          <a:r>
            <a:rPr lang="en-GB" dirty="0"/>
            <a:t>Listen, really listen. Use ‘reflective listening’ to show that you have understood your LO – you don’t have to agree!</a:t>
          </a:r>
        </a:p>
      </dgm:t>
    </dgm:pt>
    <dgm:pt modelId="{BD4FE59D-8FE9-4705-A115-77661DE3B003}" type="parTrans" cxnId="{EAAD3993-A6CF-49A4-A0A4-251B68898130}">
      <dgm:prSet/>
      <dgm:spPr/>
      <dgm:t>
        <a:bodyPr/>
        <a:lstStyle/>
        <a:p>
          <a:endParaRPr lang="en-GB"/>
        </a:p>
      </dgm:t>
    </dgm:pt>
    <dgm:pt modelId="{351AC278-D8AC-4842-AD99-0D451AB1F100}" type="sibTrans" cxnId="{EAAD3993-A6CF-49A4-A0A4-251B68898130}">
      <dgm:prSet/>
      <dgm:spPr/>
      <dgm:t>
        <a:bodyPr/>
        <a:lstStyle/>
        <a:p>
          <a:endParaRPr lang="en-GB"/>
        </a:p>
      </dgm:t>
    </dgm:pt>
    <dgm:pt modelId="{EC70E808-A913-4213-8D8F-28DFD749C24A}">
      <dgm:prSet phldrT="[Text]" phldr="0"/>
      <dgm:spPr/>
      <dgm:t>
        <a:bodyPr/>
        <a:lstStyle/>
        <a:p>
          <a:pPr algn="ctr"/>
          <a:r>
            <a:rPr lang="en-GB" b="0">
              <a:solidFill>
                <a:schemeClr val="tx1"/>
              </a:solidFill>
              <a:latin typeface="Calibri Light" panose="020F0302020204030204"/>
            </a:rPr>
            <a:t>Share</a:t>
          </a:r>
          <a:endParaRPr lang="en-GB" b="0">
            <a:solidFill>
              <a:schemeClr val="tx1"/>
            </a:solidFill>
          </a:endParaRPr>
        </a:p>
      </dgm:t>
    </dgm:pt>
    <dgm:pt modelId="{47291AEB-2A50-4C1F-8695-F96A1BE9B75D}" type="parTrans" cxnId="{C3CCA547-8F1D-4F8C-8050-0E99E005206E}">
      <dgm:prSet/>
      <dgm:spPr/>
      <dgm:t>
        <a:bodyPr/>
        <a:lstStyle/>
        <a:p>
          <a:endParaRPr lang="en-GB"/>
        </a:p>
      </dgm:t>
    </dgm:pt>
    <dgm:pt modelId="{1F27BE1C-DA35-4779-80E2-D27D06884CCB}" type="sibTrans" cxnId="{C3CCA547-8F1D-4F8C-8050-0E99E005206E}">
      <dgm:prSet/>
      <dgm:spPr/>
      <dgm:t>
        <a:bodyPr/>
        <a:lstStyle/>
        <a:p>
          <a:endParaRPr lang="en-GB"/>
        </a:p>
      </dgm:t>
    </dgm:pt>
    <dgm:pt modelId="{4D225ECD-705C-400E-A2AB-199B658A0D90}">
      <dgm:prSet phldrT="[Text]" phldr="0"/>
      <dgm:spPr/>
      <dgm:t>
        <a:bodyPr/>
        <a:lstStyle/>
        <a:p>
          <a:pPr rtl="0"/>
          <a:endParaRPr lang="en-GB" dirty="0"/>
        </a:p>
      </dgm:t>
    </dgm:pt>
    <dgm:pt modelId="{14D77E0E-CDF2-4284-BDD2-B5E46C4E95DD}" type="parTrans" cxnId="{475B1695-9A6E-4034-AC0F-BC7FEB35C9D6}">
      <dgm:prSet/>
      <dgm:spPr/>
      <dgm:t>
        <a:bodyPr/>
        <a:lstStyle/>
        <a:p>
          <a:endParaRPr lang="en-GB"/>
        </a:p>
      </dgm:t>
    </dgm:pt>
    <dgm:pt modelId="{02036A7E-9BC5-4B11-913F-1912D2B6A271}" type="sibTrans" cxnId="{475B1695-9A6E-4034-AC0F-BC7FEB35C9D6}">
      <dgm:prSet/>
      <dgm:spPr/>
      <dgm:t>
        <a:bodyPr/>
        <a:lstStyle/>
        <a:p>
          <a:endParaRPr lang="en-GB"/>
        </a:p>
      </dgm:t>
    </dgm:pt>
    <dgm:pt modelId="{FB433843-2596-41F2-8B03-20D5A8D772E4}">
      <dgm:prSet phldrT="[Text]" phldr="0"/>
      <dgm:spPr/>
      <dgm:t>
        <a:bodyPr/>
        <a:lstStyle/>
        <a:p>
          <a:pPr rtl="0"/>
          <a:endParaRPr lang="en-GB" dirty="0"/>
        </a:p>
      </dgm:t>
    </dgm:pt>
    <dgm:pt modelId="{51B273A7-6E72-4B26-B4D3-4DF34438CC14}" type="parTrans" cxnId="{48B45F99-FC4D-42C4-BC2C-1A8A54E83A9E}">
      <dgm:prSet/>
      <dgm:spPr/>
      <dgm:t>
        <a:bodyPr/>
        <a:lstStyle/>
        <a:p>
          <a:endParaRPr lang="en-GB"/>
        </a:p>
      </dgm:t>
    </dgm:pt>
    <dgm:pt modelId="{A5F74AF4-690C-469F-A8FC-FCBB3EF49FD4}" type="sibTrans" cxnId="{48B45F99-FC4D-42C4-BC2C-1A8A54E83A9E}">
      <dgm:prSet/>
      <dgm:spPr/>
      <dgm:t>
        <a:bodyPr/>
        <a:lstStyle/>
        <a:p>
          <a:endParaRPr lang="en-GB"/>
        </a:p>
      </dgm:t>
    </dgm:pt>
    <dgm:pt modelId="{999D6AF1-8461-45F5-A5D5-CC421E1FF3AC}">
      <dgm:prSet phldrT="[Text]" phldr="0"/>
      <dgm:spPr/>
      <dgm:t>
        <a:bodyPr/>
        <a:lstStyle/>
        <a:p>
          <a:pPr rtl="0"/>
          <a:endParaRPr lang="en-GB" dirty="0"/>
        </a:p>
      </dgm:t>
    </dgm:pt>
    <dgm:pt modelId="{F8307374-A015-4FEB-8AEA-4322547C9CA8}" type="parTrans" cxnId="{A86B3463-05DE-44BF-BC6A-EAE3E59B69CD}">
      <dgm:prSet/>
      <dgm:spPr/>
      <dgm:t>
        <a:bodyPr/>
        <a:lstStyle/>
        <a:p>
          <a:endParaRPr lang="en-GB"/>
        </a:p>
      </dgm:t>
    </dgm:pt>
    <dgm:pt modelId="{DB5A7731-C4CE-4F40-AEF1-B46FC25F0BC9}" type="sibTrans" cxnId="{A86B3463-05DE-44BF-BC6A-EAE3E59B69CD}">
      <dgm:prSet/>
      <dgm:spPr/>
      <dgm:t>
        <a:bodyPr/>
        <a:lstStyle/>
        <a:p>
          <a:endParaRPr lang="en-GB"/>
        </a:p>
      </dgm:t>
    </dgm:pt>
    <dgm:pt modelId="{BE92E670-4D11-4B69-B099-BB642E29ACB3}">
      <dgm:prSet phldrT="[Text]" phldr="0"/>
      <dgm:spPr/>
      <dgm:t>
        <a:bodyPr/>
        <a:lstStyle/>
        <a:p>
          <a:pPr rtl="0"/>
          <a:endParaRPr lang="en-GB" dirty="0"/>
        </a:p>
      </dgm:t>
    </dgm:pt>
    <dgm:pt modelId="{787B89D5-248D-455E-8FEA-676892E52567}" type="parTrans" cxnId="{F4587067-0DFD-423C-8297-74ED2692B6D7}">
      <dgm:prSet/>
      <dgm:spPr/>
      <dgm:t>
        <a:bodyPr/>
        <a:lstStyle/>
        <a:p>
          <a:endParaRPr lang="en-GB"/>
        </a:p>
      </dgm:t>
    </dgm:pt>
    <dgm:pt modelId="{26B4CB73-7DDE-497A-B6E7-A143D761F87F}" type="sibTrans" cxnId="{F4587067-0DFD-423C-8297-74ED2692B6D7}">
      <dgm:prSet/>
      <dgm:spPr/>
      <dgm:t>
        <a:bodyPr/>
        <a:lstStyle/>
        <a:p>
          <a:endParaRPr lang="en-GB"/>
        </a:p>
      </dgm:t>
    </dgm:pt>
    <dgm:pt modelId="{D18484C3-A297-4635-A8D6-FA404D6A2743}">
      <dgm:prSet phldrT="[Text]" phldr="0"/>
      <dgm:spPr/>
      <dgm:t>
        <a:bodyPr/>
        <a:lstStyle/>
        <a:p>
          <a:pPr rtl="0"/>
          <a:r>
            <a:rPr lang="en-GB" dirty="0">
              <a:latin typeface="Calibri Light" panose="020F0302020204030204"/>
            </a:rPr>
            <a:t>Share the responsibility and find an ‘I win, you win’ solution if you can, BUT don’t compromise on safety!</a:t>
          </a:r>
          <a:endParaRPr lang="en-GB" dirty="0"/>
        </a:p>
      </dgm:t>
    </dgm:pt>
    <dgm:pt modelId="{CCD3316D-4F31-4678-80FB-F67602099C0F}" type="parTrans" cxnId="{8F902CFC-921E-421F-BF5D-B05AFCB9738A}">
      <dgm:prSet/>
      <dgm:spPr/>
      <dgm:t>
        <a:bodyPr/>
        <a:lstStyle/>
        <a:p>
          <a:endParaRPr lang="en-GB"/>
        </a:p>
      </dgm:t>
    </dgm:pt>
    <dgm:pt modelId="{995B3A6A-BBA8-4EE2-AE4A-DE207990A995}" type="sibTrans" cxnId="{8F902CFC-921E-421F-BF5D-B05AFCB9738A}">
      <dgm:prSet/>
      <dgm:spPr/>
      <dgm:t>
        <a:bodyPr/>
        <a:lstStyle/>
        <a:p>
          <a:endParaRPr lang="en-GB"/>
        </a:p>
      </dgm:t>
    </dgm:pt>
    <dgm:pt modelId="{D3EB693F-E21A-49CF-AA4E-754229421A65}" type="pres">
      <dgm:prSet presAssocID="{0644294D-5F0D-4ED8-9B91-25AE987EBF30}" presName="linear" presStyleCnt="0">
        <dgm:presLayoutVars>
          <dgm:animLvl val="lvl"/>
          <dgm:resizeHandles val="exact"/>
        </dgm:presLayoutVars>
      </dgm:prSet>
      <dgm:spPr/>
    </dgm:pt>
    <dgm:pt modelId="{64AD5B3E-EAC3-4AA1-AFE8-6478664F93FA}" type="pres">
      <dgm:prSet presAssocID="{018F1FD2-02A4-4BE4-A1B9-ECB845E7EA3F}" presName="parentText" presStyleLbl="node1" presStyleIdx="0" presStyleCnt="2">
        <dgm:presLayoutVars>
          <dgm:chMax val="0"/>
          <dgm:bulletEnabled val="1"/>
        </dgm:presLayoutVars>
      </dgm:prSet>
      <dgm:spPr/>
    </dgm:pt>
    <dgm:pt modelId="{F0D9979A-3141-46BC-9860-1C537278ACD7}" type="pres">
      <dgm:prSet presAssocID="{018F1FD2-02A4-4BE4-A1B9-ECB845E7EA3F}" presName="childText" presStyleLbl="revTx" presStyleIdx="0" presStyleCnt="2">
        <dgm:presLayoutVars>
          <dgm:bulletEnabled val="1"/>
        </dgm:presLayoutVars>
      </dgm:prSet>
      <dgm:spPr/>
    </dgm:pt>
    <dgm:pt modelId="{23CADA85-6E23-4A8E-A78F-3D177D062D9F}" type="pres">
      <dgm:prSet presAssocID="{EC70E808-A913-4213-8D8F-28DFD749C24A}" presName="parentText" presStyleLbl="node1" presStyleIdx="1" presStyleCnt="2" custLinFactNeighborY="37730">
        <dgm:presLayoutVars>
          <dgm:chMax val="0"/>
          <dgm:bulletEnabled val="1"/>
        </dgm:presLayoutVars>
      </dgm:prSet>
      <dgm:spPr/>
    </dgm:pt>
    <dgm:pt modelId="{3A356C07-8219-41A4-A7AA-1DAE5948A7DF}" type="pres">
      <dgm:prSet presAssocID="{EC70E808-A913-4213-8D8F-28DFD749C24A}" presName="childText" presStyleLbl="revTx" presStyleIdx="1" presStyleCnt="2">
        <dgm:presLayoutVars>
          <dgm:bulletEnabled val="1"/>
        </dgm:presLayoutVars>
      </dgm:prSet>
      <dgm:spPr/>
    </dgm:pt>
  </dgm:ptLst>
  <dgm:cxnLst>
    <dgm:cxn modelId="{A86B3463-05DE-44BF-BC6A-EAE3E59B69CD}" srcId="{EC70E808-A913-4213-8D8F-28DFD749C24A}" destId="{999D6AF1-8461-45F5-A5D5-CC421E1FF3AC}" srcOrd="1" destOrd="0" parTransId="{F8307374-A015-4FEB-8AEA-4322547C9CA8}" sibTransId="{DB5A7731-C4CE-4F40-AEF1-B46FC25F0BC9}"/>
    <dgm:cxn modelId="{F4587067-0DFD-423C-8297-74ED2692B6D7}" srcId="{EC70E808-A913-4213-8D8F-28DFD749C24A}" destId="{BE92E670-4D11-4B69-B099-BB642E29ACB3}" srcOrd="2" destOrd="0" parTransId="{787B89D5-248D-455E-8FEA-676892E52567}" sibTransId="{26B4CB73-7DDE-497A-B6E7-A143D761F87F}"/>
    <dgm:cxn modelId="{C3CCA547-8F1D-4F8C-8050-0E99E005206E}" srcId="{0644294D-5F0D-4ED8-9B91-25AE987EBF30}" destId="{EC70E808-A913-4213-8D8F-28DFD749C24A}" srcOrd="1" destOrd="0" parTransId="{47291AEB-2A50-4C1F-8695-F96A1BE9B75D}" sibTransId="{1F27BE1C-DA35-4779-80E2-D27D06884CCB}"/>
    <dgm:cxn modelId="{9CCEB770-C5A2-4738-A352-2486A841B8B7}" type="presOf" srcId="{4D225ECD-705C-400E-A2AB-199B658A0D90}" destId="{3A356C07-8219-41A4-A7AA-1DAE5948A7DF}" srcOrd="0" destOrd="0" presId="urn:microsoft.com/office/officeart/2005/8/layout/vList2"/>
    <dgm:cxn modelId="{44AFD550-2852-4FC4-85B4-708A1D49CC9E}" type="presOf" srcId="{D18484C3-A297-4635-A8D6-FA404D6A2743}" destId="{3A356C07-8219-41A4-A7AA-1DAE5948A7DF}" srcOrd="0" destOrd="3" presId="urn:microsoft.com/office/officeart/2005/8/layout/vList2"/>
    <dgm:cxn modelId="{90703D81-78A6-4607-A10A-4648A9CEBE86}" type="presOf" srcId="{FB433843-2596-41F2-8B03-20D5A8D772E4}" destId="{F0D9979A-3141-46BC-9860-1C537278ACD7}" srcOrd="0" destOrd="1" presId="urn:microsoft.com/office/officeart/2005/8/layout/vList2"/>
    <dgm:cxn modelId="{EAAD3993-A6CF-49A4-A0A4-251B68898130}" srcId="{018F1FD2-02A4-4BE4-A1B9-ECB845E7EA3F}" destId="{7C3557B3-A35D-4F27-980A-FE4EB7EA529D}" srcOrd="0" destOrd="0" parTransId="{BD4FE59D-8FE9-4705-A115-77661DE3B003}" sibTransId="{351AC278-D8AC-4842-AD99-0D451AB1F100}"/>
    <dgm:cxn modelId="{475B1695-9A6E-4034-AC0F-BC7FEB35C9D6}" srcId="{EC70E808-A913-4213-8D8F-28DFD749C24A}" destId="{4D225ECD-705C-400E-A2AB-199B658A0D90}" srcOrd="0" destOrd="0" parTransId="{14D77E0E-CDF2-4284-BDD2-B5E46C4E95DD}" sibTransId="{02036A7E-9BC5-4B11-913F-1912D2B6A271}"/>
    <dgm:cxn modelId="{48B45F99-FC4D-42C4-BC2C-1A8A54E83A9E}" srcId="{018F1FD2-02A4-4BE4-A1B9-ECB845E7EA3F}" destId="{FB433843-2596-41F2-8B03-20D5A8D772E4}" srcOrd="1" destOrd="0" parTransId="{51B273A7-6E72-4B26-B4D3-4DF34438CC14}" sibTransId="{A5F74AF4-690C-469F-A8FC-FCBB3EF49FD4}"/>
    <dgm:cxn modelId="{4FA8F9A5-3EE8-49B6-85DD-4339190AFFB7}" type="presOf" srcId="{999D6AF1-8461-45F5-A5D5-CC421E1FF3AC}" destId="{3A356C07-8219-41A4-A7AA-1DAE5948A7DF}" srcOrd="0" destOrd="1" presId="urn:microsoft.com/office/officeart/2005/8/layout/vList2"/>
    <dgm:cxn modelId="{5FD495B1-194C-4689-871F-2ADDE3FF6ADE}" type="presOf" srcId="{EC70E808-A913-4213-8D8F-28DFD749C24A}" destId="{23CADA85-6E23-4A8E-A78F-3D177D062D9F}" srcOrd="0" destOrd="0" presId="urn:microsoft.com/office/officeart/2005/8/layout/vList2"/>
    <dgm:cxn modelId="{29137CBA-C7F5-4794-B111-0C7F10956B5C}" type="presOf" srcId="{BE92E670-4D11-4B69-B099-BB642E29ACB3}" destId="{3A356C07-8219-41A4-A7AA-1DAE5948A7DF}" srcOrd="0" destOrd="2" presId="urn:microsoft.com/office/officeart/2005/8/layout/vList2"/>
    <dgm:cxn modelId="{D751B2E5-DE76-4B5D-ADBE-C0500D4B081C}" type="presOf" srcId="{018F1FD2-02A4-4BE4-A1B9-ECB845E7EA3F}" destId="{64AD5B3E-EAC3-4AA1-AFE8-6478664F93FA}" srcOrd="0" destOrd="0" presId="urn:microsoft.com/office/officeart/2005/8/layout/vList2"/>
    <dgm:cxn modelId="{C844D8EC-8272-453C-8D33-664F10EE6E26}" type="presOf" srcId="{7C3557B3-A35D-4F27-980A-FE4EB7EA529D}" destId="{F0D9979A-3141-46BC-9860-1C537278ACD7}" srcOrd="0" destOrd="0" presId="urn:microsoft.com/office/officeart/2005/8/layout/vList2"/>
    <dgm:cxn modelId="{A9D59AF9-844F-498D-9799-06564883CBDD}" type="presOf" srcId="{0644294D-5F0D-4ED8-9B91-25AE987EBF30}" destId="{D3EB693F-E21A-49CF-AA4E-754229421A65}" srcOrd="0" destOrd="0" presId="urn:microsoft.com/office/officeart/2005/8/layout/vList2"/>
    <dgm:cxn modelId="{D1CAC6FB-20CB-49BF-8E07-A5B192719968}" srcId="{0644294D-5F0D-4ED8-9B91-25AE987EBF30}" destId="{018F1FD2-02A4-4BE4-A1B9-ECB845E7EA3F}" srcOrd="0" destOrd="0" parTransId="{DF2D2797-5BA0-4CAB-BF89-A94FE3AB8A3E}" sibTransId="{F9BEDD78-F153-4695-A77D-7E2D36C16CEC}"/>
    <dgm:cxn modelId="{8F902CFC-921E-421F-BF5D-B05AFCB9738A}" srcId="{EC70E808-A913-4213-8D8F-28DFD749C24A}" destId="{D18484C3-A297-4635-A8D6-FA404D6A2743}" srcOrd="3" destOrd="0" parTransId="{CCD3316D-4F31-4678-80FB-F67602099C0F}" sibTransId="{995B3A6A-BBA8-4EE2-AE4A-DE207990A995}"/>
    <dgm:cxn modelId="{522B0722-D9BD-496C-B8FD-21546A33640B}" type="presParOf" srcId="{D3EB693F-E21A-49CF-AA4E-754229421A65}" destId="{64AD5B3E-EAC3-4AA1-AFE8-6478664F93FA}" srcOrd="0" destOrd="0" presId="urn:microsoft.com/office/officeart/2005/8/layout/vList2"/>
    <dgm:cxn modelId="{1495F1B0-DA81-4E07-A3E2-05ED68064CD8}" type="presParOf" srcId="{D3EB693F-E21A-49CF-AA4E-754229421A65}" destId="{F0D9979A-3141-46BC-9860-1C537278ACD7}" srcOrd="1" destOrd="0" presId="urn:microsoft.com/office/officeart/2005/8/layout/vList2"/>
    <dgm:cxn modelId="{68010608-C865-48FF-9CDD-9DBB2BB5A502}" type="presParOf" srcId="{D3EB693F-E21A-49CF-AA4E-754229421A65}" destId="{23CADA85-6E23-4A8E-A78F-3D177D062D9F}" srcOrd="2" destOrd="0" presId="urn:microsoft.com/office/officeart/2005/8/layout/vList2"/>
    <dgm:cxn modelId="{C97C8673-1A4B-40A3-9265-673D93713DCE}" type="presParOf" srcId="{D3EB693F-E21A-49CF-AA4E-754229421A65}" destId="{3A356C07-8219-41A4-A7AA-1DAE5948A7DF}"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6F5C1-032B-432B-965D-85D8636A16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915518B-6FE5-4C01-A577-64CEDFD0672E}">
      <dgm:prSet/>
      <dgm:spPr/>
      <dgm:t>
        <a:bodyPr/>
        <a:lstStyle/>
        <a:p>
          <a:r>
            <a:rPr lang="en-GB"/>
            <a:t>Become aware of your thoughts, beliefs and perceptions (“catch” them)</a:t>
          </a:r>
          <a:endParaRPr lang="en-US"/>
        </a:p>
      </dgm:t>
    </dgm:pt>
    <dgm:pt modelId="{631B7380-C3CF-48AE-849E-DBC22A4E3070}" type="parTrans" cxnId="{AD81BA13-C4BD-48CC-B32C-32AF47D95F3E}">
      <dgm:prSet/>
      <dgm:spPr/>
      <dgm:t>
        <a:bodyPr/>
        <a:lstStyle/>
        <a:p>
          <a:endParaRPr lang="en-US"/>
        </a:p>
      </dgm:t>
    </dgm:pt>
    <dgm:pt modelId="{41CC543F-A6DF-441C-8A52-402A795C93D5}" type="sibTrans" cxnId="{AD81BA13-C4BD-48CC-B32C-32AF47D95F3E}">
      <dgm:prSet/>
      <dgm:spPr/>
      <dgm:t>
        <a:bodyPr/>
        <a:lstStyle/>
        <a:p>
          <a:endParaRPr lang="en-US"/>
        </a:p>
      </dgm:t>
    </dgm:pt>
    <dgm:pt modelId="{8A16BF28-C5DE-4805-A854-0E8965C68441}">
      <dgm:prSet/>
      <dgm:spPr/>
      <dgm:t>
        <a:bodyPr/>
        <a:lstStyle/>
        <a:p>
          <a:r>
            <a:rPr lang="en-GB"/>
            <a:t>Evaluate them – are they helpful or unhelpful (rational or irrational)?</a:t>
          </a:r>
          <a:endParaRPr lang="en-US"/>
        </a:p>
      </dgm:t>
    </dgm:pt>
    <dgm:pt modelId="{6A45904A-B616-4956-BC9C-E7572D7B1D0B}" type="parTrans" cxnId="{36A6500D-F4C2-44F3-A3FB-6DA0460C64B4}">
      <dgm:prSet/>
      <dgm:spPr/>
      <dgm:t>
        <a:bodyPr/>
        <a:lstStyle/>
        <a:p>
          <a:endParaRPr lang="en-US"/>
        </a:p>
      </dgm:t>
    </dgm:pt>
    <dgm:pt modelId="{07D3487A-52F0-4C0C-88EC-824EB1C597A2}" type="sibTrans" cxnId="{36A6500D-F4C2-44F3-A3FB-6DA0460C64B4}">
      <dgm:prSet/>
      <dgm:spPr/>
      <dgm:t>
        <a:bodyPr/>
        <a:lstStyle/>
        <a:p>
          <a:endParaRPr lang="en-US"/>
        </a:p>
      </dgm:t>
    </dgm:pt>
    <dgm:pt modelId="{372AD357-9578-4F24-B9D4-A2F0F83B83DE}">
      <dgm:prSet/>
      <dgm:spPr/>
      <dgm:t>
        <a:bodyPr/>
        <a:lstStyle/>
        <a:p>
          <a:r>
            <a:rPr lang="en-GB"/>
            <a:t>If you judge them to be unhelpful or irrational, name them to yourself as such</a:t>
          </a:r>
          <a:endParaRPr lang="en-US"/>
        </a:p>
      </dgm:t>
    </dgm:pt>
    <dgm:pt modelId="{76AEB77C-4A44-41B9-A4BC-AC907A738902}" type="parTrans" cxnId="{269414D2-97AB-4C73-867A-34496C1182E0}">
      <dgm:prSet/>
      <dgm:spPr/>
      <dgm:t>
        <a:bodyPr/>
        <a:lstStyle/>
        <a:p>
          <a:endParaRPr lang="en-US"/>
        </a:p>
      </dgm:t>
    </dgm:pt>
    <dgm:pt modelId="{F98540E0-9ED7-4C60-90F3-891600DE2E6F}" type="sibTrans" cxnId="{269414D2-97AB-4C73-867A-34496C1182E0}">
      <dgm:prSet/>
      <dgm:spPr/>
      <dgm:t>
        <a:bodyPr/>
        <a:lstStyle/>
        <a:p>
          <a:endParaRPr lang="en-US"/>
        </a:p>
      </dgm:t>
    </dgm:pt>
    <dgm:pt modelId="{49F47D81-5D53-4CA6-B477-EBCD6BCDBA83}">
      <dgm:prSet/>
      <dgm:spPr/>
      <dgm:t>
        <a:bodyPr/>
        <a:lstStyle/>
        <a:p>
          <a:r>
            <a:rPr lang="en-GB"/>
            <a:t>Challenge or dispute </a:t>
          </a:r>
          <a:r>
            <a:rPr lang="en-GB" err="1"/>
            <a:t>iBs</a:t>
          </a:r>
          <a:r>
            <a:rPr lang="en-GB"/>
            <a:t> with a more helpful or rational thought</a:t>
          </a:r>
          <a:endParaRPr lang="en-US"/>
        </a:p>
      </dgm:t>
    </dgm:pt>
    <dgm:pt modelId="{F08734BA-622D-4EF7-985C-21078BBD6E79}" type="parTrans" cxnId="{1CBF0A4C-B372-499D-ACB3-C2EE94A6F4A6}">
      <dgm:prSet/>
      <dgm:spPr/>
      <dgm:t>
        <a:bodyPr/>
        <a:lstStyle/>
        <a:p>
          <a:endParaRPr lang="en-US"/>
        </a:p>
      </dgm:t>
    </dgm:pt>
    <dgm:pt modelId="{B18CCF55-DE22-47EC-B987-730A0B9AC051}" type="sibTrans" cxnId="{1CBF0A4C-B372-499D-ACB3-C2EE94A6F4A6}">
      <dgm:prSet/>
      <dgm:spPr/>
      <dgm:t>
        <a:bodyPr/>
        <a:lstStyle/>
        <a:p>
          <a:endParaRPr lang="en-US"/>
        </a:p>
      </dgm:t>
    </dgm:pt>
    <dgm:pt modelId="{898E61BD-3B27-437C-8B49-EC6C80FD2006}" type="pres">
      <dgm:prSet presAssocID="{5176F5C1-032B-432B-965D-85D8636A16D8}" presName="linear" presStyleCnt="0">
        <dgm:presLayoutVars>
          <dgm:animLvl val="lvl"/>
          <dgm:resizeHandles val="exact"/>
        </dgm:presLayoutVars>
      </dgm:prSet>
      <dgm:spPr/>
    </dgm:pt>
    <dgm:pt modelId="{7005FEB1-621A-4257-AFAC-F9F90B9E3931}" type="pres">
      <dgm:prSet presAssocID="{A915518B-6FE5-4C01-A577-64CEDFD0672E}" presName="parentText" presStyleLbl="node1" presStyleIdx="0" presStyleCnt="4">
        <dgm:presLayoutVars>
          <dgm:chMax val="0"/>
          <dgm:bulletEnabled val="1"/>
        </dgm:presLayoutVars>
      </dgm:prSet>
      <dgm:spPr/>
    </dgm:pt>
    <dgm:pt modelId="{E9E14E72-611F-4E2C-A6B1-1D09A8BB654B}" type="pres">
      <dgm:prSet presAssocID="{41CC543F-A6DF-441C-8A52-402A795C93D5}" presName="spacer" presStyleCnt="0"/>
      <dgm:spPr/>
    </dgm:pt>
    <dgm:pt modelId="{75A25D74-4962-4A9D-A5A2-2CB6375F3FCA}" type="pres">
      <dgm:prSet presAssocID="{8A16BF28-C5DE-4805-A854-0E8965C68441}" presName="parentText" presStyleLbl="node1" presStyleIdx="1" presStyleCnt="4">
        <dgm:presLayoutVars>
          <dgm:chMax val="0"/>
          <dgm:bulletEnabled val="1"/>
        </dgm:presLayoutVars>
      </dgm:prSet>
      <dgm:spPr/>
    </dgm:pt>
    <dgm:pt modelId="{E7539239-536D-4674-A237-A921CC1FFBEE}" type="pres">
      <dgm:prSet presAssocID="{07D3487A-52F0-4C0C-88EC-824EB1C597A2}" presName="spacer" presStyleCnt="0"/>
      <dgm:spPr/>
    </dgm:pt>
    <dgm:pt modelId="{2A6CB49E-3DC8-4E2A-9CA8-DA2F461C9EAB}" type="pres">
      <dgm:prSet presAssocID="{372AD357-9578-4F24-B9D4-A2F0F83B83DE}" presName="parentText" presStyleLbl="node1" presStyleIdx="2" presStyleCnt="4">
        <dgm:presLayoutVars>
          <dgm:chMax val="0"/>
          <dgm:bulletEnabled val="1"/>
        </dgm:presLayoutVars>
      </dgm:prSet>
      <dgm:spPr/>
    </dgm:pt>
    <dgm:pt modelId="{EF5F3060-A6CA-4C0B-ABD6-719EEB6A4B6F}" type="pres">
      <dgm:prSet presAssocID="{F98540E0-9ED7-4C60-90F3-891600DE2E6F}" presName="spacer" presStyleCnt="0"/>
      <dgm:spPr/>
    </dgm:pt>
    <dgm:pt modelId="{0F29F412-1B1B-4E81-B110-93806AB11116}" type="pres">
      <dgm:prSet presAssocID="{49F47D81-5D53-4CA6-B477-EBCD6BCDBA83}" presName="parentText" presStyleLbl="node1" presStyleIdx="3" presStyleCnt="4">
        <dgm:presLayoutVars>
          <dgm:chMax val="0"/>
          <dgm:bulletEnabled val="1"/>
        </dgm:presLayoutVars>
      </dgm:prSet>
      <dgm:spPr/>
    </dgm:pt>
  </dgm:ptLst>
  <dgm:cxnLst>
    <dgm:cxn modelId="{36A6500D-F4C2-44F3-A3FB-6DA0460C64B4}" srcId="{5176F5C1-032B-432B-965D-85D8636A16D8}" destId="{8A16BF28-C5DE-4805-A854-0E8965C68441}" srcOrd="1" destOrd="0" parTransId="{6A45904A-B616-4956-BC9C-E7572D7B1D0B}" sibTransId="{07D3487A-52F0-4C0C-88EC-824EB1C597A2}"/>
    <dgm:cxn modelId="{AD81BA13-C4BD-48CC-B32C-32AF47D95F3E}" srcId="{5176F5C1-032B-432B-965D-85D8636A16D8}" destId="{A915518B-6FE5-4C01-A577-64CEDFD0672E}" srcOrd="0" destOrd="0" parTransId="{631B7380-C3CF-48AE-849E-DBC22A4E3070}" sibTransId="{41CC543F-A6DF-441C-8A52-402A795C93D5}"/>
    <dgm:cxn modelId="{AF4D3F3D-B123-4CF5-A77D-4976CAB29693}" type="presOf" srcId="{8A16BF28-C5DE-4805-A854-0E8965C68441}" destId="{75A25D74-4962-4A9D-A5A2-2CB6375F3FCA}" srcOrd="0" destOrd="0" presId="urn:microsoft.com/office/officeart/2005/8/layout/vList2"/>
    <dgm:cxn modelId="{544DD83E-C5D4-412B-B58F-4688F686234B}" type="presOf" srcId="{372AD357-9578-4F24-B9D4-A2F0F83B83DE}" destId="{2A6CB49E-3DC8-4E2A-9CA8-DA2F461C9EAB}" srcOrd="0" destOrd="0" presId="urn:microsoft.com/office/officeart/2005/8/layout/vList2"/>
    <dgm:cxn modelId="{1CBF0A4C-B372-499D-ACB3-C2EE94A6F4A6}" srcId="{5176F5C1-032B-432B-965D-85D8636A16D8}" destId="{49F47D81-5D53-4CA6-B477-EBCD6BCDBA83}" srcOrd="3" destOrd="0" parTransId="{F08734BA-622D-4EF7-985C-21078BBD6E79}" sibTransId="{B18CCF55-DE22-47EC-B987-730A0B9AC051}"/>
    <dgm:cxn modelId="{291DBC90-145C-4445-AAA7-16E3A636814C}" type="presOf" srcId="{5176F5C1-032B-432B-965D-85D8636A16D8}" destId="{898E61BD-3B27-437C-8B49-EC6C80FD2006}" srcOrd="0" destOrd="0" presId="urn:microsoft.com/office/officeart/2005/8/layout/vList2"/>
    <dgm:cxn modelId="{04E723A6-9FA4-4FF5-AF14-E0ED2DC1F2B9}" type="presOf" srcId="{A915518B-6FE5-4C01-A577-64CEDFD0672E}" destId="{7005FEB1-621A-4257-AFAC-F9F90B9E3931}" srcOrd="0" destOrd="0" presId="urn:microsoft.com/office/officeart/2005/8/layout/vList2"/>
    <dgm:cxn modelId="{46A6E3B3-EBA3-421C-ABF0-5BF2E2BD0173}" type="presOf" srcId="{49F47D81-5D53-4CA6-B477-EBCD6BCDBA83}" destId="{0F29F412-1B1B-4E81-B110-93806AB11116}" srcOrd="0" destOrd="0" presId="urn:microsoft.com/office/officeart/2005/8/layout/vList2"/>
    <dgm:cxn modelId="{269414D2-97AB-4C73-867A-34496C1182E0}" srcId="{5176F5C1-032B-432B-965D-85D8636A16D8}" destId="{372AD357-9578-4F24-B9D4-A2F0F83B83DE}" srcOrd="2" destOrd="0" parTransId="{76AEB77C-4A44-41B9-A4BC-AC907A738902}" sibTransId="{F98540E0-9ED7-4C60-90F3-891600DE2E6F}"/>
    <dgm:cxn modelId="{82DFED18-282D-411F-814A-5626C31C4662}" type="presParOf" srcId="{898E61BD-3B27-437C-8B49-EC6C80FD2006}" destId="{7005FEB1-621A-4257-AFAC-F9F90B9E3931}" srcOrd="0" destOrd="0" presId="urn:microsoft.com/office/officeart/2005/8/layout/vList2"/>
    <dgm:cxn modelId="{F3F47AFB-56B5-459C-98D3-524FCF551CB8}" type="presParOf" srcId="{898E61BD-3B27-437C-8B49-EC6C80FD2006}" destId="{E9E14E72-611F-4E2C-A6B1-1D09A8BB654B}" srcOrd="1" destOrd="0" presId="urn:microsoft.com/office/officeart/2005/8/layout/vList2"/>
    <dgm:cxn modelId="{D5851AA0-A85A-4793-83A1-AD408389F162}" type="presParOf" srcId="{898E61BD-3B27-437C-8B49-EC6C80FD2006}" destId="{75A25D74-4962-4A9D-A5A2-2CB6375F3FCA}" srcOrd="2" destOrd="0" presId="urn:microsoft.com/office/officeart/2005/8/layout/vList2"/>
    <dgm:cxn modelId="{8C8B3B8C-9675-4D02-87D9-A2DE9BE5018C}" type="presParOf" srcId="{898E61BD-3B27-437C-8B49-EC6C80FD2006}" destId="{E7539239-536D-4674-A237-A921CC1FFBEE}" srcOrd="3" destOrd="0" presId="urn:microsoft.com/office/officeart/2005/8/layout/vList2"/>
    <dgm:cxn modelId="{EC96760F-DD9B-4470-A9D5-2FB245AE6E91}" type="presParOf" srcId="{898E61BD-3B27-437C-8B49-EC6C80FD2006}" destId="{2A6CB49E-3DC8-4E2A-9CA8-DA2F461C9EAB}" srcOrd="4" destOrd="0" presId="urn:microsoft.com/office/officeart/2005/8/layout/vList2"/>
    <dgm:cxn modelId="{5ECCF167-7BF1-4479-8521-29141C084192}" type="presParOf" srcId="{898E61BD-3B27-437C-8B49-EC6C80FD2006}" destId="{EF5F3060-A6CA-4C0B-ABD6-719EEB6A4B6F}" srcOrd="5" destOrd="0" presId="urn:microsoft.com/office/officeart/2005/8/layout/vList2"/>
    <dgm:cxn modelId="{DBE5BC8F-F0C5-42F9-9627-A72BBB3BBB00}" type="presParOf" srcId="{898E61BD-3B27-437C-8B49-EC6C80FD2006}" destId="{0F29F412-1B1B-4E81-B110-93806AB1111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71D45C-D007-4631-AFB1-C0D27F26B35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B4AA648B-6ACC-4E30-9FB9-FA7B893C1C37}">
      <dgm:prSet phldrT="[Text]" phldr="0"/>
      <dgm:spPr/>
      <dgm:t>
        <a:bodyPr/>
        <a:lstStyle/>
        <a:p>
          <a:pPr rtl="0"/>
          <a:r>
            <a:rPr lang="en-GB">
              <a:latin typeface="Calibri Light" panose="020F0302020204030204"/>
            </a:rPr>
            <a:t>Trust Bank Account</a:t>
          </a:r>
          <a:endParaRPr lang="en-GB"/>
        </a:p>
      </dgm:t>
    </dgm:pt>
    <dgm:pt modelId="{3939F573-327F-47F6-A997-82B84A8C8A27}" type="parTrans" cxnId="{18BC76C2-961E-4C73-8F3A-B3C9DE665A03}">
      <dgm:prSet/>
      <dgm:spPr/>
      <dgm:t>
        <a:bodyPr/>
        <a:lstStyle/>
        <a:p>
          <a:endParaRPr lang="en-GB"/>
        </a:p>
      </dgm:t>
    </dgm:pt>
    <dgm:pt modelId="{EF1BC813-E366-4891-86F7-D269A1E658D1}" type="sibTrans" cxnId="{18BC76C2-961E-4C73-8F3A-B3C9DE665A03}">
      <dgm:prSet/>
      <dgm:spPr/>
      <dgm:t>
        <a:bodyPr/>
        <a:lstStyle/>
        <a:p>
          <a:endParaRPr lang="en-GB"/>
        </a:p>
      </dgm:t>
    </dgm:pt>
    <dgm:pt modelId="{A2FDF8B9-03B0-4014-A251-849B07C14D65}">
      <dgm:prSet phldrT="[Text]" phldr="0"/>
      <dgm:spPr/>
      <dgm:t>
        <a:bodyPr/>
        <a:lstStyle/>
        <a:p>
          <a:pPr rtl="0"/>
          <a:endParaRPr lang="en-GB">
            <a:solidFill>
              <a:schemeClr val="tx1"/>
            </a:solidFill>
            <a:latin typeface="Calibri Light" panose="020F0302020204030204"/>
          </a:endParaRPr>
        </a:p>
        <a:p>
          <a:pPr rtl="0"/>
          <a:r>
            <a:rPr lang="en-GB">
              <a:solidFill>
                <a:schemeClr val="tx1"/>
              </a:solidFill>
              <a:latin typeface="Calibri Light" panose="020F0302020204030204"/>
            </a:rPr>
            <a:t> Each thoughtful act, personal communication, each time LO keeps their word and follows through on commitments – is a deposit into the account. ACKNOWLEDGE THESE !</a:t>
          </a:r>
        </a:p>
      </dgm:t>
    </dgm:pt>
    <dgm:pt modelId="{19E272E0-5F2E-406D-BAC9-E13CABABC467}" type="parTrans" cxnId="{BD8CE09F-03DB-4BFF-A5A0-BB8482F29E7E}">
      <dgm:prSet/>
      <dgm:spPr/>
      <dgm:t>
        <a:bodyPr/>
        <a:lstStyle/>
        <a:p>
          <a:endParaRPr lang="en-GB"/>
        </a:p>
      </dgm:t>
    </dgm:pt>
    <dgm:pt modelId="{6C79FFF9-BFA9-4AD1-9503-081F27227D78}" type="sibTrans" cxnId="{BD8CE09F-03DB-4BFF-A5A0-BB8482F29E7E}">
      <dgm:prSet/>
      <dgm:spPr/>
      <dgm:t>
        <a:bodyPr/>
        <a:lstStyle/>
        <a:p>
          <a:endParaRPr lang="en-GB"/>
        </a:p>
      </dgm:t>
    </dgm:pt>
    <dgm:pt modelId="{F01802FD-28E6-4C5D-A117-64880505B40D}">
      <dgm:prSet phldrT="[Text]" phldr="0"/>
      <dgm:spPr/>
      <dgm:t>
        <a:bodyPr/>
        <a:lstStyle/>
        <a:p>
          <a:pPr rtl="0"/>
          <a:r>
            <a:rPr lang="en-GB">
              <a:latin typeface="Calibri Light" panose="020F0302020204030204"/>
            </a:rPr>
            <a:t>Likewise each broken promise, hurtful comment, lie or misrepresentation is a withdrawal.</a:t>
          </a:r>
          <a:endParaRPr lang="en-GB"/>
        </a:p>
      </dgm:t>
    </dgm:pt>
    <dgm:pt modelId="{649AE221-6B77-4C45-B5BC-82E3210F1FDB}" type="parTrans" cxnId="{20FA4483-BDF9-40C2-A37F-AC0AB92CC410}">
      <dgm:prSet/>
      <dgm:spPr/>
      <dgm:t>
        <a:bodyPr/>
        <a:lstStyle/>
        <a:p>
          <a:endParaRPr lang="en-GB"/>
        </a:p>
      </dgm:t>
    </dgm:pt>
    <dgm:pt modelId="{62FF777D-116D-434B-94E2-3D4AA72E1DD2}" type="sibTrans" cxnId="{20FA4483-BDF9-40C2-A37F-AC0AB92CC410}">
      <dgm:prSet/>
      <dgm:spPr/>
      <dgm:t>
        <a:bodyPr/>
        <a:lstStyle/>
        <a:p>
          <a:endParaRPr lang="en-GB"/>
        </a:p>
      </dgm:t>
    </dgm:pt>
    <dgm:pt modelId="{B49DBB0F-B066-4D21-9AAE-E9902E6C473E}">
      <dgm:prSet phldrT="[Text]" phldr="0"/>
      <dgm:spPr/>
      <dgm:t>
        <a:bodyPr/>
        <a:lstStyle/>
        <a:p>
          <a:pPr rtl="0"/>
          <a:endParaRPr lang="en-GB">
            <a:solidFill>
              <a:schemeClr val="tx1"/>
            </a:solidFill>
            <a:latin typeface="Calibri Light" panose="020F0302020204030204"/>
          </a:endParaRPr>
        </a:p>
        <a:p>
          <a:pPr rtl="0"/>
          <a:r>
            <a:rPr lang="en-GB">
              <a:solidFill>
                <a:schemeClr val="tx1"/>
              </a:solidFill>
              <a:latin typeface="Calibri Light" panose="020F0302020204030204"/>
            </a:rPr>
            <a:t>Your LO may have been making small deposits and the withdrawals become larger and your LO's account may now been overdrawn</a:t>
          </a:r>
        </a:p>
      </dgm:t>
    </dgm:pt>
    <dgm:pt modelId="{C7EF978D-5364-4E91-9815-69DF8DF97F85}" type="parTrans" cxnId="{49B7D828-BEC2-4545-AEAB-CA60166E6936}">
      <dgm:prSet/>
      <dgm:spPr/>
      <dgm:t>
        <a:bodyPr/>
        <a:lstStyle/>
        <a:p>
          <a:endParaRPr lang="en-GB"/>
        </a:p>
      </dgm:t>
    </dgm:pt>
    <dgm:pt modelId="{45EEAFD4-A9B4-42A9-B127-7A5DE51A0A04}" type="sibTrans" cxnId="{49B7D828-BEC2-4545-AEAB-CA60166E6936}">
      <dgm:prSet/>
      <dgm:spPr/>
      <dgm:t>
        <a:bodyPr/>
        <a:lstStyle/>
        <a:p>
          <a:endParaRPr lang="en-GB"/>
        </a:p>
      </dgm:t>
    </dgm:pt>
    <dgm:pt modelId="{5B6C6BAC-52B3-425E-9EDC-E1723677B9BA}">
      <dgm:prSet phldr="0"/>
      <dgm:spPr/>
      <dgm:t>
        <a:bodyPr/>
        <a:lstStyle/>
        <a:p>
          <a:pPr rtl="0"/>
          <a:r>
            <a:rPr lang="en-GB">
              <a:latin typeface="Calibri Light" panose="020F0302020204030204"/>
            </a:rPr>
            <a:t> </a:t>
          </a:r>
          <a:r>
            <a:rPr lang="en-GB" b="1">
              <a:latin typeface="Calibri Light" panose="020F0302020204030204"/>
            </a:rPr>
            <a:t>Debit ? Credit ?</a:t>
          </a:r>
        </a:p>
      </dgm:t>
    </dgm:pt>
    <dgm:pt modelId="{7FD760EF-FCEB-4DDB-8B00-89A90D949617}" type="parTrans" cxnId="{CBB21DFC-274B-4EFD-8B8F-2CC80121C1B3}">
      <dgm:prSet/>
      <dgm:spPr/>
      <dgm:t>
        <a:bodyPr/>
        <a:lstStyle/>
        <a:p>
          <a:endParaRPr lang="en-GB"/>
        </a:p>
      </dgm:t>
    </dgm:pt>
    <dgm:pt modelId="{4D924227-FCB2-494D-99C3-60C8C21DDE63}" type="sibTrans" cxnId="{CBB21DFC-274B-4EFD-8B8F-2CC80121C1B3}">
      <dgm:prSet/>
      <dgm:spPr/>
      <dgm:t>
        <a:bodyPr/>
        <a:lstStyle/>
        <a:p>
          <a:endParaRPr lang="en-GB"/>
        </a:p>
      </dgm:t>
    </dgm:pt>
    <dgm:pt modelId="{AA41B0F6-A11A-4DCE-9BEC-0BE2DC80D82D}" type="pres">
      <dgm:prSet presAssocID="{9871D45C-D007-4631-AFB1-C0D27F26B35F}" presName="composite" presStyleCnt="0">
        <dgm:presLayoutVars>
          <dgm:chMax val="1"/>
          <dgm:dir/>
          <dgm:resizeHandles val="exact"/>
        </dgm:presLayoutVars>
      </dgm:prSet>
      <dgm:spPr/>
    </dgm:pt>
    <dgm:pt modelId="{B8EE2D51-481C-49FB-AD54-6A6EDDCFC99B}" type="pres">
      <dgm:prSet presAssocID="{B4AA648B-6ACC-4E30-9FB9-FA7B893C1C37}" presName="roof" presStyleLbl="dkBgShp" presStyleIdx="0" presStyleCnt="2"/>
      <dgm:spPr/>
    </dgm:pt>
    <dgm:pt modelId="{A006E63F-E9A9-4A81-A031-6EA24AF49712}" type="pres">
      <dgm:prSet presAssocID="{B4AA648B-6ACC-4E30-9FB9-FA7B893C1C37}" presName="pillars" presStyleCnt="0"/>
      <dgm:spPr/>
    </dgm:pt>
    <dgm:pt modelId="{98A70013-28D1-4C96-99BE-801145741A43}" type="pres">
      <dgm:prSet presAssocID="{B4AA648B-6ACC-4E30-9FB9-FA7B893C1C37}" presName="pillar1" presStyleLbl="node1" presStyleIdx="0" presStyleCnt="4">
        <dgm:presLayoutVars>
          <dgm:bulletEnabled val="1"/>
        </dgm:presLayoutVars>
      </dgm:prSet>
      <dgm:spPr/>
    </dgm:pt>
    <dgm:pt modelId="{8A5BBE97-8D5E-414B-BF6C-13C9F526DA29}" type="pres">
      <dgm:prSet presAssocID="{F01802FD-28E6-4C5D-A117-64880505B40D}" presName="pillarX" presStyleLbl="node1" presStyleIdx="1" presStyleCnt="4">
        <dgm:presLayoutVars>
          <dgm:bulletEnabled val="1"/>
        </dgm:presLayoutVars>
      </dgm:prSet>
      <dgm:spPr/>
    </dgm:pt>
    <dgm:pt modelId="{7127C315-3FC6-491A-91A3-CAB2A7871744}" type="pres">
      <dgm:prSet presAssocID="{B49DBB0F-B066-4D21-9AAE-E9902E6C473E}" presName="pillarX" presStyleLbl="node1" presStyleIdx="2" presStyleCnt="4">
        <dgm:presLayoutVars>
          <dgm:bulletEnabled val="1"/>
        </dgm:presLayoutVars>
      </dgm:prSet>
      <dgm:spPr/>
    </dgm:pt>
    <dgm:pt modelId="{8A22C8FE-2DED-4168-B293-F9515CF1A929}" type="pres">
      <dgm:prSet presAssocID="{5B6C6BAC-52B3-425E-9EDC-E1723677B9BA}" presName="pillarX" presStyleLbl="node1" presStyleIdx="3" presStyleCnt="4">
        <dgm:presLayoutVars>
          <dgm:bulletEnabled val="1"/>
        </dgm:presLayoutVars>
      </dgm:prSet>
      <dgm:spPr/>
    </dgm:pt>
    <dgm:pt modelId="{BD3BDF01-EDB8-42C1-B751-54ABA948FE36}" type="pres">
      <dgm:prSet presAssocID="{B4AA648B-6ACC-4E30-9FB9-FA7B893C1C37}" presName="base" presStyleLbl="dkBgShp" presStyleIdx="1" presStyleCnt="2"/>
      <dgm:spPr/>
    </dgm:pt>
  </dgm:ptLst>
  <dgm:cxnLst>
    <dgm:cxn modelId="{78F2DE13-BE86-4DF8-AB36-E830A309CBB9}" type="presOf" srcId="{9871D45C-D007-4631-AFB1-C0D27F26B35F}" destId="{AA41B0F6-A11A-4DCE-9BEC-0BE2DC80D82D}" srcOrd="0" destOrd="0" presId="urn:microsoft.com/office/officeart/2005/8/layout/hList3"/>
    <dgm:cxn modelId="{49B7D828-BEC2-4545-AEAB-CA60166E6936}" srcId="{B4AA648B-6ACC-4E30-9FB9-FA7B893C1C37}" destId="{B49DBB0F-B066-4D21-9AAE-E9902E6C473E}" srcOrd="2" destOrd="0" parTransId="{C7EF978D-5364-4E91-9815-69DF8DF97F85}" sibTransId="{45EEAFD4-A9B4-42A9-B127-7A5DE51A0A04}"/>
    <dgm:cxn modelId="{D761133A-37A5-4631-B89F-98A30251201F}" type="presOf" srcId="{B49DBB0F-B066-4D21-9AAE-E9902E6C473E}" destId="{7127C315-3FC6-491A-91A3-CAB2A7871744}" srcOrd="0" destOrd="0" presId="urn:microsoft.com/office/officeart/2005/8/layout/hList3"/>
    <dgm:cxn modelId="{92ED6E60-3182-475B-8063-4CD5B8CA078C}" type="presOf" srcId="{A2FDF8B9-03B0-4014-A251-849B07C14D65}" destId="{98A70013-28D1-4C96-99BE-801145741A43}" srcOrd="0" destOrd="0" presId="urn:microsoft.com/office/officeart/2005/8/layout/hList3"/>
    <dgm:cxn modelId="{AF18D353-C26C-47DC-9E5B-ED800FAAAE02}" type="presOf" srcId="{F01802FD-28E6-4C5D-A117-64880505B40D}" destId="{8A5BBE97-8D5E-414B-BF6C-13C9F526DA29}" srcOrd="0" destOrd="0" presId="urn:microsoft.com/office/officeart/2005/8/layout/hList3"/>
    <dgm:cxn modelId="{20FA4483-BDF9-40C2-A37F-AC0AB92CC410}" srcId="{B4AA648B-6ACC-4E30-9FB9-FA7B893C1C37}" destId="{F01802FD-28E6-4C5D-A117-64880505B40D}" srcOrd="1" destOrd="0" parTransId="{649AE221-6B77-4C45-B5BC-82E3210F1FDB}" sibTransId="{62FF777D-116D-434B-94E2-3D4AA72E1DD2}"/>
    <dgm:cxn modelId="{BD8CE09F-03DB-4BFF-A5A0-BB8482F29E7E}" srcId="{B4AA648B-6ACC-4E30-9FB9-FA7B893C1C37}" destId="{A2FDF8B9-03B0-4014-A251-849B07C14D65}" srcOrd="0" destOrd="0" parTransId="{19E272E0-5F2E-406D-BAC9-E13CABABC467}" sibTransId="{6C79FFF9-BFA9-4AD1-9503-081F27227D78}"/>
    <dgm:cxn modelId="{956B8EA3-6383-4B21-87BF-7FBDA5F4D5AE}" type="presOf" srcId="{B4AA648B-6ACC-4E30-9FB9-FA7B893C1C37}" destId="{B8EE2D51-481C-49FB-AD54-6A6EDDCFC99B}" srcOrd="0" destOrd="0" presId="urn:microsoft.com/office/officeart/2005/8/layout/hList3"/>
    <dgm:cxn modelId="{168905B4-0A01-45C5-9C00-06508BC38A00}" type="presOf" srcId="{5B6C6BAC-52B3-425E-9EDC-E1723677B9BA}" destId="{8A22C8FE-2DED-4168-B293-F9515CF1A929}" srcOrd="0" destOrd="0" presId="urn:microsoft.com/office/officeart/2005/8/layout/hList3"/>
    <dgm:cxn modelId="{18BC76C2-961E-4C73-8F3A-B3C9DE665A03}" srcId="{9871D45C-D007-4631-AFB1-C0D27F26B35F}" destId="{B4AA648B-6ACC-4E30-9FB9-FA7B893C1C37}" srcOrd="0" destOrd="0" parTransId="{3939F573-327F-47F6-A997-82B84A8C8A27}" sibTransId="{EF1BC813-E366-4891-86F7-D269A1E658D1}"/>
    <dgm:cxn modelId="{CBB21DFC-274B-4EFD-8B8F-2CC80121C1B3}" srcId="{B4AA648B-6ACC-4E30-9FB9-FA7B893C1C37}" destId="{5B6C6BAC-52B3-425E-9EDC-E1723677B9BA}" srcOrd="3" destOrd="0" parTransId="{7FD760EF-FCEB-4DDB-8B00-89A90D949617}" sibTransId="{4D924227-FCB2-494D-99C3-60C8C21DDE63}"/>
    <dgm:cxn modelId="{2AC63059-ECA7-4581-BE25-EBAD6A43646C}" type="presParOf" srcId="{AA41B0F6-A11A-4DCE-9BEC-0BE2DC80D82D}" destId="{B8EE2D51-481C-49FB-AD54-6A6EDDCFC99B}" srcOrd="0" destOrd="0" presId="urn:microsoft.com/office/officeart/2005/8/layout/hList3"/>
    <dgm:cxn modelId="{AD94D76C-720B-4C8E-AD4B-A207EB928D38}" type="presParOf" srcId="{AA41B0F6-A11A-4DCE-9BEC-0BE2DC80D82D}" destId="{A006E63F-E9A9-4A81-A031-6EA24AF49712}" srcOrd="1" destOrd="0" presId="urn:microsoft.com/office/officeart/2005/8/layout/hList3"/>
    <dgm:cxn modelId="{2880F4B8-B167-45FE-840C-AE2ECF1E25F0}" type="presParOf" srcId="{A006E63F-E9A9-4A81-A031-6EA24AF49712}" destId="{98A70013-28D1-4C96-99BE-801145741A43}" srcOrd="0" destOrd="0" presId="urn:microsoft.com/office/officeart/2005/8/layout/hList3"/>
    <dgm:cxn modelId="{AC1167D7-653B-4E98-94C8-34A084FEFB27}" type="presParOf" srcId="{A006E63F-E9A9-4A81-A031-6EA24AF49712}" destId="{8A5BBE97-8D5E-414B-BF6C-13C9F526DA29}" srcOrd="1" destOrd="0" presId="urn:microsoft.com/office/officeart/2005/8/layout/hList3"/>
    <dgm:cxn modelId="{E078FABC-CBF5-42A3-9936-9D58BF61D7F7}" type="presParOf" srcId="{A006E63F-E9A9-4A81-A031-6EA24AF49712}" destId="{7127C315-3FC6-491A-91A3-CAB2A7871744}" srcOrd="2" destOrd="0" presId="urn:microsoft.com/office/officeart/2005/8/layout/hList3"/>
    <dgm:cxn modelId="{54C4B002-FA42-4F2E-97A3-B995E0B28A84}" type="presParOf" srcId="{A006E63F-E9A9-4A81-A031-6EA24AF49712}" destId="{8A22C8FE-2DED-4168-B293-F9515CF1A929}" srcOrd="3" destOrd="0" presId="urn:microsoft.com/office/officeart/2005/8/layout/hList3"/>
    <dgm:cxn modelId="{60DC6E12-6380-434C-B482-66CA150E0FD5}" type="presParOf" srcId="{AA41B0F6-A11A-4DCE-9BEC-0BE2DC80D82D}" destId="{BD3BDF01-EDB8-42C1-B751-54ABA948FE3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380FEE-E2D4-4EEE-8D43-21ED1FF42B2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CAE598FD-C36B-4ECA-8534-73CC575DB729}">
      <dgm:prSet phldrT="[Text]" phldr="0"/>
      <dgm:spPr/>
      <dgm:t>
        <a:bodyPr/>
        <a:lstStyle/>
        <a:p>
          <a:pPr rtl="0"/>
          <a:r>
            <a:rPr lang="en-GB">
              <a:solidFill>
                <a:srgbClr val="010000"/>
              </a:solidFill>
              <a:latin typeface="Calibri Light"/>
            </a:rPr>
            <a:t>Set</a:t>
          </a:r>
          <a:r>
            <a:rPr lang="en-GB" b="0" i="0" u="none" strike="noStrike" cap="none" baseline="0" noProof="0">
              <a:solidFill>
                <a:srgbClr val="010000"/>
              </a:solidFill>
              <a:latin typeface="Calibri Light"/>
              <a:cs typeface="Calibri Light"/>
            </a:rPr>
            <a:t> Boundaries</a:t>
          </a:r>
        </a:p>
      </dgm:t>
    </dgm:pt>
    <dgm:pt modelId="{F6B3ADA6-5606-453D-9BAD-43428425F882}" type="parTrans" cxnId="{7A0E0208-AF90-43A6-8648-D5710425C7BF}">
      <dgm:prSet/>
      <dgm:spPr/>
      <dgm:t>
        <a:bodyPr/>
        <a:lstStyle/>
        <a:p>
          <a:endParaRPr lang="en-GB"/>
        </a:p>
      </dgm:t>
    </dgm:pt>
    <dgm:pt modelId="{0A4DFE9E-D394-4040-AE30-85C04E3AD291}" type="sibTrans" cxnId="{7A0E0208-AF90-43A6-8648-D5710425C7BF}">
      <dgm:prSet/>
      <dgm:spPr/>
      <dgm:t>
        <a:bodyPr/>
        <a:lstStyle/>
        <a:p>
          <a:endParaRPr lang="en-GB"/>
        </a:p>
      </dgm:t>
    </dgm:pt>
    <dgm:pt modelId="{945A8680-D2C3-4DFC-A8DD-CAA08E6ED08F}">
      <dgm:prSet phldrT="[Text]" phldr="0"/>
      <dgm:spPr/>
      <dgm:t>
        <a:bodyPr/>
        <a:lstStyle/>
        <a:p>
          <a:pPr rtl="0"/>
          <a:r>
            <a:rPr lang="en-GB">
              <a:latin typeface="Calibri Light" panose="020F0302020204030204"/>
            </a:rPr>
            <a:t>Try not to give advice unless asked</a:t>
          </a:r>
          <a:endParaRPr lang="en-GB"/>
        </a:p>
      </dgm:t>
    </dgm:pt>
    <dgm:pt modelId="{21E08200-1AD0-4426-8A6D-D26A739F391C}" type="parTrans" cxnId="{FC271C3A-CD00-4AAF-AB10-863C91DA63D8}">
      <dgm:prSet/>
      <dgm:spPr/>
      <dgm:t>
        <a:bodyPr/>
        <a:lstStyle/>
        <a:p>
          <a:endParaRPr lang="en-GB"/>
        </a:p>
      </dgm:t>
    </dgm:pt>
    <dgm:pt modelId="{4B28003B-AB30-4ECE-A3B6-D451ECA95AD9}" type="sibTrans" cxnId="{FC271C3A-CD00-4AAF-AB10-863C91DA63D8}">
      <dgm:prSet/>
      <dgm:spPr/>
      <dgm:t>
        <a:bodyPr/>
        <a:lstStyle/>
        <a:p>
          <a:endParaRPr lang="en-GB"/>
        </a:p>
      </dgm:t>
    </dgm:pt>
    <dgm:pt modelId="{8CA69162-1FC3-4068-AFF9-DFF1058A0076}">
      <dgm:prSet phldrT="[Text]" phldr="0"/>
      <dgm:spPr/>
      <dgm:t>
        <a:bodyPr/>
        <a:lstStyle/>
        <a:p>
          <a:pPr rtl="0"/>
          <a:r>
            <a:rPr lang="en-GB">
              <a:latin typeface="Calibri Light" panose="020F0302020204030204"/>
            </a:rPr>
            <a:t>Stop focusing on what they are doing</a:t>
          </a:r>
          <a:endParaRPr lang="en-GB"/>
        </a:p>
      </dgm:t>
    </dgm:pt>
    <dgm:pt modelId="{5041D370-9D68-47E5-8EF2-C39EDE7C2502}" type="parTrans" cxnId="{FD71B3F3-4F32-4362-AC3A-10CDA76776F8}">
      <dgm:prSet/>
      <dgm:spPr/>
      <dgm:t>
        <a:bodyPr/>
        <a:lstStyle/>
        <a:p>
          <a:endParaRPr lang="en-GB"/>
        </a:p>
      </dgm:t>
    </dgm:pt>
    <dgm:pt modelId="{9F055DE1-EF6E-462C-A13F-46A199FF0CF0}" type="sibTrans" cxnId="{FD71B3F3-4F32-4362-AC3A-10CDA76776F8}">
      <dgm:prSet/>
      <dgm:spPr/>
      <dgm:t>
        <a:bodyPr/>
        <a:lstStyle/>
        <a:p>
          <a:endParaRPr lang="en-GB"/>
        </a:p>
      </dgm:t>
    </dgm:pt>
    <dgm:pt modelId="{4F6037A9-18F4-4603-8561-24EE2F7A1C38}">
      <dgm:prSet phldrT="[Text]" phldr="0"/>
      <dgm:spPr/>
      <dgm:t>
        <a:bodyPr/>
        <a:lstStyle/>
        <a:p>
          <a:pPr rtl="0"/>
          <a:r>
            <a:rPr lang="en-GB">
              <a:latin typeface="Calibri Light" panose="020F0302020204030204"/>
            </a:rPr>
            <a:t>Understand the difference between helping &amp; enabling</a:t>
          </a:r>
          <a:endParaRPr lang="en-GB"/>
        </a:p>
      </dgm:t>
    </dgm:pt>
    <dgm:pt modelId="{E9D7B801-BB49-49F8-8011-3B6FCB5A39CF}" type="parTrans" cxnId="{6B1533FF-B02B-4852-8771-65645EBFAAE9}">
      <dgm:prSet/>
      <dgm:spPr/>
      <dgm:t>
        <a:bodyPr/>
        <a:lstStyle/>
        <a:p>
          <a:endParaRPr lang="en-GB"/>
        </a:p>
      </dgm:t>
    </dgm:pt>
    <dgm:pt modelId="{7BE74A65-EE41-40C2-BDF1-2278D60F87E3}" type="sibTrans" cxnId="{6B1533FF-B02B-4852-8771-65645EBFAAE9}">
      <dgm:prSet/>
      <dgm:spPr/>
      <dgm:t>
        <a:bodyPr/>
        <a:lstStyle/>
        <a:p>
          <a:endParaRPr lang="en-GB"/>
        </a:p>
      </dgm:t>
    </dgm:pt>
    <dgm:pt modelId="{83A89A44-0D18-446D-BFCA-3FBCF3777BA9}">
      <dgm:prSet phldrT="[Text]" phldr="0"/>
      <dgm:spPr/>
      <dgm:t>
        <a:bodyPr/>
        <a:lstStyle/>
        <a:p>
          <a:pPr rtl="0"/>
          <a:r>
            <a:rPr lang="en-GB">
              <a:latin typeface="Calibri Light" panose="020F0302020204030204"/>
            </a:rPr>
            <a:t>Let go of Guilt &amp; Shame</a:t>
          </a:r>
          <a:endParaRPr lang="en-GB"/>
        </a:p>
      </dgm:t>
    </dgm:pt>
    <dgm:pt modelId="{467D7972-2C9F-492C-A14D-87AEC05563B3}" type="parTrans" cxnId="{BBBC49C9-AF22-40E8-991E-6F3CB3703B2F}">
      <dgm:prSet/>
      <dgm:spPr/>
      <dgm:t>
        <a:bodyPr/>
        <a:lstStyle/>
        <a:p>
          <a:endParaRPr lang="en-GB"/>
        </a:p>
      </dgm:t>
    </dgm:pt>
    <dgm:pt modelId="{545CF403-A5B5-4DF7-9C0F-3DA0A540D34D}" type="sibTrans" cxnId="{BBBC49C9-AF22-40E8-991E-6F3CB3703B2F}">
      <dgm:prSet/>
      <dgm:spPr/>
      <dgm:t>
        <a:bodyPr/>
        <a:lstStyle/>
        <a:p>
          <a:endParaRPr lang="en-GB"/>
        </a:p>
      </dgm:t>
    </dgm:pt>
    <dgm:pt modelId="{CD29D2E5-BEEC-4A81-985C-4E58A1150D4B}">
      <dgm:prSet phldrT="[Text]" phldr="0"/>
      <dgm:spPr/>
      <dgm:t>
        <a:bodyPr/>
        <a:lstStyle/>
        <a:p>
          <a:pPr rtl="0"/>
          <a:r>
            <a:rPr lang="en-GB">
              <a:latin typeface="Calibri Light" panose="020F0302020204030204"/>
            </a:rPr>
            <a:t>Distance from their problems</a:t>
          </a:r>
          <a:endParaRPr lang="en-GB"/>
        </a:p>
      </dgm:t>
    </dgm:pt>
    <dgm:pt modelId="{0D561FCD-E68E-4A5D-A534-90A52D6382A0}" type="parTrans" cxnId="{DC5EB610-C75B-4C66-B846-4A497CBC4D81}">
      <dgm:prSet/>
      <dgm:spPr/>
      <dgm:t>
        <a:bodyPr/>
        <a:lstStyle/>
        <a:p>
          <a:endParaRPr lang="en-GB"/>
        </a:p>
      </dgm:t>
    </dgm:pt>
    <dgm:pt modelId="{7B055071-172F-491D-AFD1-842403663E52}" type="sibTrans" cxnId="{DC5EB610-C75B-4C66-B846-4A497CBC4D81}">
      <dgm:prSet/>
      <dgm:spPr/>
      <dgm:t>
        <a:bodyPr/>
        <a:lstStyle/>
        <a:p>
          <a:endParaRPr lang="en-GB"/>
        </a:p>
      </dgm:t>
    </dgm:pt>
    <dgm:pt modelId="{8EC813B7-3805-46E5-B883-99E296B553B6}">
      <dgm:prSet phldrT="[Text]" phldr="0"/>
      <dgm:spPr/>
      <dgm:t>
        <a:bodyPr/>
        <a:lstStyle/>
        <a:p>
          <a:pPr rtl="0"/>
          <a:r>
            <a:rPr lang="en-GB">
              <a:latin typeface="Calibri Light" panose="020F0302020204030204"/>
            </a:rPr>
            <a:t>Trust you don't have to 'fix' it</a:t>
          </a:r>
          <a:endParaRPr lang="en-GB"/>
        </a:p>
      </dgm:t>
    </dgm:pt>
    <dgm:pt modelId="{6506AA19-E74C-4DAF-83CE-4BE6F586DCB9}" type="parTrans" cxnId="{12EEBC8C-7BA3-419D-B7F4-A9EF399F4FD0}">
      <dgm:prSet/>
      <dgm:spPr/>
      <dgm:t>
        <a:bodyPr/>
        <a:lstStyle/>
        <a:p>
          <a:endParaRPr lang="en-GB"/>
        </a:p>
      </dgm:t>
    </dgm:pt>
    <dgm:pt modelId="{4DFA1378-09F8-4734-82F3-9A6CC36F0EE9}" type="sibTrans" cxnId="{12EEBC8C-7BA3-419D-B7F4-A9EF399F4FD0}">
      <dgm:prSet/>
      <dgm:spPr/>
      <dgm:t>
        <a:bodyPr/>
        <a:lstStyle/>
        <a:p>
          <a:endParaRPr lang="en-GB"/>
        </a:p>
      </dgm:t>
    </dgm:pt>
    <dgm:pt modelId="{B28B5118-87F2-4C2F-9819-7283B32ABE04}">
      <dgm:prSet phldrT="[Text]" phldr="0"/>
      <dgm:spPr/>
      <dgm:t>
        <a:bodyPr/>
        <a:lstStyle/>
        <a:p>
          <a:pPr rtl="0"/>
          <a:r>
            <a:rPr lang="en-GB">
              <a:latin typeface="Calibri Light" panose="020F0302020204030204"/>
            </a:rPr>
            <a:t>Practice Self Care &amp; get support</a:t>
          </a:r>
          <a:endParaRPr lang="en-GB"/>
        </a:p>
      </dgm:t>
    </dgm:pt>
    <dgm:pt modelId="{A7FE54A4-6326-4030-81F6-1BFA3704EB6E}" type="parTrans" cxnId="{E9AF0243-82E6-4795-858C-A6A0AD9536C2}">
      <dgm:prSet/>
      <dgm:spPr/>
      <dgm:t>
        <a:bodyPr/>
        <a:lstStyle/>
        <a:p>
          <a:endParaRPr lang="en-GB"/>
        </a:p>
      </dgm:t>
    </dgm:pt>
    <dgm:pt modelId="{9730E951-1315-4C46-A107-CAF201399ED6}" type="sibTrans" cxnId="{E9AF0243-82E6-4795-858C-A6A0AD9536C2}">
      <dgm:prSet/>
      <dgm:spPr/>
      <dgm:t>
        <a:bodyPr/>
        <a:lstStyle/>
        <a:p>
          <a:endParaRPr lang="en-GB"/>
        </a:p>
      </dgm:t>
    </dgm:pt>
    <dgm:pt modelId="{42E1AF23-B626-435B-A5ED-34CCFE3E48CB}" type="pres">
      <dgm:prSet presAssocID="{6A380FEE-E2D4-4EEE-8D43-21ED1FF42B23}" presName="Name0" presStyleCnt="0">
        <dgm:presLayoutVars>
          <dgm:dir/>
          <dgm:animLvl val="lvl"/>
          <dgm:resizeHandles val="exact"/>
        </dgm:presLayoutVars>
      </dgm:prSet>
      <dgm:spPr/>
    </dgm:pt>
    <dgm:pt modelId="{29CDA2C8-10AC-41FC-A0A5-40FE77749615}" type="pres">
      <dgm:prSet presAssocID="{CD29D2E5-BEEC-4A81-985C-4E58A1150D4B}" presName="boxAndChildren" presStyleCnt="0"/>
      <dgm:spPr/>
    </dgm:pt>
    <dgm:pt modelId="{5C7F141F-B054-4BF1-ADEE-90E94B315CB9}" type="pres">
      <dgm:prSet presAssocID="{CD29D2E5-BEEC-4A81-985C-4E58A1150D4B}" presName="parentTextBox" presStyleLbl="node1" presStyleIdx="0" presStyleCnt="3"/>
      <dgm:spPr/>
    </dgm:pt>
    <dgm:pt modelId="{A54B2FA1-98BE-46A3-8A93-5B9757967510}" type="pres">
      <dgm:prSet presAssocID="{CD29D2E5-BEEC-4A81-985C-4E58A1150D4B}" presName="entireBox" presStyleLbl="node1" presStyleIdx="0" presStyleCnt="3"/>
      <dgm:spPr/>
    </dgm:pt>
    <dgm:pt modelId="{919116CD-41C5-4CEE-84D0-DE5AE5AA9369}" type="pres">
      <dgm:prSet presAssocID="{CD29D2E5-BEEC-4A81-985C-4E58A1150D4B}" presName="descendantBox" presStyleCnt="0"/>
      <dgm:spPr/>
    </dgm:pt>
    <dgm:pt modelId="{FBCF7C18-B893-4D38-9079-B7A2343E8475}" type="pres">
      <dgm:prSet presAssocID="{8EC813B7-3805-46E5-B883-99E296B553B6}" presName="childTextBox" presStyleLbl="fgAccFollowNode1" presStyleIdx="0" presStyleCnt="5">
        <dgm:presLayoutVars>
          <dgm:bulletEnabled val="1"/>
        </dgm:presLayoutVars>
      </dgm:prSet>
      <dgm:spPr/>
    </dgm:pt>
    <dgm:pt modelId="{5697E851-0509-4787-8C06-51857B024578}" type="pres">
      <dgm:prSet presAssocID="{B28B5118-87F2-4C2F-9819-7283B32ABE04}" presName="childTextBox" presStyleLbl="fgAccFollowNode1" presStyleIdx="1" presStyleCnt="5">
        <dgm:presLayoutVars>
          <dgm:bulletEnabled val="1"/>
        </dgm:presLayoutVars>
      </dgm:prSet>
      <dgm:spPr/>
    </dgm:pt>
    <dgm:pt modelId="{F1736661-5394-4A32-8CD4-58009B6FF4B9}" type="pres">
      <dgm:prSet presAssocID="{7BE74A65-EE41-40C2-BDF1-2278D60F87E3}" presName="sp" presStyleCnt="0"/>
      <dgm:spPr/>
    </dgm:pt>
    <dgm:pt modelId="{26848EE5-86D4-4337-B7BC-B5721F1BBC88}" type="pres">
      <dgm:prSet presAssocID="{4F6037A9-18F4-4603-8561-24EE2F7A1C38}" presName="arrowAndChildren" presStyleCnt="0"/>
      <dgm:spPr/>
    </dgm:pt>
    <dgm:pt modelId="{BA7BBE9B-E30F-4A2D-8572-73F4291CCFEB}" type="pres">
      <dgm:prSet presAssocID="{4F6037A9-18F4-4603-8561-24EE2F7A1C38}" presName="parentTextArrow" presStyleLbl="node1" presStyleIdx="0" presStyleCnt="3"/>
      <dgm:spPr/>
    </dgm:pt>
    <dgm:pt modelId="{848CEB5D-0EAF-4E8A-8A44-8DC4A3DFDD41}" type="pres">
      <dgm:prSet presAssocID="{4F6037A9-18F4-4603-8561-24EE2F7A1C38}" presName="arrow" presStyleLbl="node1" presStyleIdx="1" presStyleCnt="3"/>
      <dgm:spPr/>
    </dgm:pt>
    <dgm:pt modelId="{92881489-7993-459F-9587-24EBCB36D47E}" type="pres">
      <dgm:prSet presAssocID="{4F6037A9-18F4-4603-8561-24EE2F7A1C38}" presName="descendantArrow" presStyleCnt="0"/>
      <dgm:spPr/>
    </dgm:pt>
    <dgm:pt modelId="{4FF76263-08B7-4ED1-B2B0-0691884EB1FD}" type="pres">
      <dgm:prSet presAssocID="{83A89A44-0D18-446D-BFCA-3FBCF3777BA9}" presName="childTextArrow" presStyleLbl="fgAccFollowNode1" presStyleIdx="2" presStyleCnt="5">
        <dgm:presLayoutVars>
          <dgm:bulletEnabled val="1"/>
        </dgm:presLayoutVars>
      </dgm:prSet>
      <dgm:spPr/>
    </dgm:pt>
    <dgm:pt modelId="{67D022C2-9942-48F8-B429-BCAF125A6C2D}" type="pres">
      <dgm:prSet presAssocID="{0A4DFE9E-D394-4040-AE30-85C04E3AD291}" presName="sp" presStyleCnt="0"/>
      <dgm:spPr/>
    </dgm:pt>
    <dgm:pt modelId="{FEA63573-8D0E-447C-AC9A-E7374736BBF5}" type="pres">
      <dgm:prSet presAssocID="{CAE598FD-C36B-4ECA-8534-73CC575DB729}" presName="arrowAndChildren" presStyleCnt="0"/>
      <dgm:spPr/>
    </dgm:pt>
    <dgm:pt modelId="{8712F9B2-5577-486C-BC9E-837CEE83D827}" type="pres">
      <dgm:prSet presAssocID="{CAE598FD-C36B-4ECA-8534-73CC575DB729}" presName="parentTextArrow" presStyleLbl="node1" presStyleIdx="1" presStyleCnt="3"/>
      <dgm:spPr/>
    </dgm:pt>
    <dgm:pt modelId="{72C777E1-EA04-4B58-95FA-5BD2ADE86027}" type="pres">
      <dgm:prSet presAssocID="{CAE598FD-C36B-4ECA-8534-73CC575DB729}" presName="arrow" presStyleLbl="node1" presStyleIdx="2" presStyleCnt="3"/>
      <dgm:spPr/>
    </dgm:pt>
    <dgm:pt modelId="{42E97342-56E1-4B07-9A32-DDA60D74962E}" type="pres">
      <dgm:prSet presAssocID="{CAE598FD-C36B-4ECA-8534-73CC575DB729}" presName="descendantArrow" presStyleCnt="0"/>
      <dgm:spPr/>
    </dgm:pt>
    <dgm:pt modelId="{FDFEAFAF-C6ED-4221-9FE7-C06969A455F8}" type="pres">
      <dgm:prSet presAssocID="{945A8680-D2C3-4DFC-A8DD-CAA08E6ED08F}" presName="childTextArrow" presStyleLbl="fgAccFollowNode1" presStyleIdx="3" presStyleCnt="5">
        <dgm:presLayoutVars>
          <dgm:bulletEnabled val="1"/>
        </dgm:presLayoutVars>
      </dgm:prSet>
      <dgm:spPr/>
    </dgm:pt>
    <dgm:pt modelId="{79D500C4-F956-4699-B2EA-AA4D7876E891}" type="pres">
      <dgm:prSet presAssocID="{8CA69162-1FC3-4068-AFF9-DFF1058A0076}" presName="childTextArrow" presStyleLbl="fgAccFollowNode1" presStyleIdx="4" presStyleCnt="5">
        <dgm:presLayoutVars>
          <dgm:bulletEnabled val="1"/>
        </dgm:presLayoutVars>
      </dgm:prSet>
      <dgm:spPr/>
    </dgm:pt>
  </dgm:ptLst>
  <dgm:cxnLst>
    <dgm:cxn modelId="{7A0E0208-AF90-43A6-8648-D5710425C7BF}" srcId="{6A380FEE-E2D4-4EEE-8D43-21ED1FF42B23}" destId="{CAE598FD-C36B-4ECA-8534-73CC575DB729}" srcOrd="0" destOrd="0" parTransId="{F6B3ADA6-5606-453D-9BAD-43428425F882}" sibTransId="{0A4DFE9E-D394-4040-AE30-85C04E3AD291}"/>
    <dgm:cxn modelId="{DC5EB610-C75B-4C66-B846-4A497CBC4D81}" srcId="{6A380FEE-E2D4-4EEE-8D43-21ED1FF42B23}" destId="{CD29D2E5-BEEC-4A81-985C-4E58A1150D4B}" srcOrd="2" destOrd="0" parTransId="{0D561FCD-E68E-4A5D-A534-90A52D6382A0}" sibTransId="{7B055071-172F-491D-AFD1-842403663E52}"/>
    <dgm:cxn modelId="{F656812C-D982-4872-BA87-9FDB7A8A69E9}" type="presOf" srcId="{CAE598FD-C36B-4ECA-8534-73CC575DB729}" destId="{8712F9B2-5577-486C-BC9E-837CEE83D827}" srcOrd="0" destOrd="0" presId="urn:microsoft.com/office/officeart/2005/8/layout/process4"/>
    <dgm:cxn modelId="{FC271C3A-CD00-4AAF-AB10-863C91DA63D8}" srcId="{CAE598FD-C36B-4ECA-8534-73CC575DB729}" destId="{945A8680-D2C3-4DFC-A8DD-CAA08E6ED08F}" srcOrd="0" destOrd="0" parTransId="{21E08200-1AD0-4426-8A6D-D26A739F391C}" sibTransId="{4B28003B-AB30-4ECE-A3B6-D451ECA95AD9}"/>
    <dgm:cxn modelId="{E9AF0243-82E6-4795-858C-A6A0AD9536C2}" srcId="{CD29D2E5-BEEC-4A81-985C-4E58A1150D4B}" destId="{B28B5118-87F2-4C2F-9819-7283B32ABE04}" srcOrd="1" destOrd="0" parTransId="{A7FE54A4-6326-4030-81F6-1BFA3704EB6E}" sibTransId="{9730E951-1315-4C46-A107-CAF201399ED6}"/>
    <dgm:cxn modelId="{6F4AFC48-AA0B-4420-8346-6B3C20B3FA13}" type="presOf" srcId="{CAE598FD-C36B-4ECA-8534-73CC575DB729}" destId="{72C777E1-EA04-4B58-95FA-5BD2ADE86027}" srcOrd="1" destOrd="0" presId="urn:microsoft.com/office/officeart/2005/8/layout/process4"/>
    <dgm:cxn modelId="{DC379E82-5DEB-4829-B0F2-E72D1FEF04AD}" type="presOf" srcId="{83A89A44-0D18-446D-BFCA-3FBCF3777BA9}" destId="{4FF76263-08B7-4ED1-B2B0-0691884EB1FD}" srcOrd="0" destOrd="0" presId="urn:microsoft.com/office/officeart/2005/8/layout/process4"/>
    <dgm:cxn modelId="{5430D887-4F11-41A9-9B0F-92207B4ABE59}" type="presOf" srcId="{CD29D2E5-BEEC-4A81-985C-4E58A1150D4B}" destId="{5C7F141F-B054-4BF1-ADEE-90E94B315CB9}" srcOrd="0" destOrd="0" presId="urn:microsoft.com/office/officeart/2005/8/layout/process4"/>
    <dgm:cxn modelId="{BC9BA38A-D627-4B7F-952B-199D863BE998}" type="presOf" srcId="{8CA69162-1FC3-4068-AFF9-DFF1058A0076}" destId="{79D500C4-F956-4699-B2EA-AA4D7876E891}" srcOrd="0" destOrd="0" presId="urn:microsoft.com/office/officeart/2005/8/layout/process4"/>
    <dgm:cxn modelId="{12EEBC8C-7BA3-419D-B7F4-A9EF399F4FD0}" srcId="{CD29D2E5-BEEC-4A81-985C-4E58A1150D4B}" destId="{8EC813B7-3805-46E5-B883-99E296B553B6}" srcOrd="0" destOrd="0" parTransId="{6506AA19-E74C-4DAF-83CE-4BE6F586DCB9}" sibTransId="{4DFA1378-09F8-4734-82F3-9A6CC36F0EE9}"/>
    <dgm:cxn modelId="{5E3A0FAA-9BAA-40C1-980C-2227BAE07849}" type="presOf" srcId="{4F6037A9-18F4-4603-8561-24EE2F7A1C38}" destId="{BA7BBE9B-E30F-4A2D-8572-73F4291CCFEB}" srcOrd="0" destOrd="0" presId="urn:microsoft.com/office/officeart/2005/8/layout/process4"/>
    <dgm:cxn modelId="{8B5364AF-1D6C-4D8B-B850-154661539EF5}" type="presOf" srcId="{CD29D2E5-BEEC-4A81-985C-4E58A1150D4B}" destId="{A54B2FA1-98BE-46A3-8A93-5B9757967510}" srcOrd="1" destOrd="0" presId="urn:microsoft.com/office/officeart/2005/8/layout/process4"/>
    <dgm:cxn modelId="{BCAB36B7-6B04-48D8-AA5A-44F758596F95}" type="presOf" srcId="{4F6037A9-18F4-4603-8561-24EE2F7A1C38}" destId="{848CEB5D-0EAF-4E8A-8A44-8DC4A3DFDD41}" srcOrd="1" destOrd="0" presId="urn:microsoft.com/office/officeart/2005/8/layout/process4"/>
    <dgm:cxn modelId="{510E54C2-583E-4C42-993E-C2CBAAC1C522}" type="presOf" srcId="{945A8680-D2C3-4DFC-A8DD-CAA08E6ED08F}" destId="{FDFEAFAF-C6ED-4221-9FE7-C06969A455F8}" srcOrd="0" destOrd="0" presId="urn:microsoft.com/office/officeart/2005/8/layout/process4"/>
    <dgm:cxn modelId="{BBBC49C9-AF22-40E8-991E-6F3CB3703B2F}" srcId="{4F6037A9-18F4-4603-8561-24EE2F7A1C38}" destId="{83A89A44-0D18-446D-BFCA-3FBCF3777BA9}" srcOrd="0" destOrd="0" parTransId="{467D7972-2C9F-492C-A14D-87AEC05563B3}" sibTransId="{545CF403-A5B5-4DF7-9C0F-3DA0A540D34D}"/>
    <dgm:cxn modelId="{10BD47D6-97E9-4CA3-8EE7-80C2587ABDA0}" type="presOf" srcId="{B28B5118-87F2-4C2F-9819-7283B32ABE04}" destId="{5697E851-0509-4787-8C06-51857B024578}" srcOrd="0" destOrd="0" presId="urn:microsoft.com/office/officeart/2005/8/layout/process4"/>
    <dgm:cxn modelId="{6D2618E3-3D90-4D41-8BEA-780D9EAD7C4F}" type="presOf" srcId="{8EC813B7-3805-46E5-B883-99E296B553B6}" destId="{FBCF7C18-B893-4D38-9079-B7A2343E8475}" srcOrd="0" destOrd="0" presId="urn:microsoft.com/office/officeart/2005/8/layout/process4"/>
    <dgm:cxn modelId="{FD71B3F3-4F32-4362-AC3A-10CDA76776F8}" srcId="{CAE598FD-C36B-4ECA-8534-73CC575DB729}" destId="{8CA69162-1FC3-4068-AFF9-DFF1058A0076}" srcOrd="1" destOrd="0" parTransId="{5041D370-9D68-47E5-8EF2-C39EDE7C2502}" sibTransId="{9F055DE1-EF6E-462C-A13F-46A199FF0CF0}"/>
    <dgm:cxn modelId="{029AB3FA-B873-4A1D-9BF1-18540E37C3B9}" type="presOf" srcId="{6A380FEE-E2D4-4EEE-8D43-21ED1FF42B23}" destId="{42E1AF23-B626-435B-A5ED-34CCFE3E48CB}" srcOrd="0" destOrd="0" presId="urn:microsoft.com/office/officeart/2005/8/layout/process4"/>
    <dgm:cxn modelId="{6B1533FF-B02B-4852-8771-65645EBFAAE9}" srcId="{6A380FEE-E2D4-4EEE-8D43-21ED1FF42B23}" destId="{4F6037A9-18F4-4603-8561-24EE2F7A1C38}" srcOrd="1" destOrd="0" parTransId="{E9D7B801-BB49-49F8-8011-3B6FCB5A39CF}" sibTransId="{7BE74A65-EE41-40C2-BDF1-2278D60F87E3}"/>
    <dgm:cxn modelId="{3A1FD439-C9F1-48F4-B3AC-AD0BEC3CEAA0}" type="presParOf" srcId="{42E1AF23-B626-435B-A5ED-34CCFE3E48CB}" destId="{29CDA2C8-10AC-41FC-A0A5-40FE77749615}" srcOrd="0" destOrd="0" presId="urn:microsoft.com/office/officeart/2005/8/layout/process4"/>
    <dgm:cxn modelId="{E809A964-3EB4-421C-9F3F-B570BD3B91B4}" type="presParOf" srcId="{29CDA2C8-10AC-41FC-A0A5-40FE77749615}" destId="{5C7F141F-B054-4BF1-ADEE-90E94B315CB9}" srcOrd="0" destOrd="0" presId="urn:microsoft.com/office/officeart/2005/8/layout/process4"/>
    <dgm:cxn modelId="{9F592818-3022-4DF4-AAB6-BB20104BE235}" type="presParOf" srcId="{29CDA2C8-10AC-41FC-A0A5-40FE77749615}" destId="{A54B2FA1-98BE-46A3-8A93-5B9757967510}" srcOrd="1" destOrd="0" presId="urn:microsoft.com/office/officeart/2005/8/layout/process4"/>
    <dgm:cxn modelId="{FE991501-2D7E-425B-BB10-0950B932D1B2}" type="presParOf" srcId="{29CDA2C8-10AC-41FC-A0A5-40FE77749615}" destId="{919116CD-41C5-4CEE-84D0-DE5AE5AA9369}" srcOrd="2" destOrd="0" presId="urn:microsoft.com/office/officeart/2005/8/layout/process4"/>
    <dgm:cxn modelId="{24ECDA40-AF6B-41BF-A494-1CE2F379A687}" type="presParOf" srcId="{919116CD-41C5-4CEE-84D0-DE5AE5AA9369}" destId="{FBCF7C18-B893-4D38-9079-B7A2343E8475}" srcOrd="0" destOrd="0" presId="urn:microsoft.com/office/officeart/2005/8/layout/process4"/>
    <dgm:cxn modelId="{3F326CCC-A260-46C2-AD13-585286E9BA7B}" type="presParOf" srcId="{919116CD-41C5-4CEE-84D0-DE5AE5AA9369}" destId="{5697E851-0509-4787-8C06-51857B024578}" srcOrd="1" destOrd="0" presId="urn:microsoft.com/office/officeart/2005/8/layout/process4"/>
    <dgm:cxn modelId="{234D8E62-69D8-4681-B95C-C021BAFAD8B5}" type="presParOf" srcId="{42E1AF23-B626-435B-A5ED-34CCFE3E48CB}" destId="{F1736661-5394-4A32-8CD4-58009B6FF4B9}" srcOrd="1" destOrd="0" presId="urn:microsoft.com/office/officeart/2005/8/layout/process4"/>
    <dgm:cxn modelId="{0881123B-8C49-4CDF-A089-E70B2D3C4865}" type="presParOf" srcId="{42E1AF23-B626-435B-A5ED-34CCFE3E48CB}" destId="{26848EE5-86D4-4337-B7BC-B5721F1BBC88}" srcOrd="2" destOrd="0" presId="urn:microsoft.com/office/officeart/2005/8/layout/process4"/>
    <dgm:cxn modelId="{E4F192A2-ADE6-4353-B1A2-75C2367A527B}" type="presParOf" srcId="{26848EE5-86D4-4337-B7BC-B5721F1BBC88}" destId="{BA7BBE9B-E30F-4A2D-8572-73F4291CCFEB}" srcOrd="0" destOrd="0" presId="urn:microsoft.com/office/officeart/2005/8/layout/process4"/>
    <dgm:cxn modelId="{96066A57-EC9F-4463-A753-FCA07D9E7C9C}" type="presParOf" srcId="{26848EE5-86D4-4337-B7BC-B5721F1BBC88}" destId="{848CEB5D-0EAF-4E8A-8A44-8DC4A3DFDD41}" srcOrd="1" destOrd="0" presId="urn:microsoft.com/office/officeart/2005/8/layout/process4"/>
    <dgm:cxn modelId="{5061DBA1-AB61-44E7-BB2E-3A85B87D0FA6}" type="presParOf" srcId="{26848EE5-86D4-4337-B7BC-B5721F1BBC88}" destId="{92881489-7993-459F-9587-24EBCB36D47E}" srcOrd="2" destOrd="0" presId="urn:microsoft.com/office/officeart/2005/8/layout/process4"/>
    <dgm:cxn modelId="{ACB67C58-F0DC-490C-AAF9-BE7F0C24EBA4}" type="presParOf" srcId="{92881489-7993-459F-9587-24EBCB36D47E}" destId="{4FF76263-08B7-4ED1-B2B0-0691884EB1FD}" srcOrd="0" destOrd="0" presId="urn:microsoft.com/office/officeart/2005/8/layout/process4"/>
    <dgm:cxn modelId="{6D57942B-BC39-4037-8A3F-C02223325E67}" type="presParOf" srcId="{42E1AF23-B626-435B-A5ED-34CCFE3E48CB}" destId="{67D022C2-9942-48F8-B429-BCAF125A6C2D}" srcOrd="3" destOrd="0" presId="urn:microsoft.com/office/officeart/2005/8/layout/process4"/>
    <dgm:cxn modelId="{64C9BA30-82DA-4275-B909-9441B3AA0E4E}" type="presParOf" srcId="{42E1AF23-B626-435B-A5ED-34CCFE3E48CB}" destId="{FEA63573-8D0E-447C-AC9A-E7374736BBF5}" srcOrd="4" destOrd="0" presId="urn:microsoft.com/office/officeart/2005/8/layout/process4"/>
    <dgm:cxn modelId="{29E6F5E6-B9FA-477B-B3E3-579AB0C1F113}" type="presParOf" srcId="{FEA63573-8D0E-447C-AC9A-E7374736BBF5}" destId="{8712F9B2-5577-486C-BC9E-837CEE83D827}" srcOrd="0" destOrd="0" presId="urn:microsoft.com/office/officeart/2005/8/layout/process4"/>
    <dgm:cxn modelId="{5E162971-D7C9-48AB-9C29-DF4A643232D5}" type="presParOf" srcId="{FEA63573-8D0E-447C-AC9A-E7374736BBF5}" destId="{72C777E1-EA04-4B58-95FA-5BD2ADE86027}" srcOrd="1" destOrd="0" presId="urn:microsoft.com/office/officeart/2005/8/layout/process4"/>
    <dgm:cxn modelId="{68A86D57-85EE-4108-9EF0-C604700CC50B}" type="presParOf" srcId="{FEA63573-8D0E-447C-AC9A-E7374736BBF5}" destId="{42E97342-56E1-4B07-9A32-DDA60D74962E}" srcOrd="2" destOrd="0" presId="urn:microsoft.com/office/officeart/2005/8/layout/process4"/>
    <dgm:cxn modelId="{FB2309B2-06AD-4936-AA38-03A7CF48A961}" type="presParOf" srcId="{42E97342-56E1-4B07-9A32-DDA60D74962E}" destId="{FDFEAFAF-C6ED-4221-9FE7-C06969A455F8}" srcOrd="0" destOrd="0" presId="urn:microsoft.com/office/officeart/2005/8/layout/process4"/>
    <dgm:cxn modelId="{74C35203-BBE4-405F-9564-657F786BCFE3}" type="presParOf" srcId="{42E97342-56E1-4B07-9A32-DDA60D74962E}" destId="{79D500C4-F956-4699-B2EA-AA4D7876E891}"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2A51A-F914-4819-86A0-15BCBFAF55BF}">
      <dsp:nvSpPr>
        <dsp:cNvPr id="0" name=""/>
        <dsp:cNvSpPr/>
      </dsp:nvSpPr>
      <dsp:spPr>
        <a:xfrm>
          <a:off x="0" y="5"/>
          <a:ext cx="4463091" cy="863460"/>
        </a:xfrm>
        <a:prstGeom prst="roundRect">
          <a:avLst/>
        </a:prstGeom>
        <a:solidFill>
          <a:schemeClr val="accent1"/>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a:solidFill>
                <a:schemeClr val="bg1"/>
              </a:solidFill>
              <a:latin typeface="Calibri Light" panose="020F0302020204030204"/>
            </a:rPr>
            <a:t>Positive</a:t>
          </a:r>
          <a:endParaRPr lang="en-GB" sz="3600" b="1" kern="1200">
            <a:solidFill>
              <a:schemeClr val="bg1"/>
            </a:solidFill>
          </a:endParaRPr>
        </a:p>
      </dsp:txBody>
      <dsp:txXfrm>
        <a:off x="42151" y="42156"/>
        <a:ext cx="4378789" cy="779158"/>
      </dsp:txXfrm>
    </dsp:sp>
    <dsp:sp modelId="{6EC09EB6-8E5D-401E-8193-1D803D887F6D}">
      <dsp:nvSpPr>
        <dsp:cNvPr id="0" name=""/>
        <dsp:cNvSpPr/>
      </dsp:nvSpPr>
      <dsp:spPr>
        <a:xfrm>
          <a:off x="0" y="866711"/>
          <a:ext cx="4463091"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03"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GB" sz="2800" kern="1200">
              <a:latin typeface="Calibri Light" panose="020F0302020204030204"/>
            </a:rPr>
            <a:t>Say it in a positive way and say what you want as opposed to what you don't want</a:t>
          </a:r>
          <a:endParaRPr lang="en-GB" sz="2800" kern="1200"/>
        </a:p>
      </dsp:txBody>
      <dsp:txXfrm>
        <a:off x="0" y="866711"/>
        <a:ext cx="4463091" cy="1639440"/>
      </dsp:txXfrm>
    </dsp:sp>
    <dsp:sp modelId="{58664861-EB07-4486-A0B4-17FBC9765176}">
      <dsp:nvSpPr>
        <dsp:cNvPr id="0" name=""/>
        <dsp:cNvSpPr/>
      </dsp:nvSpPr>
      <dsp:spPr>
        <a:xfrm>
          <a:off x="0" y="2506151"/>
          <a:ext cx="4463091" cy="863460"/>
        </a:xfrm>
        <a:prstGeom prst="roundRect">
          <a:avLst/>
        </a:prstGeom>
        <a:solidFill>
          <a:srgbClr val="FFFF00"/>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GB" sz="3600" b="1" kern="1200" dirty="0">
              <a:solidFill>
                <a:schemeClr val="bg1"/>
              </a:solidFill>
              <a:latin typeface="Calibri Light" panose="020F0302020204030204"/>
            </a:rPr>
            <a:t>I Statement</a:t>
          </a:r>
          <a:endParaRPr lang="en-GB" sz="3600" b="1" kern="1200" dirty="0">
            <a:solidFill>
              <a:schemeClr val="bg1"/>
            </a:solidFill>
          </a:endParaRPr>
        </a:p>
      </dsp:txBody>
      <dsp:txXfrm>
        <a:off x="42151" y="2548302"/>
        <a:ext cx="4378789" cy="779158"/>
      </dsp:txXfrm>
    </dsp:sp>
    <dsp:sp modelId="{E0887F27-DB67-4D87-97C8-0F9BBE075338}">
      <dsp:nvSpPr>
        <dsp:cNvPr id="0" name=""/>
        <dsp:cNvSpPr/>
      </dsp:nvSpPr>
      <dsp:spPr>
        <a:xfrm>
          <a:off x="0" y="3369611"/>
          <a:ext cx="4463091"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03"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GB" sz="2800" kern="1200">
              <a:latin typeface="Calibri Light" panose="020F0302020204030204"/>
            </a:rPr>
            <a:t>Start with an 'I' statement and express a feeling</a:t>
          </a:r>
          <a:endParaRPr lang="en-GB" sz="2800" kern="1200"/>
        </a:p>
      </dsp:txBody>
      <dsp:txXfrm>
        <a:off x="0" y="3369611"/>
        <a:ext cx="4463091" cy="875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D5B3E-EAC3-4AA1-AFE8-6478664F93FA}">
      <dsp:nvSpPr>
        <dsp:cNvPr id="0" name=""/>
        <dsp:cNvSpPr/>
      </dsp:nvSpPr>
      <dsp:spPr>
        <a:xfrm>
          <a:off x="0" y="102467"/>
          <a:ext cx="4025465" cy="527670"/>
        </a:xfrm>
        <a:prstGeom prst="roundRect">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latin typeface="Calibri Light" panose="020F0302020204030204"/>
            </a:rPr>
            <a:t>Understanding</a:t>
          </a:r>
          <a:endParaRPr lang="en-GB" sz="2200" b="1" kern="1200" dirty="0">
            <a:solidFill>
              <a:schemeClr val="tx1"/>
            </a:solidFill>
          </a:endParaRPr>
        </a:p>
      </dsp:txBody>
      <dsp:txXfrm>
        <a:off x="25759" y="128226"/>
        <a:ext cx="3973947" cy="476152"/>
      </dsp:txXfrm>
    </dsp:sp>
    <dsp:sp modelId="{F0D9979A-3141-46BC-9860-1C537278ACD7}">
      <dsp:nvSpPr>
        <dsp:cNvPr id="0" name=""/>
        <dsp:cNvSpPr/>
      </dsp:nvSpPr>
      <dsp:spPr>
        <a:xfrm>
          <a:off x="0" y="630137"/>
          <a:ext cx="4025465" cy="1252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809"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a:t>Listen, really listen. Use ‘reflective listening’ to show that you have understood your LO – you don’t have to agree!</a:t>
          </a:r>
        </a:p>
        <a:p>
          <a:pPr marL="171450" lvl="1" indent="-171450" algn="l" defTabSz="755650" rtl="0">
            <a:lnSpc>
              <a:spcPct val="90000"/>
            </a:lnSpc>
            <a:spcBef>
              <a:spcPct val="0"/>
            </a:spcBef>
            <a:spcAft>
              <a:spcPct val="20000"/>
            </a:spcAft>
            <a:buChar char="•"/>
          </a:pPr>
          <a:endParaRPr lang="en-GB" sz="1700" kern="1200" dirty="0"/>
        </a:p>
      </dsp:txBody>
      <dsp:txXfrm>
        <a:off x="0" y="630137"/>
        <a:ext cx="4025465" cy="1252350"/>
      </dsp:txXfrm>
    </dsp:sp>
    <dsp:sp modelId="{23CADA85-6E23-4A8E-A78F-3D177D062D9F}">
      <dsp:nvSpPr>
        <dsp:cNvPr id="0" name=""/>
        <dsp:cNvSpPr/>
      </dsp:nvSpPr>
      <dsp:spPr>
        <a:xfrm>
          <a:off x="0" y="2483865"/>
          <a:ext cx="4025465" cy="527670"/>
        </a:xfrm>
        <a:prstGeom prst="roundRect">
          <a:avLst/>
        </a:prstGeom>
        <a:solidFill>
          <a:schemeClr val="accent3">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kern="1200">
              <a:solidFill>
                <a:schemeClr val="tx1"/>
              </a:solidFill>
              <a:latin typeface="Calibri Light" panose="020F0302020204030204"/>
            </a:rPr>
            <a:t>Share</a:t>
          </a:r>
          <a:endParaRPr lang="en-GB" sz="2200" b="0" kern="1200">
            <a:solidFill>
              <a:schemeClr val="tx1"/>
            </a:solidFill>
          </a:endParaRPr>
        </a:p>
      </dsp:txBody>
      <dsp:txXfrm>
        <a:off x="25759" y="2509624"/>
        <a:ext cx="3973947" cy="476152"/>
      </dsp:txXfrm>
    </dsp:sp>
    <dsp:sp modelId="{3A356C07-8219-41A4-A7AA-1DAE5948A7DF}">
      <dsp:nvSpPr>
        <dsp:cNvPr id="0" name=""/>
        <dsp:cNvSpPr/>
      </dsp:nvSpPr>
      <dsp:spPr>
        <a:xfrm>
          <a:off x="0" y="2410157"/>
          <a:ext cx="4025465"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809" tIns="27940" rIns="156464" bIns="27940" numCol="1" spcCol="1270" anchor="t" anchorCtr="0">
          <a:noAutofit/>
        </a:bodyPr>
        <a:lstStyle/>
        <a:p>
          <a:pPr marL="171450" lvl="1" indent="-171450" algn="l" defTabSz="755650" rtl="0">
            <a:lnSpc>
              <a:spcPct val="90000"/>
            </a:lnSpc>
            <a:spcBef>
              <a:spcPct val="0"/>
            </a:spcBef>
            <a:spcAft>
              <a:spcPct val="20000"/>
            </a:spcAft>
            <a:buChar char="•"/>
          </a:pPr>
          <a:endParaRPr lang="en-GB" sz="1700" kern="1200" dirty="0"/>
        </a:p>
        <a:p>
          <a:pPr marL="171450" lvl="1" indent="-171450" algn="l" defTabSz="755650" rtl="0">
            <a:lnSpc>
              <a:spcPct val="90000"/>
            </a:lnSpc>
            <a:spcBef>
              <a:spcPct val="0"/>
            </a:spcBef>
            <a:spcAft>
              <a:spcPct val="20000"/>
            </a:spcAft>
            <a:buChar char="•"/>
          </a:pPr>
          <a:endParaRPr lang="en-GB" sz="1700" kern="1200" dirty="0"/>
        </a:p>
        <a:p>
          <a:pPr marL="171450" lvl="1" indent="-171450" algn="l" defTabSz="755650" rtl="0">
            <a:lnSpc>
              <a:spcPct val="90000"/>
            </a:lnSpc>
            <a:spcBef>
              <a:spcPct val="0"/>
            </a:spcBef>
            <a:spcAft>
              <a:spcPct val="20000"/>
            </a:spcAft>
            <a:buChar char="•"/>
          </a:pPr>
          <a:endParaRPr lang="en-GB" sz="1700" kern="1200" dirty="0"/>
        </a:p>
        <a:p>
          <a:pPr marL="171450" lvl="1" indent="-171450" algn="l" defTabSz="755650" rtl="0">
            <a:lnSpc>
              <a:spcPct val="90000"/>
            </a:lnSpc>
            <a:spcBef>
              <a:spcPct val="0"/>
            </a:spcBef>
            <a:spcAft>
              <a:spcPct val="20000"/>
            </a:spcAft>
            <a:buChar char="•"/>
          </a:pPr>
          <a:r>
            <a:rPr lang="en-GB" sz="1700" kern="1200" dirty="0">
              <a:latin typeface="Calibri Light" panose="020F0302020204030204"/>
            </a:rPr>
            <a:t>Share the responsibility and find an ‘I win, you win’ solution if you can, BUT don’t compromise on safety!</a:t>
          </a:r>
          <a:endParaRPr lang="en-GB" sz="1700" kern="1200" dirty="0"/>
        </a:p>
      </dsp:txBody>
      <dsp:txXfrm>
        <a:off x="0" y="2410157"/>
        <a:ext cx="4025465" cy="1593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5FEB1-621A-4257-AFAC-F9F90B9E3931}">
      <dsp:nvSpPr>
        <dsp:cNvPr id="0" name=""/>
        <dsp:cNvSpPr/>
      </dsp:nvSpPr>
      <dsp:spPr>
        <a:xfrm>
          <a:off x="0" y="74244"/>
          <a:ext cx="3717982" cy="110564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Become aware of your thoughts, beliefs and perceptions (“catch” them)</a:t>
          </a:r>
          <a:endParaRPr lang="en-US" sz="2100" kern="1200"/>
        </a:p>
      </dsp:txBody>
      <dsp:txXfrm>
        <a:off x="53973" y="128217"/>
        <a:ext cx="3610036" cy="997703"/>
      </dsp:txXfrm>
    </dsp:sp>
    <dsp:sp modelId="{75A25D74-4962-4A9D-A5A2-2CB6375F3FCA}">
      <dsp:nvSpPr>
        <dsp:cNvPr id="0" name=""/>
        <dsp:cNvSpPr/>
      </dsp:nvSpPr>
      <dsp:spPr>
        <a:xfrm>
          <a:off x="0" y="1240374"/>
          <a:ext cx="3717982" cy="110564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Evaluate them – are they helpful or unhelpful (rational or irrational)?</a:t>
          </a:r>
          <a:endParaRPr lang="en-US" sz="2100" kern="1200"/>
        </a:p>
      </dsp:txBody>
      <dsp:txXfrm>
        <a:off x="53973" y="1294347"/>
        <a:ext cx="3610036" cy="997703"/>
      </dsp:txXfrm>
    </dsp:sp>
    <dsp:sp modelId="{2A6CB49E-3DC8-4E2A-9CA8-DA2F461C9EAB}">
      <dsp:nvSpPr>
        <dsp:cNvPr id="0" name=""/>
        <dsp:cNvSpPr/>
      </dsp:nvSpPr>
      <dsp:spPr>
        <a:xfrm>
          <a:off x="0" y="2406504"/>
          <a:ext cx="3717982" cy="110564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If you judge them to be unhelpful or irrational, name them to yourself as such</a:t>
          </a:r>
          <a:endParaRPr lang="en-US" sz="2100" kern="1200"/>
        </a:p>
      </dsp:txBody>
      <dsp:txXfrm>
        <a:off x="53973" y="2460477"/>
        <a:ext cx="3610036" cy="997703"/>
      </dsp:txXfrm>
    </dsp:sp>
    <dsp:sp modelId="{0F29F412-1B1B-4E81-B110-93806AB11116}">
      <dsp:nvSpPr>
        <dsp:cNvPr id="0" name=""/>
        <dsp:cNvSpPr/>
      </dsp:nvSpPr>
      <dsp:spPr>
        <a:xfrm>
          <a:off x="0" y="3572634"/>
          <a:ext cx="3717982" cy="110564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Challenge or dispute </a:t>
          </a:r>
          <a:r>
            <a:rPr lang="en-GB" sz="2100" kern="1200" err="1"/>
            <a:t>iBs</a:t>
          </a:r>
          <a:r>
            <a:rPr lang="en-GB" sz="2100" kern="1200"/>
            <a:t> with a more helpful or rational thought</a:t>
          </a:r>
          <a:endParaRPr lang="en-US" sz="2100" kern="1200"/>
        </a:p>
      </dsp:txBody>
      <dsp:txXfrm>
        <a:off x="53973" y="3626607"/>
        <a:ext cx="3610036" cy="997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E2D51-481C-49FB-AD54-6A6EDDCFC99B}">
      <dsp:nvSpPr>
        <dsp:cNvPr id="0" name=""/>
        <dsp:cNvSpPr/>
      </dsp:nvSpPr>
      <dsp:spPr>
        <a:xfrm>
          <a:off x="0" y="0"/>
          <a:ext cx="8434026" cy="98488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GB" sz="4500" kern="1200">
              <a:latin typeface="Calibri Light" panose="020F0302020204030204"/>
            </a:rPr>
            <a:t>Trust Bank Account</a:t>
          </a:r>
          <a:endParaRPr lang="en-GB" sz="4500" kern="1200"/>
        </a:p>
      </dsp:txBody>
      <dsp:txXfrm>
        <a:off x="0" y="0"/>
        <a:ext cx="8434026" cy="984885"/>
      </dsp:txXfrm>
    </dsp:sp>
    <dsp:sp modelId="{98A70013-28D1-4C96-99BE-801145741A43}">
      <dsp:nvSpPr>
        <dsp:cNvPr id="0" name=""/>
        <dsp:cNvSpPr/>
      </dsp:nvSpPr>
      <dsp:spPr>
        <a:xfrm>
          <a:off x="0" y="984885"/>
          <a:ext cx="2108506" cy="2068258"/>
        </a:xfrm>
        <a:prstGeom prst="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endParaRPr lang="en-GB" sz="1500" kern="1200">
            <a:solidFill>
              <a:schemeClr val="tx1"/>
            </a:solidFill>
            <a:latin typeface="Calibri Light" panose="020F0302020204030204"/>
          </a:endParaRPr>
        </a:p>
        <a:p>
          <a:pPr marL="0" lvl="0" indent="0" algn="ctr" defTabSz="666750" rtl="0">
            <a:lnSpc>
              <a:spcPct val="90000"/>
            </a:lnSpc>
            <a:spcBef>
              <a:spcPct val="0"/>
            </a:spcBef>
            <a:spcAft>
              <a:spcPct val="35000"/>
            </a:spcAft>
            <a:buNone/>
          </a:pPr>
          <a:r>
            <a:rPr lang="en-GB" sz="1500" kern="1200">
              <a:solidFill>
                <a:schemeClr val="tx1"/>
              </a:solidFill>
              <a:latin typeface="Calibri Light" panose="020F0302020204030204"/>
            </a:rPr>
            <a:t> Each thoughtful act, personal communication, each time LO keeps their word and follows through on commitments – is a deposit into the account. ACKNOWLEDGE THESE !</a:t>
          </a:r>
        </a:p>
      </dsp:txBody>
      <dsp:txXfrm>
        <a:off x="0" y="984885"/>
        <a:ext cx="2108506" cy="2068258"/>
      </dsp:txXfrm>
    </dsp:sp>
    <dsp:sp modelId="{8A5BBE97-8D5E-414B-BF6C-13C9F526DA29}">
      <dsp:nvSpPr>
        <dsp:cNvPr id="0" name=""/>
        <dsp:cNvSpPr/>
      </dsp:nvSpPr>
      <dsp:spPr>
        <a:xfrm>
          <a:off x="2108506" y="984885"/>
          <a:ext cx="2108506" cy="2068258"/>
        </a:xfrm>
        <a:prstGeom prst="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Calibri Light" panose="020F0302020204030204"/>
            </a:rPr>
            <a:t>Likewise each broken promise, hurtful comment, lie or misrepresentation is a withdrawal.</a:t>
          </a:r>
          <a:endParaRPr lang="en-GB" sz="1500" kern="1200"/>
        </a:p>
      </dsp:txBody>
      <dsp:txXfrm>
        <a:off x="2108506" y="984885"/>
        <a:ext cx="2108506" cy="2068258"/>
      </dsp:txXfrm>
    </dsp:sp>
    <dsp:sp modelId="{7127C315-3FC6-491A-91A3-CAB2A7871744}">
      <dsp:nvSpPr>
        <dsp:cNvPr id="0" name=""/>
        <dsp:cNvSpPr/>
      </dsp:nvSpPr>
      <dsp:spPr>
        <a:xfrm>
          <a:off x="4217013" y="984885"/>
          <a:ext cx="2108506" cy="2068258"/>
        </a:xfrm>
        <a:prstGeom prst="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endParaRPr lang="en-GB" sz="1500" kern="1200">
            <a:solidFill>
              <a:schemeClr val="tx1"/>
            </a:solidFill>
            <a:latin typeface="Calibri Light" panose="020F0302020204030204"/>
          </a:endParaRPr>
        </a:p>
        <a:p>
          <a:pPr marL="0" lvl="0" indent="0" algn="ctr" defTabSz="666750" rtl="0">
            <a:lnSpc>
              <a:spcPct val="90000"/>
            </a:lnSpc>
            <a:spcBef>
              <a:spcPct val="0"/>
            </a:spcBef>
            <a:spcAft>
              <a:spcPct val="35000"/>
            </a:spcAft>
            <a:buNone/>
          </a:pPr>
          <a:r>
            <a:rPr lang="en-GB" sz="1500" kern="1200">
              <a:solidFill>
                <a:schemeClr val="tx1"/>
              </a:solidFill>
              <a:latin typeface="Calibri Light" panose="020F0302020204030204"/>
            </a:rPr>
            <a:t>Your LO may have been making small deposits and the withdrawals become larger and your LO's account may now been overdrawn</a:t>
          </a:r>
        </a:p>
      </dsp:txBody>
      <dsp:txXfrm>
        <a:off x="4217013" y="984885"/>
        <a:ext cx="2108506" cy="2068258"/>
      </dsp:txXfrm>
    </dsp:sp>
    <dsp:sp modelId="{8A22C8FE-2DED-4168-B293-F9515CF1A929}">
      <dsp:nvSpPr>
        <dsp:cNvPr id="0" name=""/>
        <dsp:cNvSpPr/>
      </dsp:nvSpPr>
      <dsp:spPr>
        <a:xfrm>
          <a:off x="6325519" y="984885"/>
          <a:ext cx="2108506" cy="2068258"/>
        </a:xfrm>
        <a:prstGeom prst="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Calibri Light" panose="020F0302020204030204"/>
            </a:rPr>
            <a:t> </a:t>
          </a:r>
          <a:r>
            <a:rPr lang="en-GB" sz="1500" b="1" kern="1200">
              <a:latin typeface="Calibri Light" panose="020F0302020204030204"/>
            </a:rPr>
            <a:t>Debit ? Credit ?</a:t>
          </a:r>
        </a:p>
      </dsp:txBody>
      <dsp:txXfrm>
        <a:off x="6325519" y="984885"/>
        <a:ext cx="2108506" cy="2068258"/>
      </dsp:txXfrm>
    </dsp:sp>
    <dsp:sp modelId="{BD3BDF01-EDB8-42C1-B751-54ABA948FE36}">
      <dsp:nvSpPr>
        <dsp:cNvPr id="0" name=""/>
        <dsp:cNvSpPr/>
      </dsp:nvSpPr>
      <dsp:spPr>
        <a:xfrm>
          <a:off x="0" y="3053143"/>
          <a:ext cx="8434026" cy="2298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B2FA1-98BE-46A3-8A93-5B9757967510}">
      <dsp:nvSpPr>
        <dsp:cNvPr id="0" name=""/>
        <dsp:cNvSpPr/>
      </dsp:nvSpPr>
      <dsp:spPr>
        <a:xfrm>
          <a:off x="0" y="1993252"/>
          <a:ext cx="7641164" cy="654229"/>
        </a:xfrm>
        <a:prstGeom prst="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GB" sz="1200" kern="1200">
              <a:latin typeface="Calibri Light" panose="020F0302020204030204"/>
            </a:rPr>
            <a:t>Distance from their problems</a:t>
          </a:r>
          <a:endParaRPr lang="en-GB" sz="1200" kern="1200"/>
        </a:p>
      </dsp:txBody>
      <dsp:txXfrm>
        <a:off x="0" y="1993252"/>
        <a:ext cx="7641164" cy="353284"/>
      </dsp:txXfrm>
    </dsp:sp>
    <dsp:sp modelId="{FBCF7C18-B893-4D38-9079-B7A2343E8475}">
      <dsp:nvSpPr>
        <dsp:cNvPr id="0" name=""/>
        <dsp:cNvSpPr/>
      </dsp:nvSpPr>
      <dsp:spPr>
        <a:xfrm>
          <a:off x="0" y="2333451"/>
          <a:ext cx="3820581" cy="300945"/>
        </a:xfrm>
        <a:prstGeom prst="rect">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GB" sz="1800" kern="1200">
              <a:latin typeface="Calibri Light" panose="020F0302020204030204"/>
            </a:rPr>
            <a:t>Trust you don't have to 'fix' it</a:t>
          </a:r>
          <a:endParaRPr lang="en-GB" sz="1800" kern="1200"/>
        </a:p>
      </dsp:txBody>
      <dsp:txXfrm>
        <a:off x="0" y="2333451"/>
        <a:ext cx="3820581" cy="300945"/>
      </dsp:txXfrm>
    </dsp:sp>
    <dsp:sp modelId="{5697E851-0509-4787-8C06-51857B024578}">
      <dsp:nvSpPr>
        <dsp:cNvPr id="0" name=""/>
        <dsp:cNvSpPr/>
      </dsp:nvSpPr>
      <dsp:spPr>
        <a:xfrm>
          <a:off x="3820582" y="2333451"/>
          <a:ext cx="3820581" cy="300945"/>
        </a:xfrm>
        <a:prstGeom prst="rect">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GB" sz="1800" kern="1200">
              <a:latin typeface="Calibri Light" panose="020F0302020204030204"/>
            </a:rPr>
            <a:t>Practice Self Care &amp; get support</a:t>
          </a:r>
          <a:endParaRPr lang="en-GB" sz="1800" kern="1200"/>
        </a:p>
      </dsp:txBody>
      <dsp:txXfrm>
        <a:off x="3820582" y="2333451"/>
        <a:ext cx="3820581" cy="300945"/>
      </dsp:txXfrm>
    </dsp:sp>
    <dsp:sp modelId="{848CEB5D-0EAF-4E8A-8A44-8DC4A3DFDD41}">
      <dsp:nvSpPr>
        <dsp:cNvPr id="0" name=""/>
        <dsp:cNvSpPr/>
      </dsp:nvSpPr>
      <dsp:spPr>
        <a:xfrm rot="10800000">
          <a:off x="0" y="996860"/>
          <a:ext cx="7641164" cy="1006205"/>
        </a:xfrm>
        <a:prstGeom prst="upArrowCallou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GB" sz="1200" kern="1200">
              <a:latin typeface="Calibri Light" panose="020F0302020204030204"/>
            </a:rPr>
            <a:t>Understand the difference between helping &amp; enabling</a:t>
          </a:r>
          <a:endParaRPr lang="en-GB" sz="1200" kern="1200"/>
        </a:p>
      </dsp:txBody>
      <dsp:txXfrm rot="-10800000">
        <a:off x="0" y="996860"/>
        <a:ext cx="7641164" cy="353178"/>
      </dsp:txXfrm>
    </dsp:sp>
    <dsp:sp modelId="{4FF76263-08B7-4ED1-B2B0-0691884EB1FD}">
      <dsp:nvSpPr>
        <dsp:cNvPr id="0" name=""/>
        <dsp:cNvSpPr/>
      </dsp:nvSpPr>
      <dsp:spPr>
        <a:xfrm>
          <a:off x="0" y="1350038"/>
          <a:ext cx="7641164" cy="300855"/>
        </a:xfrm>
        <a:prstGeom prst="rect">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GB" sz="1800" kern="1200">
              <a:latin typeface="Calibri Light" panose="020F0302020204030204"/>
            </a:rPr>
            <a:t>Let go of Guilt &amp; Shame</a:t>
          </a:r>
          <a:endParaRPr lang="en-GB" sz="1800" kern="1200"/>
        </a:p>
      </dsp:txBody>
      <dsp:txXfrm>
        <a:off x="0" y="1350038"/>
        <a:ext cx="7641164" cy="300855"/>
      </dsp:txXfrm>
    </dsp:sp>
    <dsp:sp modelId="{72C777E1-EA04-4B58-95FA-5BD2ADE86027}">
      <dsp:nvSpPr>
        <dsp:cNvPr id="0" name=""/>
        <dsp:cNvSpPr/>
      </dsp:nvSpPr>
      <dsp:spPr>
        <a:xfrm rot="10800000">
          <a:off x="0" y="468"/>
          <a:ext cx="7641164" cy="1006205"/>
        </a:xfrm>
        <a:prstGeom prst="upArrowCallou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GB" sz="1200" kern="1200">
              <a:solidFill>
                <a:srgbClr val="010000"/>
              </a:solidFill>
              <a:latin typeface="Calibri Light"/>
            </a:rPr>
            <a:t>Set</a:t>
          </a:r>
          <a:r>
            <a:rPr lang="en-GB" sz="1200" b="0" i="0" u="none" strike="noStrike" kern="1200" cap="none" baseline="0" noProof="0">
              <a:solidFill>
                <a:srgbClr val="010000"/>
              </a:solidFill>
              <a:latin typeface="Calibri Light"/>
              <a:cs typeface="Calibri Light"/>
            </a:rPr>
            <a:t> Boundaries</a:t>
          </a:r>
        </a:p>
      </dsp:txBody>
      <dsp:txXfrm rot="-10800000">
        <a:off x="0" y="468"/>
        <a:ext cx="7641164" cy="353178"/>
      </dsp:txXfrm>
    </dsp:sp>
    <dsp:sp modelId="{FDFEAFAF-C6ED-4221-9FE7-C06969A455F8}">
      <dsp:nvSpPr>
        <dsp:cNvPr id="0" name=""/>
        <dsp:cNvSpPr/>
      </dsp:nvSpPr>
      <dsp:spPr>
        <a:xfrm>
          <a:off x="0" y="353646"/>
          <a:ext cx="3820581" cy="300855"/>
        </a:xfrm>
        <a:prstGeom prst="rect">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GB" sz="1800" kern="1200">
              <a:latin typeface="Calibri Light" panose="020F0302020204030204"/>
            </a:rPr>
            <a:t>Try not to give advice unless asked</a:t>
          </a:r>
          <a:endParaRPr lang="en-GB" sz="1800" kern="1200"/>
        </a:p>
      </dsp:txBody>
      <dsp:txXfrm>
        <a:off x="0" y="353646"/>
        <a:ext cx="3820581" cy="300855"/>
      </dsp:txXfrm>
    </dsp:sp>
    <dsp:sp modelId="{79D500C4-F956-4699-B2EA-AA4D7876E891}">
      <dsp:nvSpPr>
        <dsp:cNvPr id="0" name=""/>
        <dsp:cNvSpPr/>
      </dsp:nvSpPr>
      <dsp:spPr>
        <a:xfrm>
          <a:off x="3820582" y="353646"/>
          <a:ext cx="3820581" cy="300855"/>
        </a:xfrm>
        <a:prstGeom prst="rect">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GB" sz="1800" kern="1200">
              <a:latin typeface="Calibri Light" panose="020F0302020204030204"/>
            </a:rPr>
            <a:t>Stop focusing on what they are doing</a:t>
          </a:r>
          <a:endParaRPr lang="en-GB" sz="1800" kern="1200"/>
        </a:p>
      </dsp:txBody>
      <dsp:txXfrm>
        <a:off x="3820582" y="353646"/>
        <a:ext cx="3820581" cy="3008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5A5A0D-A981-46E7-B8D1-7870DC3600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64EBEC88-E8C5-4BA5-BAF0-9FC8819C5EAA}"/>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ヒラギノ角ゴ Pro W3" pitchFamily="124" charset="-128"/>
                <a:cs typeface="Arial" pitchFamily="34" charset="0"/>
              </a:defRPr>
            </a:lvl1pPr>
          </a:lstStyle>
          <a:p>
            <a:pPr>
              <a:defRPr/>
            </a:pPr>
            <a:fld id="{1BF151F5-569B-44CB-8FCF-85BE1F3D7DFC}" type="datetimeFigureOut">
              <a:rPr lang="en-US"/>
              <a:pPr>
                <a:defRPr/>
              </a:pPr>
              <a:t>2/4/2026</a:t>
            </a:fld>
            <a:endParaRPr lang="en-GB"/>
          </a:p>
        </p:txBody>
      </p:sp>
      <p:sp>
        <p:nvSpPr>
          <p:cNvPr id="4" name="Footer Placeholder 3">
            <a:extLst>
              <a:ext uri="{FF2B5EF4-FFF2-40B4-BE49-F238E27FC236}">
                <a16:creationId xmlns:a16="http://schemas.microsoft.com/office/drawing/2014/main" id="{8D484327-6F77-4BFA-AD27-A83EFC4A8E3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C2ED508F-0D0C-447E-9BB7-322A26A3D1F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AC1F2CDD-4B5C-470B-A7AD-65EEC5D0F8F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3DCDD0-FA9F-443B-9BEB-65280E661A1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7E67F7E6-08CF-4AA5-8823-DB36C502A90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ヒラギノ角ゴ Pro W3" pitchFamily="124" charset="-128"/>
                <a:cs typeface="Arial" pitchFamily="34" charset="0"/>
              </a:defRPr>
            </a:lvl1pPr>
          </a:lstStyle>
          <a:p>
            <a:pPr>
              <a:defRPr/>
            </a:pPr>
            <a:fld id="{8189AE6D-8A9A-49E6-BACB-F91AF3616B90}" type="datetimeFigureOut">
              <a:rPr lang="en-US"/>
              <a:pPr>
                <a:defRPr/>
              </a:pPr>
              <a:t>2/4/2026</a:t>
            </a:fld>
            <a:endParaRPr lang="en-GB"/>
          </a:p>
        </p:txBody>
      </p:sp>
      <p:sp>
        <p:nvSpPr>
          <p:cNvPr id="4" name="Slide Image Placeholder 3">
            <a:extLst>
              <a:ext uri="{FF2B5EF4-FFF2-40B4-BE49-F238E27FC236}">
                <a16:creationId xmlns:a16="http://schemas.microsoft.com/office/drawing/2014/main" id="{68706472-2968-4A9B-8198-64CE95E4407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35FECB4-BF4D-45C6-ABEF-19DF8A1640D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74DFD87-800A-4F64-9BBA-36BDD261311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6E5804AA-8F58-46ED-8AA9-A1D99B7D982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17D9CC63-9B71-4493-89D1-3EE0028F0A9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1082100-F1B7-4B6D-B05D-31558EC7D9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2BCDBCD-1F61-4CD1-BFDB-1827F74DFE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GB" altLang="en-US">
              <a:ea typeface="ヒラギノ角ゴ Pro W3"/>
              <a:cs typeface="ヒラギノ角ゴ Pro W3"/>
            </a:endParaRPr>
          </a:p>
        </p:txBody>
      </p:sp>
      <p:sp>
        <p:nvSpPr>
          <p:cNvPr id="6148" name="Slide Number Placeholder 3">
            <a:extLst>
              <a:ext uri="{FF2B5EF4-FFF2-40B4-BE49-F238E27FC236}">
                <a16:creationId xmlns:a16="http://schemas.microsoft.com/office/drawing/2014/main" id="{49D62F53-230F-4573-B016-31872CCE14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739E75E-1E83-421B-B0F1-4163736691D9}" type="slidenum">
              <a:rPr lang="en-GB" altLang="en-US" smtClean="0"/>
              <a:pPr>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11</a:t>
            </a:fld>
            <a:endParaRPr lang="en-GB" altLang="en-US"/>
          </a:p>
        </p:txBody>
      </p:sp>
    </p:spTree>
    <p:extLst>
      <p:ext uri="{BB962C8B-B14F-4D97-AF65-F5344CB8AC3E}">
        <p14:creationId xmlns:p14="http://schemas.microsoft.com/office/powerpoint/2010/main" val="2671867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12</a:t>
            </a:fld>
            <a:endParaRPr lang="en-GB" altLang="en-US"/>
          </a:p>
        </p:txBody>
      </p:sp>
    </p:spTree>
    <p:extLst>
      <p:ext uri="{BB962C8B-B14F-4D97-AF65-F5344CB8AC3E}">
        <p14:creationId xmlns:p14="http://schemas.microsoft.com/office/powerpoint/2010/main" val="382018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13</a:t>
            </a:fld>
            <a:endParaRPr lang="en-GB" altLang="en-US"/>
          </a:p>
        </p:txBody>
      </p:sp>
    </p:spTree>
    <p:extLst>
      <p:ext uri="{BB962C8B-B14F-4D97-AF65-F5344CB8AC3E}">
        <p14:creationId xmlns:p14="http://schemas.microsoft.com/office/powerpoint/2010/main" val="821691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14</a:t>
            </a:fld>
            <a:endParaRPr lang="en-GB" altLang="en-US"/>
          </a:p>
        </p:txBody>
      </p:sp>
    </p:spTree>
    <p:extLst>
      <p:ext uri="{BB962C8B-B14F-4D97-AF65-F5344CB8AC3E}">
        <p14:creationId xmlns:p14="http://schemas.microsoft.com/office/powerpoint/2010/main" val="366503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15</a:t>
            </a:fld>
            <a:endParaRPr lang="en-GB" altLang="en-US"/>
          </a:p>
        </p:txBody>
      </p:sp>
    </p:spTree>
    <p:extLst>
      <p:ext uri="{BB962C8B-B14F-4D97-AF65-F5344CB8AC3E}">
        <p14:creationId xmlns:p14="http://schemas.microsoft.com/office/powerpoint/2010/main" val="2152691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16</a:t>
            </a:fld>
            <a:endParaRPr lang="en-GB" altLang="en-US"/>
          </a:p>
        </p:txBody>
      </p:sp>
    </p:spTree>
    <p:extLst>
      <p:ext uri="{BB962C8B-B14F-4D97-AF65-F5344CB8AC3E}">
        <p14:creationId xmlns:p14="http://schemas.microsoft.com/office/powerpoint/2010/main" val="831095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17</a:t>
            </a:fld>
            <a:endParaRPr lang="en-GB" altLang="en-US"/>
          </a:p>
        </p:txBody>
      </p:sp>
    </p:spTree>
    <p:extLst>
      <p:ext uri="{BB962C8B-B14F-4D97-AF65-F5344CB8AC3E}">
        <p14:creationId xmlns:p14="http://schemas.microsoft.com/office/powerpoint/2010/main" val="46229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18</a:t>
            </a:fld>
            <a:endParaRPr lang="en-GB" altLang="en-US"/>
          </a:p>
        </p:txBody>
      </p:sp>
    </p:spTree>
    <p:extLst>
      <p:ext uri="{BB962C8B-B14F-4D97-AF65-F5344CB8AC3E}">
        <p14:creationId xmlns:p14="http://schemas.microsoft.com/office/powerpoint/2010/main" val="2425571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19</a:t>
            </a:fld>
            <a:endParaRPr lang="en-GB" altLang="en-US"/>
          </a:p>
        </p:txBody>
      </p:sp>
    </p:spTree>
    <p:extLst>
      <p:ext uri="{BB962C8B-B14F-4D97-AF65-F5344CB8AC3E}">
        <p14:creationId xmlns:p14="http://schemas.microsoft.com/office/powerpoint/2010/main" val="264310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20</a:t>
            </a:fld>
            <a:endParaRPr lang="en-GB" altLang="en-US"/>
          </a:p>
        </p:txBody>
      </p:sp>
    </p:spTree>
    <p:extLst>
      <p:ext uri="{BB962C8B-B14F-4D97-AF65-F5344CB8AC3E}">
        <p14:creationId xmlns:p14="http://schemas.microsoft.com/office/powerpoint/2010/main" val="205207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3</a:t>
            </a:fld>
            <a:endParaRPr lang="en-GB" altLang="en-US"/>
          </a:p>
        </p:txBody>
      </p:sp>
    </p:spTree>
    <p:extLst>
      <p:ext uri="{BB962C8B-B14F-4D97-AF65-F5344CB8AC3E}">
        <p14:creationId xmlns:p14="http://schemas.microsoft.com/office/powerpoint/2010/main" val="1890673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21</a:t>
            </a:fld>
            <a:endParaRPr lang="en-GB" altLang="en-US"/>
          </a:p>
        </p:txBody>
      </p:sp>
    </p:spTree>
    <p:extLst>
      <p:ext uri="{BB962C8B-B14F-4D97-AF65-F5344CB8AC3E}">
        <p14:creationId xmlns:p14="http://schemas.microsoft.com/office/powerpoint/2010/main" val="265106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22</a:t>
            </a:fld>
            <a:endParaRPr lang="en-GB" altLang="en-US"/>
          </a:p>
        </p:txBody>
      </p:sp>
    </p:spTree>
    <p:extLst>
      <p:ext uri="{BB962C8B-B14F-4D97-AF65-F5344CB8AC3E}">
        <p14:creationId xmlns:p14="http://schemas.microsoft.com/office/powerpoint/2010/main" val="1603898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23</a:t>
            </a:fld>
            <a:endParaRPr lang="en-GB" altLang="en-US"/>
          </a:p>
        </p:txBody>
      </p:sp>
    </p:spTree>
    <p:extLst>
      <p:ext uri="{BB962C8B-B14F-4D97-AF65-F5344CB8AC3E}">
        <p14:creationId xmlns:p14="http://schemas.microsoft.com/office/powerpoint/2010/main" val="386093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24</a:t>
            </a:fld>
            <a:endParaRPr lang="en-GB" altLang="en-US"/>
          </a:p>
        </p:txBody>
      </p:sp>
    </p:spTree>
    <p:extLst>
      <p:ext uri="{BB962C8B-B14F-4D97-AF65-F5344CB8AC3E}">
        <p14:creationId xmlns:p14="http://schemas.microsoft.com/office/powerpoint/2010/main" val="2016602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25</a:t>
            </a:fld>
            <a:endParaRPr lang="en-GB" altLang="en-US"/>
          </a:p>
        </p:txBody>
      </p:sp>
    </p:spTree>
    <p:extLst>
      <p:ext uri="{BB962C8B-B14F-4D97-AF65-F5344CB8AC3E}">
        <p14:creationId xmlns:p14="http://schemas.microsoft.com/office/powerpoint/2010/main" val="3296793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26</a:t>
            </a:fld>
            <a:endParaRPr lang="en-GB" altLang="en-US"/>
          </a:p>
        </p:txBody>
      </p:sp>
    </p:spTree>
    <p:extLst>
      <p:ext uri="{BB962C8B-B14F-4D97-AF65-F5344CB8AC3E}">
        <p14:creationId xmlns:p14="http://schemas.microsoft.com/office/powerpoint/2010/main" val="3042312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27</a:t>
            </a:fld>
            <a:endParaRPr lang="en-GB" altLang="en-US"/>
          </a:p>
        </p:txBody>
      </p:sp>
    </p:spTree>
    <p:extLst>
      <p:ext uri="{BB962C8B-B14F-4D97-AF65-F5344CB8AC3E}">
        <p14:creationId xmlns:p14="http://schemas.microsoft.com/office/powerpoint/2010/main" val="1517021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28</a:t>
            </a:fld>
            <a:endParaRPr lang="en-GB" altLang="en-US"/>
          </a:p>
        </p:txBody>
      </p:sp>
    </p:spTree>
    <p:extLst>
      <p:ext uri="{BB962C8B-B14F-4D97-AF65-F5344CB8AC3E}">
        <p14:creationId xmlns:p14="http://schemas.microsoft.com/office/powerpoint/2010/main" val="3398955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29</a:t>
            </a:fld>
            <a:endParaRPr lang="en-GB" altLang="en-US"/>
          </a:p>
        </p:txBody>
      </p:sp>
    </p:spTree>
    <p:extLst>
      <p:ext uri="{BB962C8B-B14F-4D97-AF65-F5344CB8AC3E}">
        <p14:creationId xmlns:p14="http://schemas.microsoft.com/office/powerpoint/2010/main" val="3894453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30</a:t>
            </a:fld>
            <a:endParaRPr lang="en-GB" altLang="en-US"/>
          </a:p>
        </p:txBody>
      </p:sp>
    </p:spTree>
    <p:extLst>
      <p:ext uri="{BB962C8B-B14F-4D97-AF65-F5344CB8AC3E}">
        <p14:creationId xmlns:p14="http://schemas.microsoft.com/office/powerpoint/2010/main" val="241265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4</a:t>
            </a:fld>
            <a:endParaRPr lang="en-GB" altLang="en-US"/>
          </a:p>
        </p:txBody>
      </p:sp>
    </p:spTree>
    <p:extLst>
      <p:ext uri="{BB962C8B-B14F-4D97-AF65-F5344CB8AC3E}">
        <p14:creationId xmlns:p14="http://schemas.microsoft.com/office/powerpoint/2010/main" val="3994145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31</a:t>
            </a:fld>
            <a:endParaRPr lang="en-GB" altLang="en-US"/>
          </a:p>
        </p:txBody>
      </p:sp>
    </p:spTree>
    <p:extLst>
      <p:ext uri="{BB962C8B-B14F-4D97-AF65-F5344CB8AC3E}">
        <p14:creationId xmlns:p14="http://schemas.microsoft.com/office/powerpoint/2010/main" val="61100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32</a:t>
            </a:fld>
            <a:endParaRPr lang="en-GB" altLang="en-US"/>
          </a:p>
        </p:txBody>
      </p:sp>
    </p:spTree>
    <p:extLst>
      <p:ext uri="{BB962C8B-B14F-4D97-AF65-F5344CB8AC3E}">
        <p14:creationId xmlns:p14="http://schemas.microsoft.com/office/powerpoint/2010/main" val="3607901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33</a:t>
            </a:fld>
            <a:endParaRPr lang="en-GB" altLang="en-US"/>
          </a:p>
        </p:txBody>
      </p:sp>
    </p:spTree>
    <p:extLst>
      <p:ext uri="{BB962C8B-B14F-4D97-AF65-F5344CB8AC3E}">
        <p14:creationId xmlns:p14="http://schemas.microsoft.com/office/powerpoint/2010/main" val="2222623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34</a:t>
            </a:fld>
            <a:endParaRPr lang="en-GB" altLang="en-US"/>
          </a:p>
        </p:txBody>
      </p:sp>
    </p:spTree>
    <p:extLst>
      <p:ext uri="{BB962C8B-B14F-4D97-AF65-F5344CB8AC3E}">
        <p14:creationId xmlns:p14="http://schemas.microsoft.com/office/powerpoint/2010/main" val="1886776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7EA1B-09D2-8C57-7359-449BFA190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1CD53-B614-243F-1452-F3BA26EEE0AE}"/>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ADC8DB8-3FB9-5195-D930-9FAC76298341}"/>
              </a:ext>
            </a:extLst>
          </p:cNvPr>
          <p:cNvSpPr>
            <a:spLocks noGrp="1"/>
          </p:cNvSpPr>
          <p:nvPr>
            <p:ph type="sldNum" sz="quarter" idx="5"/>
          </p:nvPr>
        </p:nvSpPr>
        <p:spPr/>
        <p:txBody>
          <a:bodyPr/>
          <a:lstStyle/>
          <a:p>
            <a:pPr>
              <a:defRPr/>
            </a:pPr>
            <a:fld id="{17D9CC63-9B71-4493-89D1-3EE0028F0A90}" type="slidenum">
              <a:rPr lang="en-GB" altLang="en-US" smtClean="0"/>
              <a:pPr>
                <a:defRPr/>
              </a:pPr>
              <a:t>35</a:t>
            </a:fld>
            <a:endParaRPr lang="en-GB" altLang="en-US"/>
          </a:p>
        </p:txBody>
      </p:sp>
      <p:sp>
        <p:nvSpPr>
          <p:cNvPr id="6" name="Notes Placeholder 5">
            <a:extLst>
              <a:ext uri="{FF2B5EF4-FFF2-40B4-BE49-F238E27FC236}">
                <a16:creationId xmlns:a16="http://schemas.microsoft.com/office/drawing/2014/main" id="{7C49878D-9549-EC8F-4DFD-4F4916C953E6}"/>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780810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5ED2B-5B1C-5337-F84D-2B84815EF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E9D8A-7A2C-DD08-4AC9-EFE31EDAA1D0}"/>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1FC8FFC-A1F1-9BA7-A651-9111F7E3209B}"/>
              </a:ext>
            </a:extLst>
          </p:cNvPr>
          <p:cNvSpPr>
            <a:spLocks noGrp="1"/>
          </p:cNvSpPr>
          <p:nvPr>
            <p:ph type="sldNum" sz="quarter" idx="5"/>
          </p:nvPr>
        </p:nvSpPr>
        <p:spPr/>
        <p:txBody>
          <a:bodyPr/>
          <a:lstStyle/>
          <a:p>
            <a:pPr>
              <a:defRPr/>
            </a:pPr>
            <a:fld id="{17D9CC63-9B71-4493-89D1-3EE0028F0A90}" type="slidenum">
              <a:rPr lang="en-GB" altLang="en-US" smtClean="0"/>
              <a:pPr>
                <a:defRPr/>
              </a:pPr>
              <a:t>36</a:t>
            </a:fld>
            <a:endParaRPr lang="en-GB" altLang="en-US"/>
          </a:p>
        </p:txBody>
      </p:sp>
      <p:sp>
        <p:nvSpPr>
          <p:cNvPr id="6" name="Notes Placeholder 5">
            <a:extLst>
              <a:ext uri="{FF2B5EF4-FFF2-40B4-BE49-F238E27FC236}">
                <a16:creationId xmlns:a16="http://schemas.microsoft.com/office/drawing/2014/main" id="{20FCB3FC-A010-3A85-A23D-39195ABD26C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464197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37</a:t>
            </a:fld>
            <a:endParaRPr lang="en-GB" altLang="en-US"/>
          </a:p>
        </p:txBody>
      </p:sp>
    </p:spTree>
    <p:extLst>
      <p:ext uri="{BB962C8B-B14F-4D97-AF65-F5344CB8AC3E}">
        <p14:creationId xmlns:p14="http://schemas.microsoft.com/office/powerpoint/2010/main" val="2183696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38</a:t>
            </a:fld>
            <a:endParaRPr lang="en-GB" altLang="en-US"/>
          </a:p>
        </p:txBody>
      </p:sp>
    </p:spTree>
    <p:extLst>
      <p:ext uri="{BB962C8B-B14F-4D97-AF65-F5344CB8AC3E}">
        <p14:creationId xmlns:p14="http://schemas.microsoft.com/office/powerpoint/2010/main" val="2791173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39</a:t>
            </a:fld>
            <a:endParaRPr lang="en-GB" altLang="en-US"/>
          </a:p>
        </p:txBody>
      </p:sp>
    </p:spTree>
    <p:extLst>
      <p:ext uri="{BB962C8B-B14F-4D97-AF65-F5344CB8AC3E}">
        <p14:creationId xmlns:p14="http://schemas.microsoft.com/office/powerpoint/2010/main" val="3715685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40</a:t>
            </a:fld>
            <a:endParaRPr lang="en-GB" altLang="en-US"/>
          </a:p>
        </p:txBody>
      </p:sp>
    </p:spTree>
    <p:extLst>
      <p:ext uri="{BB962C8B-B14F-4D97-AF65-F5344CB8AC3E}">
        <p14:creationId xmlns:p14="http://schemas.microsoft.com/office/powerpoint/2010/main" val="461254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5DDEF-89EC-B876-964D-12A88BEB9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1EBE7-469E-A5C8-FD80-7EA7C38BB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56D05-012E-BD0A-0666-3DFE11AC3E4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a:p>
        </p:txBody>
      </p:sp>
      <p:sp>
        <p:nvSpPr>
          <p:cNvPr id="4" name="Slide Number Placeholder 3">
            <a:extLst>
              <a:ext uri="{FF2B5EF4-FFF2-40B4-BE49-F238E27FC236}">
                <a16:creationId xmlns:a16="http://schemas.microsoft.com/office/drawing/2014/main" id="{594C68EE-156D-4AD6-1B9A-0673699877ED}"/>
              </a:ext>
            </a:extLst>
          </p:cNvPr>
          <p:cNvSpPr>
            <a:spLocks noGrp="1"/>
          </p:cNvSpPr>
          <p:nvPr>
            <p:ph type="sldNum" sz="quarter" idx="5"/>
          </p:nvPr>
        </p:nvSpPr>
        <p:spPr/>
        <p:txBody>
          <a:bodyPr/>
          <a:lstStyle/>
          <a:p>
            <a:pPr>
              <a:defRPr/>
            </a:pPr>
            <a:fld id="{17D9CC63-9B71-4493-89D1-3EE0028F0A90}" type="slidenum">
              <a:rPr lang="en-GB" altLang="en-US" smtClean="0"/>
              <a:pPr>
                <a:defRPr/>
              </a:pPr>
              <a:t>5</a:t>
            </a:fld>
            <a:endParaRPr lang="en-GB" altLang="en-US"/>
          </a:p>
        </p:txBody>
      </p:sp>
    </p:spTree>
    <p:extLst>
      <p:ext uri="{BB962C8B-B14F-4D97-AF65-F5344CB8AC3E}">
        <p14:creationId xmlns:p14="http://schemas.microsoft.com/office/powerpoint/2010/main" val="1566430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41</a:t>
            </a:fld>
            <a:endParaRPr lang="en-GB" altLang="en-US"/>
          </a:p>
        </p:txBody>
      </p:sp>
    </p:spTree>
    <p:extLst>
      <p:ext uri="{BB962C8B-B14F-4D97-AF65-F5344CB8AC3E}">
        <p14:creationId xmlns:p14="http://schemas.microsoft.com/office/powerpoint/2010/main" val="2206398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42</a:t>
            </a:fld>
            <a:endParaRPr lang="en-GB" altLang="en-US"/>
          </a:p>
        </p:txBody>
      </p:sp>
    </p:spTree>
    <p:extLst>
      <p:ext uri="{BB962C8B-B14F-4D97-AF65-F5344CB8AC3E}">
        <p14:creationId xmlns:p14="http://schemas.microsoft.com/office/powerpoint/2010/main" val="2605812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43</a:t>
            </a:fld>
            <a:endParaRPr lang="en-GB" altLang="en-US"/>
          </a:p>
        </p:txBody>
      </p:sp>
      <p:sp>
        <p:nvSpPr>
          <p:cNvPr id="6" name="Notes Placeholder 5">
            <a:extLst>
              <a:ext uri="{FF2B5EF4-FFF2-40B4-BE49-F238E27FC236}">
                <a16:creationId xmlns:a16="http://schemas.microsoft.com/office/drawing/2014/main" id="{0CBD881B-7A85-0A30-B874-4DDB59552E72}"/>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392130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44</a:t>
            </a:fld>
            <a:endParaRPr lang="en-GB" altLang="en-US"/>
          </a:p>
        </p:txBody>
      </p:sp>
      <p:sp>
        <p:nvSpPr>
          <p:cNvPr id="6" name="Notes Placeholder 5">
            <a:extLst>
              <a:ext uri="{FF2B5EF4-FFF2-40B4-BE49-F238E27FC236}">
                <a16:creationId xmlns:a16="http://schemas.microsoft.com/office/drawing/2014/main" id="{83D4A6C3-6C71-484F-4C4F-D075B993C7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25327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8C912-A72C-22D9-30B1-AD459D77C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6E182-00A9-BF63-B716-B102093FA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B45EB-A107-C56A-7EDA-F5351FFE286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A7C6AAC-B07E-1689-C3E9-488BDDFA6503}"/>
              </a:ext>
            </a:extLst>
          </p:cNvPr>
          <p:cNvSpPr>
            <a:spLocks noGrp="1"/>
          </p:cNvSpPr>
          <p:nvPr>
            <p:ph type="sldNum" sz="quarter" idx="5"/>
          </p:nvPr>
        </p:nvSpPr>
        <p:spPr/>
        <p:txBody>
          <a:bodyPr/>
          <a:lstStyle/>
          <a:p>
            <a:pPr>
              <a:defRPr/>
            </a:pPr>
            <a:fld id="{17D9CC63-9B71-4493-89D1-3EE0028F0A90}" type="slidenum">
              <a:rPr lang="en-GB" altLang="en-US" smtClean="0"/>
              <a:pPr>
                <a:defRPr/>
              </a:pPr>
              <a:t>47</a:t>
            </a:fld>
            <a:endParaRPr lang="en-GB" altLang="en-US"/>
          </a:p>
        </p:txBody>
      </p:sp>
    </p:spTree>
    <p:extLst>
      <p:ext uri="{BB962C8B-B14F-4D97-AF65-F5344CB8AC3E}">
        <p14:creationId xmlns:p14="http://schemas.microsoft.com/office/powerpoint/2010/main" val="72575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AC577-C32C-66BD-B83D-CE97BA13E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BD731-32CC-4D27-E588-E46D51D48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D5EE2-21E1-E85E-FF95-B63371A8071B}"/>
              </a:ext>
            </a:extLst>
          </p:cNvPr>
          <p:cNvSpPr>
            <a:spLocks noGrp="1"/>
          </p:cNvSpPr>
          <p:nvPr>
            <p:ph type="body" idx="1"/>
          </p:nvPr>
        </p:nvSpPr>
        <p:spPr/>
        <p:txBody>
          <a:bodyPr/>
          <a:lstStyle/>
          <a:p>
            <a:endParaRPr lang="en-GB" i="1"/>
          </a:p>
        </p:txBody>
      </p:sp>
      <p:sp>
        <p:nvSpPr>
          <p:cNvPr id="4" name="Slide Number Placeholder 3">
            <a:extLst>
              <a:ext uri="{FF2B5EF4-FFF2-40B4-BE49-F238E27FC236}">
                <a16:creationId xmlns:a16="http://schemas.microsoft.com/office/drawing/2014/main" id="{2D458EF6-F3E7-EC1E-6F21-63E81CE15B1A}"/>
              </a:ext>
            </a:extLst>
          </p:cNvPr>
          <p:cNvSpPr>
            <a:spLocks noGrp="1"/>
          </p:cNvSpPr>
          <p:nvPr>
            <p:ph type="sldNum" sz="quarter" idx="5"/>
          </p:nvPr>
        </p:nvSpPr>
        <p:spPr/>
        <p:txBody>
          <a:bodyPr/>
          <a:lstStyle/>
          <a:p>
            <a:pPr>
              <a:defRPr/>
            </a:pPr>
            <a:fld id="{17D9CC63-9B71-4493-89D1-3EE0028F0A90}" type="slidenum">
              <a:rPr lang="en-GB" altLang="en-US" smtClean="0"/>
              <a:pPr>
                <a:defRPr/>
              </a:pPr>
              <a:t>48</a:t>
            </a:fld>
            <a:endParaRPr lang="en-GB" altLang="en-US"/>
          </a:p>
        </p:txBody>
      </p:sp>
    </p:spTree>
    <p:extLst>
      <p:ext uri="{BB962C8B-B14F-4D97-AF65-F5344CB8AC3E}">
        <p14:creationId xmlns:p14="http://schemas.microsoft.com/office/powerpoint/2010/main" val="781746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0" i="0" u="none" strike="noStrike" kern="1200">
                <a:solidFill>
                  <a:schemeClr val="tx1"/>
                </a:solidFill>
                <a:effectLst/>
                <a:latin typeface="+mn-lt"/>
                <a:ea typeface="ヒラギノ角ゴ Pro W3" charset="0"/>
                <a:cs typeface="ヒラギノ角ゴ Pro W3" charset="0"/>
              </a:rPr>
              <a:t>https://www.smartrecovery.org/smart-articles/cognitive-distortions/                                               </a:t>
            </a:r>
            <a:r>
              <a:rPr lang="nn-NO" sz="1200" b="0" i="0" u="none" strike="noStrike" kern="1200">
                <a:solidFill>
                  <a:schemeClr val="tx1"/>
                </a:solidFill>
                <a:effectLst/>
                <a:latin typeface="+mn-lt"/>
                <a:ea typeface="ヒラギノ角ゴ Pro W3" charset="0"/>
                <a:cs typeface="ヒラギノ角ゴ Pro W3" charset="0"/>
              </a:rPr>
              <a:t> http://www.smartrecovery.org/community/showthread.php?t=11787#.VCXKkJ0o6YM (Arby’s)</a:t>
            </a:r>
            <a:r>
              <a:rPr lang="nn-NO"/>
              <a:t> </a:t>
            </a:r>
            <a:endParaRPr lang="en-GB" sz="1200" b="0" i="0" u="none" strike="noStrike" kern="1200">
              <a:solidFill>
                <a:schemeClr val="tx1"/>
              </a:solidFill>
              <a:effectLst/>
              <a:latin typeface="+mn-lt"/>
              <a:ea typeface="ヒラギノ角ゴ Pro W3" charset="0"/>
              <a:cs typeface="ヒラギノ角ゴ Pro W3" charset="0"/>
            </a:endParaRPr>
          </a:p>
          <a:p>
            <a:endParaRPr lang="en-GB" sz="1200" b="0" i="0" u="none" strike="noStrike" kern="1200">
              <a:solidFill>
                <a:schemeClr val="tx1"/>
              </a:solidFill>
              <a:effectLst/>
              <a:latin typeface="+mn-lt"/>
              <a:ea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JUMPING TO CONCLUSIONS: You make a negative interpretation even though there are no definite facts that convincingly support your conclusion.</a:t>
            </a:r>
          </a:p>
          <a:p>
            <a:r>
              <a:rPr lang="en-GB" sz="1200" b="0" i="0" u="none" strike="noStrike" kern="1200">
                <a:solidFill>
                  <a:schemeClr val="tx1"/>
                </a:solidFill>
                <a:effectLst/>
                <a:latin typeface="+mn-lt"/>
                <a:ea typeface="ヒラギノ角ゴ Pro W3" charset="0"/>
                <a:cs typeface="ヒラギノ角ゴ Pro W3" charset="0"/>
              </a:rPr>
              <a:t>a.   Mind reading. You arbitrarily conclude that someone is reacting negatively to you, and you don’t bother to check this out.</a:t>
            </a:r>
          </a:p>
          <a:p>
            <a:r>
              <a:rPr lang="en-GB" sz="1200" b="0" i="0" u="none" strike="noStrike" kern="1200">
                <a:solidFill>
                  <a:schemeClr val="tx1"/>
                </a:solidFill>
                <a:effectLst/>
                <a:latin typeface="+mn-lt"/>
                <a:ea typeface="ヒラギノ角ゴ Pro W3" charset="0"/>
                <a:cs typeface="ヒラギノ角ゴ Pro W3" charset="0"/>
              </a:rPr>
              <a:t>b.   The Fortune Teller Error. You anticipate that things will turn out badly, and you feel convinced that your prediction is an already-established fact.</a:t>
            </a:r>
          </a:p>
          <a:p>
            <a:r>
              <a:rPr lang="en-GB" sz="1200" b="0" i="0" u="none" strike="noStrike" kern="1200">
                <a:solidFill>
                  <a:schemeClr val="tx1"/>
                </a:solidFill>
                <a:effectLst/>
                <a:latin typeface="+mn-lt"/>
                <a:ea typeface="ヒラギノ角ゴ Pro W3" charset="0"/>
                <a:cs typeface="ヒラギノ角ゴ Pro W3" charset="0"/>
              </a:rPr>
              <a:t>ALL-OR-NOTHING THINKING: You see things in black-and- white categories. If your performance falls short of perfect, you see yourself as a total failure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MENTAL FILTER: You pick out a single negative detail and dwell on it exclusively so that your vision of all reality become darkened, like the drop of ink that </a:t>
            </a:r>
            <a:r>
              <a:rPr lang="en-GB" sz="1200" b="0" i="0" u="none" strike="noStrike" kern="1200" err="1">
                <a:solidFill>
                  <a:schemeClr val="tx1"/>
                </a:solidFill>
                <a:effectLst/>
                <a:latin typeface="+mn-lt"/>
                <a:ea typeface="ヒラギノ角ゴ Pro W3" charset="0"/>
                <a:cs typeface="ヒラギノ角ゴ Pro W3" charset="0"/>
              </a:rPr>
              <a:t>discolors</a:t>
            </a:r>
            <a:r>
              <a:rPr lang="en-GB" sz="1200" b="0" i="0" u="none" strike="noStrike" kern="1200">
                <a:solidFill>
                  <a:schemeClr val="tx1"/>
                </a:solidFill>
                <a:effectLst/>
                <a:latin typeface="+mn-lt"/>
                <a:ea typeface="ヒラギノ角ゴ Pro W3" charset="0"/>
                <a:cs typeface="ヒラギノ角ゴ Pro W3" charset="0"/>
              </a:rPr>
              <a:t> the entire beaker of water.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MAGNIFICATION (CATASTROPHIZING) OR MINIMIZATION: You exaggerate the importance of things (such as your goof-up of someone else’s achievement), of you inappropriately shrink things until they appear tiny (your own desirable qualities or the other fellows imperfections). This is also called the “binocular trick.”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EMOTIONAL REASONING: You assume that your negative emotions necessarily reflect the way things really are: “I feel it, therefore it must be true.”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DISQUALIFYING THE POSITIVE: You reject positive experiences by insisting they “don’t count” for some reason or other. In this way you can maintain a negative belief that is contradicted by your everyday experiences.</a:t>
            </a:r>
          </a:p>
          <a:p>
            <a:endParaRPr lang="en-GB" sz="1200" b="0" i="0" u="none" strike="noStrike" kern="1200">
              <a:solidFill>
                <a:schemeClr val="tx1"/>
              </a:solidFill>
              <a:effectLst/>
              <a:latin typeface="+mn-lt"/>
              <a:ea typeface="ヒラギノ角ゴ Pro W3" charset="0"/>
              <a:cs typeface="ヒラギノ角ゴ Pro W3" charset="0"/>
            </a:endParaRPr>
          </a:p>
          <a:p>
            <a:r>
              <a:rPr lang="en-GB" sz="1200" b="0" i="0" u="none" strike="noStrike" kern="1200">
                <a:solidFill>
                  <a:schemeClr val="tx1"/>
                </a:solidFill>
                <a:effectLst/>
                <a:latin typeface="+mn-lt"/>
                <a:ea typeface="ヒラギノ角ゴ Pro W3" charset="0"/>
                <a:cs typeface="ヒラギノ角ゴ Pro W3" charset="0"/>
              </a:rPr>
              <a:t>SHOULD STATEMENTS: You try to motivate yourself with </a:t>
            </a:r>
            <a:r>
              <a:rPr lang="en-GB" sz="1200" b="0" i="0" u="none" strike="noStrike" kern="1200" err="1">
                <a:solidFill>
                  <a:schemeClr val="tx1"/>
                </a:solidFill>
                <a:effectLst/>
                <a:latin typeface="+mn-lt"/>
                <a:ea typeface="ヒラギノ角ゴ Pro W3" charset="0"/>
                <a:cs typeface="ヒラギノ角ゴ Pro W3" charset="0"/>
              </a:rPr>
              <a:t>shoulds</a:t>
            </a:r>
            <a:r>
              <a:rPr lang="en-GB" sz="1200" b="0" i="0" u="none" strike="noStrike" kern="1200">
                <a:solidFill>
                  <a:schemeClr val="tx1"/>
                </a:solidFill>
                <a:effectLst/>
                <a:latin typeface="+mn-lt"/>
                <a:ea typeface="ヒラギノ角ゴ Pro W3" charset="0"/>
                <a:cs typeface="ヒラギノ角ゴ Pro W3" charset="0"/>
              </a:rPr>
              <a:t> and </a:t>
            </a:r>
            <a:r>
              <a:rPr lang="en-GB" sz="1200" b="0" i="0" u="none" strike="noStrike" kern="1200" err="1">
                <a:solidFill>
                  <a:schemeClr val="tx1"/>
                </a:solidFill>
                <a:effectLst/>
                <a:latin typeface="+mn-lt"/>
                <a:ea typeface="ヒラギノ角ゴ Pro W3" charset="0"/>
                <a:cs typeface="ヒラギノ角ゴ Pro W3" charset="0"/>
              </a:rPr>
              <a:t>shouldn’ts</a:t>
            </a:r>
            <a:r>
              <a:rPr lang="en-GB" sz="1200" b="0" i="0" u="none" strike="noStrike" kern="1200">
                <a:solidFill>
                  <a:schemeClr val="tx1"/>
                </a:solidFill>
                <a:effectLst/>
                <a:latin typeface="+mn-lt"/>
                <a:ea typeface="ヒラギノ角ゴ Pro W3" charset="0"/>
                <a:cs typeface="ヒラギノ角ゴ Pro W3" charset="0"/>
              </a:rPr>
              <a:t>, as if you had to be whipped and punished before you could be expected to do anything. “Musts” and “</a:t>
            </a:r>
            <a:r>
              <a:rPr lang="en-GB" sz="1200" b="0" i="0" u="none" strike="noStrike" kern="1200" err="1">
                <a:solidFill>
                  <a:schemeClr val="tx1"/>
                </a:solidFill>
                <a:effectLst/>
                <a:latin typeface="+mn-lt"/>
                <a:ea typeface="ヒラギノ角ゴ Pro W3" charset="0"/>
                <a:cs typeface="ヒラギノ角ゴ Pro W3" charset="0"/>
              </a:rPr>
              <a:t>oughts</a:t>
            </a:r>
            <a:r>
              <a:rPr lang="en-GB" sz="1200" b="0" i="0" u="none" strike="noStrike" kern="1200">
                <a:solidFill>
                  <a:schemeClr val="tx1"/>
                </a:solidFill>
                <a:effectLst/>
                <a:latin typeface="+mn-lt"/>
                <a:ea typeface="ヒラギノ角ゴ Pro W3" charset="0"/>
                <a:cs typeface="ヒラギノ角ゴ Pro W3" charset="0"/>
              </a:rPr>
              <a:t>” are also offenders. The emotional consequence is guilt. When you direct should statements toward others you feel anger, frustration, and resentment.</a:t>
            </a:r>
          </a:p>
          <a:p>
            <a:r>
              <a:rPr lang="en-GB" sz="1200" b="0" i="0" u="none" strike="noStrike" kern="1200">
                <a:solidFill>
                  <a:schemeClr val="tx1"/>
                </a:solidFill>
                <a:effectLst/>
                <a:latin typeface="+mn-lt"/>
                <a:ea typeface="ヒラギノ角ゴ Pro W3" charset="0"/>
                <a:cs typeface="ヒラギノ角ゴ Pro W3" charset="0"/>
              </a:rPr>
              <a:t>LABELING AND MISLABELING: This is an extreme form of overgeneralization. Instead of describing your error, you attach a negative label to yourself: “I’m a loser.” When someone else’s behaviour rubs you the wrong way, YOU attach a negative label to him: “He’s a goddamn louse.” Mislabelling involves describing an event with language that is highly coloured and emotionally loaded.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OVERGENERALIZATION: You see a single negative event as a never-ending pattern of defeat.</a:t>
            </a:r>
          </a:p>
          <a:p>
            <a:r>
              <a:rPr lang="en-GB" sz="1200" b="0" i="0" u="none" strike="noStrike" kern="1200">
                <a:solidFill>
                  <a:schemeClr val="tx1"/>
                </a:solidFill>
                <a:effectLst/>
                <a:latin typeface="+mn-lt"/>
                <a:ea typeface="ヒラギノ角ゴ Pro W3" charset="0"/>
                <a:cs typeface="ヒラギノ角ゴ Pro W3" charset="0"/>
              </a:rPr>
              <a:t>PERSONALIZATION: You see yourself as the cause of some negative external event which in fact you were not primarily responsible for.</a:t>
            </a:r>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51</a:t>
            </a:fld>
            <a:endParaRPr lang="en-GB" altLang="en-US"/>
          </a:p>
        </p:txBody>
      </p:sp>
    </p:spTree>
    <p:extLst>
      <p:ext uri="{BB962C8B-B14F-4D97-AF65-F5344CB8AC3E}">
        <p14:creationId xmlns:p14="http://schemas.microsoft.com/office/powerpoint/2010/main" val="1841894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0" i="0" u="none" strike="noStrike" kern="1200">
                <a:solidFill>
                  <a:schemeClr val="tx1"/>
                </a:solidFill>
                <a:effectLst/>
                <a:latin typeface="+mn-lt"/>
                <a:ea typeface="ヒラギノ角ゴ Pro W3" charset="0"/>
                <a:cs typeface="ヒラギノ角ゴ Pro W3" charset="0"/>
              </a:rPr>
              <a:t>https://www.smartrecovery.org/smart-articles/cognitive-distortions/                                               </a:t>
            </a:r>
            <a:r>
              <a:rPr lang="nn-NO" sz="1200" b="0" i="0" u="none" strike="noStrike" kern="1200">
                <a:solidFill>
                  <a:schemeClr val="tx1"/>
                </a:solidFill>
                <a:effectLst/>
                <a:latin typeface="+mn-lt"/>
                <a:ea typeface="ヒラギノ角ゴ Pro W3" charset="0"/>
                <a:cs typeface="ヒラギノ角ゴ Pro W3" charset="0"/>
              </a:rPr>
              <a:t> http://www.smartrecovery.org/community/showthread.php?t=11787#.VCXKkJ0o6YM (Arby’s)</a:t>
            </a:r>
            <a:r>
              <a:rPr lang="nn-NO"/>
              <a:t> </a:t>
            </a:r>
            <a:endParaRPr lang="en-GB" sz="1200" b="0" i="0" u="none" strike="noStrike" kern="1200">
              <a:solidFill>
                <a:schemeClr val="tx1"/>
              </a:solidFill>
              <a:effectLst/>
              <a:latin typeface="+mn-lt"/>
              <a:ea typeface="ヒラギノ角ゴ Pro W3" charset="0"/>
              <a:cs typeface="ヒラギノ角ゴ Pro W3" charset="0"/>
            </a:endParaRPr>
          </a:p>
          <a:p>
            <a:endParaRPr lang="en-GB" sz="1200" b="0" i="0" u="none" strike="noStrike" kern="1200">
              <a:solidFill>
                <a:schemeClr val="tx1"/>
              </a:solidFill>
              <a:effectLst/>
              <a:latin typeface="+mn-lt"/>
              <a:ea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JUMPING TO CONCLUSIONS: You make a negative interpretation even though there are no definite facts that convincingly support your conclusion.</a:t>
            </a:r>
          </a:p>
          <a:p>
            <a:r>
              <a:rPr lang="en-GB" sz="1200" b="0" i="0" u="none" strike="noStrike" kern="1200">
                <a:solidFill>
                  <a:schemeClr val="tx1"/>
                </a:solidFill>
                <a:effectLst/>
                <a:latin typeface="+mn-lt"/>
                <a:ea typeface="ヒラギノ角ゴ Pro W3" charset="0"/>
                <a:cs typeface="ヒラギノ角ゴ Pro W3" charset="0"/>
              </a:rPr>
              <a:t>a.   Mind reading. You arbitrarily conclude that someone is reacting negatively to you, and you don’t bother to check this out.</a:t>
            </a:r>
          </a:p>
          <a:p>
            <a:r>
              <a:rPr lang="en-GB" sz="1200" b="0" i="0" u="none" strike="noStrike" kern="1200">
                <a:solidFill>
                  <a:schemeClr val="tx1"/>
                </a:solidFill>
                <a:effectLst/>
                <a:latin typeface="+mn-lt"/>
                <a:ea typeface="ヒラギノ角ゴ Pro W3" charset="0"/>
                <a:cs typeface="ヒラギノ角ゴ Pro W3" charset="0"/>
              </a:rPr>
              <a:t>b.   The Fortune Teller Error. You anticipate that things will turn out badly, and you feel convinced that your prediction is an already-established fact.</a:t>
            </a:r>
          </a:p>
          <a:p>
            <a:r>
              <a:rPr lang="en-GB" sz="1200" b="0" i="0" u="none" strike="noStrike" kern="1200">
                <a:solidFill>
                  <a:schemeClr val="tx1"/>
                </a:solidFill>
                <a:effectLst/>
                <a:latin typeface="+mn-lt"/>
                <a:ea typeface="ヒラギノ角ゴ Pro W3" charset="0"/>
                <a:cs typeface="ヒラギノ角ゴ Pro W3" charset="0"/>
              </a:rPr>
              <a:t>ALL-OR-NOTHING THINKING: You see things in black-and- white categories. If your performance falls short of perfect, you see yourself as a total failure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MENTAL FILTER: You pick out a single negative detail and dwell on it exclusively so that your vision of all reality become darkened, like the drop of ink that </a:t>
            </a:r>
            <a:r>
              <a:rPr lang="en-GB" sz="1200" b="0" i="0" u="none" strike="noStrike" kern="1200" err="1">
                <a:solidFill>
                  <a:schemeClr val="tx1"/>
                </a:solidFill>
                <a:effectLst/>
                <a:latin typeface="+mn-lt"/>
                <a:ea typeface="ヒラギノ角ゴ Pro W3" charset="0"/>
                <a:cs typeface="ヒラギノ角ゴ Pro W3" charset="0"/>
              </a:rPr>
              <a:t>discolors</a:t>
            </a:r>
            <a:r>
              <a:rPr lang="en-GB" sz="1200" b="0" i="0" u="none" strike="noStrike" kern="1200">
                <a:solidFill>
                  <a:schemeClr val="tx1"/>
                </a:solidFill>
                <a:effectLst/>
                <a:latin typeface="+mn-lt"/>
                <a:ea typeface="ヒラギノ角ゴ Pro W3" charset="0"/>
                <a:cs typeface="ヒラギノ角ゴ Pro W3" charset="0"/>
              </a:rPr>
              <a:t> the entire beaker of water.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MAGNIFICATION (CATASTROPHIZING) OR MINIMIZATION: You exaggerate the importance of things (such as your goof-up of someone else’s achievement), of you inappropriately shrink things until they appear tiny (your own desirable qualities or the other fellows imperfections). This is also called the “binocular trick.”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EMOTIONAL REASONING: You assume that your negative emotions necessarily reflect the way things really are: “I feel it, therefore it must be true.”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DISQUALIFYING THE POSITIVE: You reject positive experiences by insisting they “don’t count” for some reason or other. In this way you can maintain a negative belief that is contradicted by your everyday experiences.</a:t>
            </a:r>
          </a:p>
          <a:p>
            <a:endParaRPr lang="en-GB" sz="1200" b="0" i="0" u="none" strike="noStrike" kern="1200">
              <a:solidFill>
                <a:schemeClr val="tx1"/>
              </a:solidFill>
              <a:effectLst/>
              <a:latin typeface="+mn-lt"/>
              <a:ea typeface="ヒラギノ角ゴ Pro W3" charset="0"/>
              <a:cs typeface="ヒラギノ角ゴ Pro W3" charset="0"/>
            </a:endParaRPr>
          </a:p>
          <a:p>
            <a:r>
              <a:rPr lang="en-GB" sz="1200" b="0" i="0" u="none" strike="noStrike" kern="1200">
                <a:solidFill>
                  <a:schemeClr val="tx1"/>
                </a:solidFill>
                <a:effectLst/>
                <a:latin typeface="+mn-lt"/>
                <a:ea typeface="ヒラギノ角ゴ Pro W3" charset="0"/>
                <a:cs typeface="ヒラギノ角ゴ Pro W3" charset="0"/>
              </a:rPr>
              <a:t>SHOULD STATEMENTS: You try to motivate yourself with </a:t>
            </a:r>
            <a:r>
              <a:rPr lang="en-GB" sz="1200" b="0" i="0" u="none" strike="noStrike" kern="1200" err="1">
                <a:solidFill>
                  <a:schemeClr val="tx1"/>
                </a:solidFill>
                <a:effectLst/>
                <a:latin typeface="+mn-lt"/>
                <a:ea typeface="ヒラギノ角ゴ Pro W3" charset="0"/>
                <a:cs typeface="ヒラギノ角ゴ Pro W3" charset="0"/>
              </a:rPr>
              <a:t>shoulds</a:t>
            </a:r>
            <a:r>
              <a:rPr lang="en-GB" sz="1200" b="0" i="0" u="none" strike="noStrike" kern="1200">
                <a:solidFill>
                  <a:schemeClr val="tx1"/>
                </a:solidFill>
                <a:effectLst/>
                <a:latin typeface="+mn-lt"/>
                <a:ea typeface="ヒラギノ角ゴ Pro W3" charset="0"/>
                <a:cs typeface="ヒラギノ角ゴ Pro W3" charset="0"/>
              </a:rPr>
              <a:t> and </a:t>
            </a:r>
            <a:r>
              <a:rPr lang="en-GB" sz="1200" b="0" i="0" u="none" strike="noStrike" kern="1200" err="1">
                <a:solidFill>
                  <a:schemeClr val="tx1"/>
                </a:solidFill>
                <a:effectLst/>
                <a:latin typeface="+mn-lt"/>
                <a:ea typeface="ヒラギノ角ゴ Pro W3" charset="0"/>
                <a:cs typeface="ヒラギノ角ゴ Pro W3" charset="0"/>
              </a:rPr>
              <a:t>shouldn’ts</a:t>
            </a:r>
            <a:r>
              <a:rPr lang="en-GB" sz="1200" b="0" i="0" u="none" strike="noStrike" kern="1200">
                <a:solidFill>
                  <a:schemeClr val="tx1"/>
                </a:solidFill>
                <a:effectLst/>
                <a:latin typeface="+mn-lt"/>
                <a:ea typeface="ヒラギノ角ゴ Pro W3" charset="0"/>
                <a:cs typeface="ヒラギノ角ゴ Pro W3" charset="0"/>
              </a:rPr>
              <a:t>, as if you had to be whipped and punished before you could be expected to do anything. “Musts” and “</a:t>
            </a:r>
            <a:r>
              <a:rPr lang="en-GB" sz="1200" b="0" i="0" u="none" strike="noStrike" kern="1200" err="1">
                <a:solidFill>
                  <a:schemeClr val="tx1"/>
                </a:solidFill>
                <a:effectLst/>
                <a:latin typeface="+mn-lt"/>
                <a:ea typeface="ヒラギノ角ゴ Pro W3" charset="0"/>
                <a:cs typeface="ヒラギノ角ゴ Pro W3" charset="0"/>
              </a:rPr>
              <a:t>oughts</a:t>
            </a:r>
            <a:r>
              <a:rPr lang="en-GB" sz="1200" b="0" i="0" u="none" strike="noStrike" kern="1200">
                <a:solidFill>
                  <a:schemeClr val="tx1"/>
                </a:solidFill>
                <a:effectLst/>
                <a:latin typeface="+mn-lt"/>
                <a:ea typeface="ヒラギノ角ゴ Pro W3" charset="0"/>
                <a:cs typeface="ヒラギノ角ゴ Pro W3" charset="0"/>
              </a:rPr>
              <a:t>” are also offenders. The emotional consequence is guilt. When you direct should statements toward others you feel anger, frustration, and resentment.</a:t>
            </a:r>
          </a:p>
          <a:p>
            <a:r>
              <a:rPr lang="en-GB" sz="1200" b="0" i="0" u="none" strike="noStrike" kern="1200">
                <a:solidFill>
                  <a:schemeClr val="tx1"/>
                </a:solidFill>
                <a:effectLst/>
                <a:latin typeface="+mn-lt"/>
                <a:ea typeface="ヒラギノ角ゴ Pro W3" charset="0"/>
                <a:cs typeface="ヒラギノ角ゴ Pro W3" charset="0"/>
              </a:rPr>
              <a:t>LABELING AND MISLABELING: This is an extreme form of overgeneralization. Instead of describing your error, you attach a negative label to yourself: “I’m a loser.” When someone else’s behaviour rubs you the wrong way, YOU attach a negative label to him: “He’s a goddamn louse.” Mislabelling involves describing an event with language that is highly coloured and emotionally loaded.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OVERGENERALIZATION: You see a single negative event as a never-ending pattern of defeat.</a:t>
            </a:r>
          </a:p>
          <a:p>
            <a:r>
              <a:rPr lang="en-GB" sz="1200" b="0" i="0" u="none" strike="noStrike" kern="1200">
                <a:solidFill>
                  <a:schemeClr val="tx1"/>
                </a:solidFill>
                <a:effectLst/>
                <a:latin typeface="+mn-lt"/>
                <a:ea typeface="ヒラギノ角ゴ Pro W3" charset="0"/>
                <a:cs typeface="ヒラギノ角ゴ Pro W3" charset="0"/>
              </a:rPr>
              <a:t>PERSONALIZATION: You see yourself as the cause of some negative external event which in fact you were not primarily responsible for.</a:t>
            </a:r>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52</a:t>
            </a:fld>
            <a:endParaRPr lang="en-GB" altLang="en-US"/>
          </a:p>
        </p:txBody>
      </p:sp>
    </p:spTree>
    <p:extLst>
      <p:ext uri="{BB962C8B-B14F-4D97-AF65-F5344CB8AC3E}">
        <p14:creationId xmlns:p14="http://schemas.microsoft.com/office/powerpoint/2010/main" val="4018653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0" i="0" u="none" strike="noStrike" kern="1200">
                <a:solidFill>
                  <a:schemeClr val="tx1"/>
                </a:solidFill>
                <a:effectLst/>
                <a:latin typeface="+mn-lt"/>
                <a:ea typeface="ヒラギノ角ゴ Pro W3" charset="0"/>
                <a:cs typeface="ヒラギノ角ゴ Pro W3" charset="0"/>
              </a:rPr>
              <a:t>https://www.smartrecovery.org/smart-articles/cognitive-distortions/                                               </a:t>
            </a:r>
            <a:r>
              <a:rPr lang="nn-NO" sz="1200" b="0" i="0" u="none" strike="noStrike" kern="1200">
                <a:solidFill>
                  <a:schemeClr val="tx1"/>
                </a:solidFill>
                <a:effectLst/>
                <a:latin typeface="+mn-lt"/>
                <a:ea typeface="ヒラギノ角ゴ Pro W3" charset="0"/>
                <a:cs typeface="ヒラギノ角ゴ Pro W3" charset="0"/>
              </a:rPr>
              <a:t> http://www.smartrecovery.org/community/showthread.php?t=11787#.VCXKkJ0o6YM (Arby’s)</a:t>
            </a:r>
            <a:r>
              <a:rPr lang="nn-NO"/>
              <a:t> </a:t>
            </a:r>
            <a:endParaRPr lang="en-GB" sz="1200" b="0" i="0" u="none" strike="noStrike" kern="1200">
              <a:solidFill>
                <a:schemeClr val="tx1"/>
              </a:solidFill>
              <a:effectLst/>
              <a:latin typeface="+mn-lt"/>
              <a:ea typeface="ヒラギノ角ゴ Pro W3" charset="0"/>
              <a:cs typeface="ヒラギノ角ゴ Pro W3" charset="0"/>
            </a:endParaRPr>
          </a:p>
          <a:p>
            <a:endParaRPr lang="en-GB" sz="1200" b="0" i="0" u="none" strike="noStrike" kern="1200">
              <a:solidFill>
                <a:schemeClr val="tx1"/>
              </a:solidFill>
              <a:effectLst/>
              <a:latin typeface="+mn-lt"/>
              <a:ea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JUMPING TO CONCLUSIONS: You make a negative interpretation even though there are no definite facts that convincingly support your conclusion.</a:t>
            </a:r>
          </a:p>
          <a:p>
            <a:r>
              <a:rPr lang="en-GB" sz="1200" b="0" i="0" u="none" strike="noStrike" kern="1200">
                <a:solidFill>
                  <a:schemeClr val="tx1"/>
                </a:solidFill>
                <a:effectLst/>
                <a:latin typeface="+mn-lt"/>
                <a:ea typeface="ヒラギノ角ゴ Pro W3" charset="0"/>
                <a:cs typeface="ヒラギノ角ゴ Pro W3" charset="0"/>
              </a:rPr>
              <a:t>a.   Mind reading. You arbitrarily conclude that someone is reacting negatively to you, and you don’t bother to check this out.</a:t>
            </a:r>
          </a:p>
          <a:p>
            <a:r>
              <a:rPr lang="en-GB" sz="1200" b="0" i="0" u="none" strike="noStrike" kern="1200">
                <a:solidFill>
                  <a:schemeClr val="tx1"/>
                </a:solidFill>
                <a:effectLst/>
                <a:latin typeface="+mn-lt"/>
                <a:ea typeface="ヒラギノ角ゴ Pro W3" charset="0"/>
                <a:cs typeface="ヒラギノ角ゴ Pro W3" charset="0"/>
              </a:rPr>
              <a:t>b.   The Fortune Teller Error. You anticipate that things will turn out badly, and you feel convinced that your prediction is an already-established fact.</a:t>
            </a:r>
          </a:p>
          <a:p>
            <a:r>
              <a:rPr lang="en-GB" sz="1200" b="0" i="0" u="none" strike="noStrike" kern="1200">
                <a:solidFill>
                  <a:schemeClr val="tx1"/>
                </a:solidFill>
                <a:effectLst/>
                <a:latin typeface="+mn-lt"/>
                <a:ea typeface="ヒラギノ角ゴ Pro W3" charset="0"/>
                <a:cs typeface="ヒラギノ角ゴ Pro W3" charset="0"/>
              </a:rPr>
              <a:t>ALL-OR-NOTHING THINKING: You see things in black-and- white categories. If your performance falls short of perfect, you see yourself as a total failure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MENTAL FILTER: You pick out a single negative detail and dwell on it exclusively so that your vision of all reality become darkened, like the drop of ink that </a:t>
            </a:r>
            <a:r>
              <a:rPr lang="en-GB" sz="1200" b="0" i="0" u="none" strike="noStrike" kern="1200" err="1">
                <a:solidFill>
                  <a:schemeClr val="tx1"/>
                </a:solidFill>
                <a:effectLst/>
                <a:latin typeface="+mn-lt"/>
                <a:ea typeface="ヒラギノ角ゴ Pro W3" charset="0"/>
                <a:cs typeface="ヒラギノ角ゴ Pro W3" charset="0"/>
              </a:rPr>
              <a:t>discolors</a:t>
            </a:r>
            <a:r>
              <a:rPr lang="en-GB" sz="1200" b="0" i="0" u="none" strike="noStrike" kern="1200">
                <a:solidFill>
                  <a:schemeClr val="tx1"/>
                </a:solidFill>
                <a:effectLst/>
                <a:latin typeface="+mn-lt"/>
                <a:ea typeface="ヒラギノ角ゴ Pro W3" charset="0"/>
                <a:cs typeface="ヒラギノ角ゴ Pro W3" charset="0"/>
              </a:rPr>
              <a:t> the entire beaker of water.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MAGNIFICATION (CATASTROPHIZING) OR MINIMIZATION: You exaggerate the importance of things (such as your goof-up of someone else’s achievement), of you inappropriately shrink things until they appear tiny (your own desirable qualities or the other fellows imperfections). This is also called the “binocular trick.”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EMOTIONAL REASONING: You assume that your negative emotions necessarily reflect the way things really are: “I feel it, therefore it must be true.”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DISQUALIFYING THE POSITIVE: You reject positive experiences by insisting they “don’t count” for some reason or other. In this way you can maintain a negative belief that is contradicted by your everyday experiences.</a:t>
            </a:r>
          </a:p>
          <a:p>
            <a:endParaRPr lang="en-GB" sz="1200" b="0" i="0" u="none" strike="noStrike" kern="1200">
              <a:solidFill>
                <a:schemeClr val="tx1"/>
              </a:solidFill>
              <a:effectLst/>
              <a:latin typeface="+mn-lt"/>
              <a:ea typeface="ヒラギノ角ゴ Pro W3" charset="0"/>
              <a:cs typeface="ヒラギノ角ゴ Pro W3" charset="0"/>
            </a:endParaRPr>
          </a:p>
          <a:p>
            <a:r>
              <a:rPr lang="en-GB" sz="1200" b="0" i="0" u="none" strike="noStrike" kern="1200">
                <a:solidFill>
                  <a:schemeClr val="tx1"/>
                </a:solidFill>
                <a:effectLst/>
                <a:latin typeface="+mn-lt"/>
                <a:ea typeface="ヒラギノ角ゴ Pro W3" charset="0"/>
                <a:cs typeface="ヒラギノ角ゴ Pro W3" charset="0"/>
              </a:rPr>
              <a:t>SHOULD STATEMENTS: You try to motivate yourself with </a:t>
            </a:r>
            <a:r>
              <a:rPr lang="en-GB" sz="1200" b="0" i="0" u="none" strike="noStrike" kern="1200" err="1">
                <a:solidFill>
                  <a:schemeClr val="tx1"/>
                </a:solidFill>
                <a:effectLst/>
                <a:latin typeface="+mn-lt"/>
                <a:ea typeface="ヒラギノ角ゴ Pro W3" charset="0"/>
                <a:cs typeface="ヒラギノ角ゴ Pro W3" charset="0"/>
              </a:rPr>
              <a:t>shoulds</a:t>
            </a:r>
            <a:r>
              <a:rPr lang="en-GB" sz="1200" b="0" i="0" u="none" strike="noStrike" kern="1200">
                <a:solidFill>
                  <a:schemeClr val="tx1"/>
                </a:solidFill>
                <a:effectLst/>
                <a:latin typeface="+mn-lt"/>
                <a:ea typeface="ヒラギノ角ゴ Pro W3" charset="0"/>
                <a:cs typeface="ヒラギノ角ゴ Pro W3" charset="0"/>
              </a:rPr>
              <a:t> and </a:t>
            </a:r>
            <a:r>
              <a:rPr lang="en-GB" sz="1200" b="0" i="0" u="none" strike="noStrike" kern="1200" err="1">
                <a:solidFill>
                  <a:schemeClr val="tx1"/>
                </a:solidFill>
                <a:effectLst/>
                <a:latin typeface="+mn-lt"/>
                <a:ea typeface="ヒラギノ角ゴ Pro W3" charset="0"/>
                <a:cs typeface="ヒラギノ角ゴ Pro W3" charset="0"/>
              </a:rPr>
              <a:t>shouldn’ts</a:t>
            </a:r>
            <a:r>
              <a:rPr lang="en-GB" sz="1200" b="0" i="0" u="none" strike="noStrike" kern="1200">
                <a:solidFill>
                  <a:schemeClr val="tx1"/>
                </a:solidFill>
                <a:effectLst/>
                <a:latin typeface="+mn-lt"/>
                <a:ea typeface="ヒラギノ角ゴ Pro W3" charset="0"/>
                <a:cs typeface="ヒラギノ角ゴ Pro W3" charset="0"/>
              </a:rPr>
              <a:t>, as if you had to be whipped and punished before you could be expected to do anything. “Musts” and “</a:t>
            </a:r>
            <a:r>
              <a:rPr lang="en-GB" sz="1200" b="0" i="0" u="none" strike="noStrike" kern="1200" err="1">
                <a:solidFill>
                  <a:schemeClr val="tx1"/>
                </a:solidFill>
                <a:effectLst/>
                <a:latin typeface="+mn-lt"/>
                <a:ea typeface="ヒラギノ角ゴ Pro W3" charset="0"/>
                <a:cs typeface="ヒラギノ角ゴ Pro W3" charset="0"/>
              </a:rPr>
              <a:t>oughts</a:t>
            </a:r>
            <a:r>
              <a:rPr lang="en-GB" sz="1200" b="0" i="0" u="none" strike="noStrike" kern="1200">
                <a:solidFill>
                  <a:schemeClr val="tx1"/>
                </a:solidFill>
                <a:effectLst/>
                <a:latin typeface="+mn-lt"/>
                <a:ea typeface="ヒラギノ角ゴ Pro W3" charset="0"/>
                <a:cs typeface="ヒラギノ角ゴ Pro W3" charset="0"/>
              </a:rPr>
              <a:t>” are also offenders. The emotional consequence is guilt. When you direct should statements toward others you feel anger, frustration, and resentment.</a:t>
            </a:r>
          </a:p>
          <a:p>
            <a:r>
              <a:rPr lang="en-GB" sz="1200" b="0" i="0" u="none" strike="noStrike" kern="1200">
                <a:solidFill>
                  <a:schemeClr val="tx1"/>
                </a:solidFill>
                <a:effectLst/>
                <a:latin typeface="+mn-lt"/>
                <a:ea typeface="ヒラギノ角ゴ Pro W3" charset="0"/>
                <a:cs typeface="ヒラギノ角ゴ Pro W3" charset="0"/>
              </a:rPr>
              <a:t>LABELING AND MISLABELING: This is an extreme form of overgeneralization. Instead of describing your error, you attach a negative label to yourself: “I’m a loser.” When someone else’s behaviour rubs you the wrong way, YOU attach a negative label to him: “He’s a goddamn louse.” Mislabelling involves describing an event with language that is highly coloured and emotionally loaded.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a:solidFill>
                  <a:schemeClr val="tx1"/>
                </a:solidFill>
                <a:effectLst/>
                <a:latin typeface="+mn-lt"/>
                <a:ea typeface="ヒラギノ角ゴ Pro W3" charset="0"/>
                <a:cs typeface="ヒラギノ角ゴ Pro W3" charset="0"/>
              </a:rPr>
              <a:t>OVERGENERALIZATION: You see a single negative event as a never-ending pattern of defeat.</a:t>
            </a:r>
          </a:p>
          <a:p>
            <a:r>
              <a:rPr lang="en-GB" sz="1200" b="0" i="0" u="none" strike="noStrike" kern="1200">
                <a:solidFill>
                  <a:schemeClr val="tx1"/>
                </a:solidFill>
                <a:effectLst/>
                <a:latin typeface="+mn-lt"/>
                <a:ea typeface="ヒラギノ角ゴ Pro W3" charset="0"/>
                <a:cs typeface="ヒラギノ角ゴ Pro W3" charset="0"/>
              </a:rPr>
              <a:t>PERSONALIZATION: You see yourself as the cause of some negative external event which in fact you were not primarily responsible for.</a:t>
            </a:r>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53</a:t>
            </a:fld>
            <a:endParaRPr lang="en-GB" altLang="en-US"/>
          </a:p>
        </p:txBody>
      </p:sp>
    </p:spTree>
    <p:extLst>
      <p:ext uri="{BB962C8B-B14F-4D97-AF65-F5344CB8AC3E}">
        <p14:creationId xmlns:p14="http://schemas.microsoft.com/office/powerpoint/2010/main" val="42466297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ヒラギノ角ゴ Pro W3" charset="0"/>
                <a:cs typeface="ヒラギノ角ゴ Pro W3" charset="0"/>
              </a:rPr>
              <a:t> https://www.smartrecovery.org/smart-articles/cognitive-distortions/</a:t>
            </a:r>
            <a:r>
              <a:rPr lang="en-GB"/>
              <a:t>                                          </a:t>
            </a:r>
            <a:r>
              <a:rPr lang="en-GB" sz="1200" b="0" i="0" u="none" strike="noStrike" kern="1200">
                <a:solidFill>
                  <a:schemeClr val="tx1"/>
                </a:solidFill>
                <a:effectLst/>
                <a:latin typeface="+mn-lt"/>
                <a:ea typeface="ヒラギノ角ゴ Pro W3" charset="0"/>
                <a:cs typeface="ヒラギノ角ゴ Pro W3" charset="0"/>
              </a:rPr>
              <a:t>‘Should statements that are directed against yourself lead to guilt and frustration. Should statements that are directed against other people or the world in general lead to anger and frustration: ‘He shouldn’t be so stubborn and argumentative’ Many people try to motivate themselves with </a:t>
            </a:r>
            <a:r>
              <a:rPr lang="en-GB" sz="1200" b="0" i="0" u="none" strike="noStrike" kern="1200" err="1">
                <a:solidFill>
                  <a:schemeClr val="tx1"/>
                </a:solidFill>
                <a:effectLst/>
                <a:latin typeface="+mn-lt"/>
                <a:ea typeface="ヒラギノ角ゴ Pro W3" charset="0"/>
                <a:cs typeface="ヒラギノ角ゴ Pro W3" charset="0"/>
              </a:rPr>
              <a:t>shoulds</a:t>
            </a:r>
            <a:r>
              <a:rPr lang="en-GB" sz="1200" b="0" i="0" u="none" strike="noStrike" kern="1200">
                <a:solidFill>
                  <a:schemeClr val="tx1"/>
                </a:solidFill>
                <a:effectLst/>
                <a:latin typeface="+mn-lt"/>
                <a:ea typeface="ヒラギノ角ゴ Pro W3" charset="0"/>
                <a:cs typeface="ヒラギノ角ゴ Pro W3" charset="0"/>
              </a:rPr>
              <a:t> and </a:t>
            </a:r>
            <a:r>
              <a:rPr lang="en-GB" sz="1200" b="0" i="0" u="none" strike="noStrike" kern="1200" err="1">
                <a:solidFill>
                  <a:schemeClr val="tx1"/>
                </a:solidFill>
                <a:effectLst/>
                <a:latin typeface="+mn-lt"/>
                <a:ea typeface="ヒラギノ角ゴ Pro W3" charset="0"/>
                <a:cs typeface="ヒラギノ角ゴ Pro W3" charset="0"/>
              </a:rPr>
              <a:t>shouldn’ts</a:t>
            </a:r>
            <a:r>
              <a:rPr lang="en-GB" sz="1200" b="0" i="0" u="none" strike="noStrike" kern="1200">
                <a:solidFill>
                  <a:schemeClr val="tx1"/>
                </a:solidFill>
                <a:effectLst/>
                <a:latin typeface="+mn-lt"/>
                <a:ea typeface="ヒラギノ角ゴ Pro W3" charset="0"/>
                <a:cs typeface="ヒラギノ角ゴ Pro W3" charset="0"/>
              </a:rPr>
              <a:t>, as if they were delinquents who had to be punished before they could be expected to do anything. ‘I shouldn’t eat that doughnut.’ This usually doesn’t work because all these </a:t>
            </a:r>
            <a:r>
              <a:rPr lang="en-GB" sz="1200" b="0" i="0" u="none" strike="noStrike" kern="1200" err="1">
                <a:solidFill>
                  <a:schemeClr val="tx1"/>
                </a:solidFill>
                <a:effectLst/>
                <a:latin typeface="+mn-lt"/>
                <a:ea typeface="ヒラギノ角ゴ Pro W3" charset="0"/>
                <a:cs typeface="ヒラギノ角ゴ Pro W3" charset="0"/>
              </a:rPr>
              <a:t>shoulds</a:t>
            </a:r>
            <a:r>
              <a:rPr lang="en-GB" sz="1200" b="0" i="0" u="none" strike="noStrike" kern="1200">
                <a:solidFill>
                  <a:schemeClr val="tx1"/>
                </a:solidFill>
                <a:effectLst/>
                <a:latin typeface="+mn-lt"/>
                <a:ea typeface="ヒラギノ角ゴ Pro W3" charset="0"/>
                <a:cs typeface="ヒラギノ角ゴ Pro W3" charset="0"/>
              </a:rPr>
              <a:t> and musts make you feel rebellious and you get the urge to do just the opposite. </a:t>
            </a:r>
            <a:r>
              <a:rPr lang="en-GB" sz="1200" b="0" i="0" u="none" strike="noStrike" kern="1200" err="1">
                <a:solidFill>
                  <a:schemeClr val="tx1"/>
                </a:solidFill>
                <a:effectLst/>
                <a:latin typeface="+mn-lt"/>
                <a:ea typeface="ヒラギノ角ゴ Pro W3" charset="0"/>
                <a:cs typeface="ヒラギノ角ゴ Pro W3" charset="0"/>
              </a:rPr>
              <a:t>Dr.</a:t>
            </a:r>
            <a:r>
              <a:rPr lang="en-GB" sz="1200" b="0" i="0" u="none" strike="noStrike" kern="1200">
                <a:solidFill>
                  <a:schemeClr val="tx1"/>
                </a:solidFill>
                <a:effectLst/>
                <a:latin typeface="+mn-lt"/>
                <a:ea typeface="ヒラギノ角ゴ Pro W3" charset="0"/>
                <a:cs typeface="ヒラギノ角ゴ Pro W3" charset="0"/>
              </a:rPr>
              <a:t> Albert Ellis has called this ‘musterbation.’ Some call it the ‘</a:t>
            </a:r>
            <a:r>
              <a:rPr lang="en-GB" sz="1200" b="0" i="0" u="none" strike="noStrike" kern="1200" err="1">
                <a:solidFill>
                  <a:schemeClr val="tx1"/>
                </a:solidFill>
                <a:effectLst/>
                <a:latin typeface="+mn-lt"/>
                <a:ea typeface="ヒラギノ角ゴ Pro W3" charset="0"/>
                <a:cs typeface="ヒラギノ角ゴ Pro W3" charset="0"/>
              </a:rPr>
              <a:t>shouldy</a:t>
            </a:r>
            <a:r>
              <a:rPr lang="en-GB" sz="1200" b="0" i="0" u="none" strike="noStrike" kern="1200">
                <a:solidFill>
                  <a:schemeClr val="tx1"/>
                </a:solidFill>
                <a:effectLst/>
                <a:latin typeface="+mn-lt"/>
                <a:ea typeface="ヒラギノ角ゴ Pro W3" charset="0"/>
                <a:cs typeface="ヒラギノ角ゴ Pro W3" charset="0"/>
              </a:rPr>
              <a:t>’ approach to life.</a:t>
            </a:r>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68</a:t>
            </a:fld>
            <a:endParaRPr lang="en-GB" altLang="en-US"/>
          </a:p>
        </p:txBody>
      </p:sp>
    </p:spTree>
    <p:extLst>
      <p:ext uri="{BB962C8B-B14F-4D97-AF65-F5344CB8AC3E}">
        <p14:creationId xmlns:p14="http://schemas.microsoft.com/office/powerpoint/2010/main" val="146264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69BD9-55C7-8089-7F3E-F999E0AA7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67366-9141-B4D2-CEE7-3C629C57D084}"/>
              </a:ext>
            </a:extLst>
          </p:cNvPr>
          <p:cNvSpPr>
            <a:spLocks noGrp="1" noRot="1" noChangeAspect="1"/>
          </p:cNvSpPr>
          <p:nvPr>
            <p:ph type="sldImg"/>
          </p:nvPr>
        </p:nvSpPr>
        <p:spPr>
          <a:xfrm>
            <a:off x="1143000" y="685800"/>
            <a:ext cx="4572000" cy="3429000"/>
          </a:xfrm>
        </p:spPr>
      </p:sp>
      <p:sp>
        <p:nvSpPr>
          <p:cNvPr id="4" name="Slide Number Placeholder 3">
            <a:extLst>
              <a:ext uri="{FF2B5EF4-FFF2-40B4-BE49-F238E27FC236}">
                <a16:creationId xmlns:a16="http://schemas.microsoft.com/office/drawing/2014/main" id="{E7A9C969-16E4-D9AE-9245-4F67E9EADA3C}"/>
              </a:ext>
            </a:extLst>
          </p:cNvPr>
          <p:cNvSpPr>
            <a:spLocks noGrp="1"/>
          </p:cNvSpPr>
          <p:nvPr>
            <p:ph type="sldNum" sz="quarter" idx="5"/>
          </p:nvPr>
        </p:nvSpPr>
        <p:spPr/>
        <p:txBody>
          <a:bodyPr/>
          <a:lstStyle/>
          <a:p>
            <a:pPr>
              <a:defRPr/>
            </a:pPr>
            <a:fld id="{17D9CC63-9B71-4493-89D1-3EE0028F0A90}" type="slidenum">
              <a:rPr lang="en-GB" altLang="en-US" smtClean="0"/>
              <a:pPr>
                <a:defRPr/>
              </a:pPr>
              <a:t>6</a:t>
            </a:fld>
            <a:endParaRPr lang="en-GB" altLang="en-US"/>
          </a:p>
        </p:txBody>
      </p:sp>
      <p:sp>
        <p:nvSpPr>
          <p:cNvPr id="6" name="Notes Placeholder 5">
            <a:extLst>
              <a:ext uri="{FF2B5EF4-FFF2-40B4-BE49-F238E27FC236}">
                <a16:creationId xmlns:a16="http://schemas.microsoft.com/office/drawing/2014/main" id="{38B12382-110B-B384-2DF9-46357009369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89483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ヒラギノ角ゴ Pro W3" charset="0"/>
                <a:cs typeface="ヒラギノ角ゴ Pro W3" charset="0"/>
              </a:rPr>
              <a:t> https://www.smartrecovery.org/smart-articles/cognitive-distortions/</a:t>
            </a:r>
            <a:r>
              <a:rPr lang="en-GB"/>
              <a:t>                                          </a:t>
            </a:r>
            <a:r>
              <a:rPr lang="en-GB" sz="1200" b="0" i="0" u="none" strike="noStrike" kern="1200">
                <a:solidFill>
                  <a:schemeClr val="tx1"/>
                </a:solidFill>
                <a:effectLst/>
                <a:latin typeface="+mn-lt"/>
                <a:ea typeface="ヒラギノ角ゴ Pro W3" charset="0"/>
                <a:cs typeface="ヒラギノ角ゴ Pro W3" charset="0"/>
              </a:rPr>
              <a:t>‘Should statements that are directed against yourself lead to guilt and frustration. Should statements that are directed against other people or the world in general lead to anger and frustration: ‘He shouldn’t be so stubborn and argumentative’ Many people try to motivate themselves with </a:t>
            </a:r>
            <a:r>
              <a:rPr lang="en-GB" sz="1200" b="0" i="0" u="none" strike="noStrike" kern="1200" err="1">
                <a:solidFill>
                  <a:schemeClr val="tx1"/>
                </a:solidFill>
                <a:effectLst/>
                <a:latin typeface="+mn-lt"/>
                <a:ea typeface="ヒラギノ角ゴ Pro W3" charset="0"/>
                <a:cs typeface="ヒラギノ角ゴ Pro W3" charset="0"/>
              </a:rPr>
              <a:t>shoulds</a:t>
            </a:r>
            <a:r>
              <a:rPr lang="en-GB" sz="1200" b="0" i="0" u="none" strike="noStrike" kern="1200">
                <a:solidFill>
                  <a:schemeClr val="tx1"/>
                </a:solidFill>
                <a:effectLst/>
                <a:latin typeface="+mn-lt"/>
                <a:ea typeface="ヒラギノ角ゴ Pro W3" charset="0"/>
                <a:cs typeface="ヒラギノ角ゴ Pro W3" charset="0"/>
              </a:rPr>
              <a:t> and </a:t>
            </a:r>
            <a:r>
              <a:rPr lang="en-GB" sz="1200" b="0" i="0" u="none" strike="noStrike" kern="1200" err="1">
                <a:solidFill>
                  <a:schemeClr val="tx1"/>
                </a:solidFill>
                <a:effectLst/>
                <a:latin typeface="+mn-lt"/>
                <a:ea typeface="ヒラギノ角ゴ Pro W3" charset="0"/>
                <a:cs typeface="ヒラギノ角ゴ Pro W3" charset="0"/>
              </a:rPr>
              <a:t>shouldn’ts</a:t>
            </a:r>
            <a:r>
              <a:rPr lang="en-GB" sz="1200" b="0" i="0" u="none" strike="noStrike" kern="1200">
                <a:solidFill>
                  <a:schemeClr val="tx1"/>
                </a:solidFill>
                <a:effectLst/>
                <a:latin typeface="+mn-lt"/>
                <a:ea typeface="ヒラギノ角ゴ Pro W3" charset="0"/>
                <a:cs typeface="ヒラギノ角ゴ Pro W3" charset="0"/>
              </a:rPr>
              <a:t>, as if they were delinquents who had to be punished before they could be expected to do anything. ‘I shouldn’t eat that doughnut.’ This usually doesn’t work because all these </a:t>
            </a:r>
            <a:r>
              <a:rPr lang="en-GB" sz="1200" b="0" i="0" u="none" strike="noStrike" kern="1200" err="1">
                <a:solidFill>
                  <a:schemeClr val="tx1"/>
                </a:solidFill>
                <a:effectLst/>
                <a:latin typeface="+mn-lt"/>
                <a:ea typeface="ヒラギノ角ゴ Pro W3" charset="0"/>
                <a:cs typeface="ヒラギノ角ゴ Pro W3" charset="0"/>
              </a:rPr>
              <a:t>shoulds</a:t>
            </a:r>
            <a:r>
              <a:rPr lang="en-GB" sz="1200" b="0" i="0" u="none" strike="noStrike" kern="1200">
                <a:solidFill>
                  <a:schemeClr val="tx1"/>
                </a:solidFill>
                <a:effectLst/>
                <a:latin typeface="+mn-lt"/>
                <a:ea typeface="ヒラギノ角ゴ Pro W3" charset="0"/>
                <a:cs typeface="ヒラギノ角ゴ Pro W3" charset="0"/>
              </a:rPr>
              <a:t> and musts make you feel rebellious and you get the urge to do just the opposite. </a:t>
            </a:r>
            <a:r>
              <a:rPr lang="en-GB" sz="1200" b="0" i="0" u="none" strike="noStrike" kern="1200" err="1">
                <a:solidFill>
                  <a:schemeClr val="tx1"/>
                </a:solidFill>
                <a:effectLst/>
                <a:latin typeface="+mn-lt"/>
                <a:ea typeface="ヒラギノ角ゴ Pro W3" charset="0"/>
                <a:cs typeface="ヒラギノ角ゴ Pro W3" charset="0"/>
              </a:rPr>
              <a:t>Dr.</a:t>
            </a:r>
            <a:r>
              <a:rPr lang="en-GB" sz="1200" b="0" i="0" u="none" strike="noStrike" kern="1200">
                <a:solidFill>
                  <a:schemeClr val="tx1"/>
                </a:solidFill>
                <a:effectLst/>
                <a:latin typeface="+mn-lt"/>
                <a:ea typeface="ヒラギノ角ゴ Pro W3" charset="0"/>
                <a:cs typeface="ヒラギノ角ゴ Pro W3" charset="0"/>
              </a:rPr>
              <a:t> Albert Ellis has called this ‘musterbation.’ Some call it the ‘</a:t>
            </a:r>
            <a:r>
              <a:rPr lang="en-GB" sz="1200" b="0" i="0" u="none" strike="noStrike" kern="1200" err="1">
                <a:solidFill>
                  <a:schemeClr val="tx1"/>
                </a:solidFill>
                <a:effectLst/>
                <a:latin typeface="+mn-lt"/>
                <a:ea typeface="ヒラギノ角ゴ Pro W3" charset="0"/>
                <a:cs typeface="ヒラギノ角ゴ Pro W3" charset="0"/>
              </a:rPr>
              <a:t>shouldy</a:t>
            </a:r>
            <a:r>
              <a:rPr lang="en-GB" sz="1200" b="0" i="0" u="none" strike="noStrike" kern="1200">
                <a:solidFill>
                  <a:schemeClr val="tx1"/>
                </a:solidFill>
                <a:effectLst/>
                <a:latin typeface="+mn-lt"/>
                <a:ea typeface="ヒラギノ角ゴ Pro W3" charset="0"/>
                <a:cs typeface="ヒラギノ角ゴ Pro W3" charset="0"/>
              </a:rPr>
              <a:t>’ approach to life.</a:t>
            </a:r>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69</a:t>
            </a:fld>
            <a:endParaRPr lang="en-GB" altLang="en-US"/>
          </a:p>
        </p:txBody>
      </p:sp>
    </p:spTree>
    <p:extLst>
      <p:ext uri="{BB962C8B-B14F-4D97-AF65-F5344CB8AC3E}">
        <p14:creationId xmlns:p14="http://schemas.microsoft.com/office/powerpoint/2010/main" val="564716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71</a:t>
            </a:fld>
            <a:endParaRPr lang="en-GB" altLang="en-US"/>
          </a:p>
        </p:txBody>
      </p:sp>
    </p:spTree>
    <p:extLst>
      <p:ext uri="{BB962C8B-B14F-4D97-AF65-F5344CB8AC3E}">
        <p14:creationId xmlns:p14="http://schemas.microsoft.com/office/powerpoint/2010/main" val="6954537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80</a:t>
            </a:fld>
            <a:endParaRPr lang="en-GB" altLang="en-US"/>
          </a:p>
        </p:txBody>
      </p:sp>
    </p:spTree>
    <p:extLst>
      <p:ext uri="{BB962C8B-B14F-4D97-AF65-F5344CB8AC3E}">
        <p14:creationId xmlns:p14="http://schemas.microsoft.com/office/powerpoint/2010/main" val="3454898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81</a:t>
            </a:fld>
            <a:endParaRPr lang="en-GB" altLang="en-US"/>
          </a:p>
        </p:txBody>
      </p:sp>
    </p:spTree>
    <p:extLst>
      <p:ext uri="{BB962C8B-B14F-4D97-AF65-F5344CB8AC3E}">
        <p14:creationId xmlns:p14="http://schemas.microsoft.com/office/powerpoint/2010/main" val="27725498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82</a:t>
            </a:fld>
            <a:endParaRPr lang="en-GB" altLang="en-US"/>
          </a:p>
        </p:txBody>
      </p:sp>
    </p:spTree>
    <p:extLst>
      <p:ext uri="{BB962C8B-B14F-4D97-AF65-F5344CB8AC3E}">
        <p14:creationId xmlns:p14="http://schemas.microsoft.com/office/powerpoint/2010/main" val="10923024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83</a:t>
            </a:fld>
            <a:endParaRPr lang="en-GB" altLang="en-US"/>
          </a:p>
        </p:txBody>
      </p:sp>
    </p:spTree>
    <p:extLst>
      <p:ext uri="{BB962C8B-B14F-4D97-AF65-F5344CB8AC3E}">
        <p14:creationId xmlns:p14="http://schemas.microsoft.com/office/powerpoint/2010/main" val="33950956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84</a:t>
            </a:fld>
            <a:endParaRPr lang="en-GB" altLang="en-US"/>
          </a:p>
        </p:txBody>
      </p:sp>
    </p:spTree>
    <p:extLst>
      <p:ext uri="{BB962C8B-B14F-4D97-AF65-F5344CB8AC3E}">
        <p14:creationId xmlns:p14="http://schemas.microsoft.com/office/powerpoint/2010/main" val="2177217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85</a:t>
            </a:fld>
            <a:endParaRPr lang="en-GB" altLang="en-US"/>
          </a:p>
        </p:txBody>
      </p:sp>
    </p:spTree>
    <p:extLst>
      <p:ext uri="{BB962C8B-B14F-4D97-AF65-F5344CB8AC3E}">
        <p14:creationId xmlns:p14="http://schemas.microsoft.com/office/powerpoint/2010/main" val="453400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86</a:t>
            </a:fld>
            <a:endParaRPr lang="en-GB" altLang="en-US"/>
          </a:p>
        </p:txBody>
      </p:sp>
    </p:spTree>
    <p:extLst>
      <p:ext uri="{BB962C8B-B14F-4D97-AF65-F5344CB8AC3E}">
        <p14:creationId xmlns:p14="http://schemas.microsoft.com/office/powerpoint/2010/main" val="22697945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87</a:t>
            </a:fld>
            <a:endParaRPr lang="en-GB" altLang="en-US"/>
          </a:p>
        </p:txBody>
      </p:sp>
    </p:spTree>
    <p:extLst>
      <p:ext uri="{BB962C8B-B14F-4D97-AF65-F5344CB8AC3E}">
        <p14:creationId xmlns:p14="http://schemas.microsoft.com/office/powerpoint/2010/main" val="415159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87D65-40CE-40FB-840B-A90DAE608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E22D7-F7E1-9070-BD80-13865A8B0257}"/>
              </a:ext>
            </a:extLst>
          </p:cNvPr>
          <p:cNvSpPr>
            <a:spLocks noGrp="1" noRot="1" noChangeAspect="1"/>
          </p:cNvSpPr>
          <p:nvPr>
            <p:ph type="sldImg"/>
          </p:nvPr>
        </p:nvSpPr>
        <p:spPr>
          <a:xfrm>
            <a:off x="1143000" y="685800"/>
            <a:ext cx="4572000" cy="3429000"/>
          </a:xfrm>
        </p:spPr>
      </p:sp>
      <p:sp>
        <p:nvSpPr>
          <p:cNvPr id="4" name="Slide Number Placeholder 3">
            <a:extLst>
              <a:ext uri="{FF2B5EF4-FFF2-40B4-BE49-F238E27FC236}">
                <a16:creationId xmlns:a16="http://schemas.microsoft.com/office/drawing/2014/main" id="{1817BB45-F679-DDD9-C291-95836356FD5B}"/>
              </a:ext>
            </a:extLst>
          </p:cNvPr>
          <p:cNvSpPr>
            <a:spLocks noGrp="1"/>
          </p:cNvSpPr>
          <p:nvPr>
            <p:ph type="sldNum" sz="quarter" idx="5"/>
          </p:nvPr>
        </p:nvSpPr>
        <p:spPr/>
        <p:txBody>
          <a:bodyPr/>
          <a:lstStyle/>
          <a:p>
            <a:pPr>
              <a:defRPr/>
            </a:pPr>
            <a:fld id="{17D9CC63-9B71-4493-89D1-3EE0028F0A90}" type="slidenum">
              <a:rPr lang="en-GB" altLang="en-US" smtClean="0"/>
              <a:pPr>
                <a:defRPr/>
              </a:pPr>
              <a:t>7</a:t>
            </a:fld>
            <a:endParaRPr lang="en-GB" altLang="en-US"/>
          </a:p>
        </p:txBody>
      </p:sp>
      <p:sp>
        <p:nvSpPr>
          <p:cNvPr id="6" name="Notes Placeholder 5">
            <a:extLst>
              <a:ext uri="{FF2B5EF4-FFF2-40B4-BE49-F238E27FC236}">
                <a16:creationId xmlns:a16="http://schemas.microsoft.com/office/drawing/2014/main" id="{12D333D1-0A87-5329-03E3-8B0156D49C6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3169690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88</a:t>
            </a:fld>
            <a:endParaRPr lang="en-GB" altLang="en-US"/>
          </a:p>
        </p:txBody>
      </p:sp>
    </p:spTree>
    <p:extLst>
      <p:ext uri="{BB962C8B-B14F-4D97-AF65-F5344CB8AC3E}">
        <p14:creationId xmlns:p14="http://schemas.microsoft.com/office/powerpoint/2010/main" val="872310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89</a:t>
            </a:fld>
            <a:endParaRPr lang="en-GB" altLang="en-US"/>
          </a:p>
        </p:txBody>
      </p:sp>
    </p:spTree>
    <p:extLst>
      <p:ext uri="{BB962C8B-B14F-4D97-AF65-F5344CB8AC3E}">
        <p14:creationId xmlns:p14="http://schemas.microsoft.com/office/powerpoint/2010/main" val="103435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90</a:t>
            </a:fld>
            <a:endParaRPr lang="en-GB" altLang="en-US"/>
          </a:p>
        </p:txBody>
      </p:sp>
    </p:spTree>
    <p:extLst>
      <p:ext uri="{BB962C8B-B14F-4D97-AF65-F5344CB8AC3E}">
        <p14:creationId xmlns:p14="http://schemas.microsoft.com/office/powerpoint/2010/main" val="22574751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91</a:t>
            </a:fld>
            <a:endParaRPr lang="en-GB" altLang="en-US"/>
          </a:p>
        </p:txBody>
      </p:sp>
    </p:spTree>
    <p:extLst>
      <p:ext uri="{BB962C8B-B14F-4D97-AF65-F5344CB8AC3E}">
        <p14:creationId xmlns:p14="http://schemas.microsoft.com/office/powerpoint/2010/main" val="4140441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93</a:t>
            </a:fld>
            <a:endParaRPr lang="en-GB" altLang="en-US"/>
          </a:p>
        </p:txBody>
      </p:sp>
      <p:sp>
        <p:nvSpPr>
          <p:cNvPr id="6" name="Notes Placeholder 5">
            <a:extLst>
              <a:ext uri="{FF2B5EF4-FFF2-40B4-BE49-F238E27FC236}">
                <a16:creationId xmlns:a16="http://schemas.microsoft.com/office/drawing/2014/main" id="{2EC749C1-55B0-9334-FF6C-2AD33DD783A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4095933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94</a:t>
            </a:fld>
            <a:endParaRPr lang="en-GB" altLang="en-US"/>
          </a:p>
        </p:txBody>
      </p:sp>
    </p:spTree>
    <p:extLst>
      <p:ext uri="{BB962C8B-B14F-4D97-AF65-F5344CB8AC3E}">
        <p14:creationId xmlns:p14="http://schemas.microsoft.com/office/powerpoint/2010/main" val="16350774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95</a:t>
            </a:fld>
            <a:endParaRPr lang="en-GB" altLang="en-US"/>
          </a:p>
        </p:txBody>
      </p:sp>
    </p:spTree>
    <p:extLst>
      <p:ext uri="{BB962C8B-B14F-4D97-AF65-F5344CB8AC3E}">
        <p14:creationId xmlns:p14="http://schemas.microsoft.com/office/powerpoint/2010/main" val="39104512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96</a:t>
            </a:fld>
            <a:endParaRPr lang="en-GB" altLang="en-US"/>
          </a:p>
        </p:txBody>
      </p:sp>
    </p:spTree>
    <p:extLst>
      <p:ext uri="{BB962C8B-B14F-4D97-AF65-F5344CB8AC3E}">
        <p14:creationId xmlns:p14="http://schemas.microsoft.com/office/powerpoint/2010/main" val="17037649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98</a:t>
            </a:fld>
            <a:endParaRPr lang="en-GB" altLang="en-US"/>
          </a:p>
        </p:txBody>
      </p:sp>
    </p:spTree>
    <p:extLst>
      <p:ext uri="{BB962C8B-B14F-4D97-AF65-F5344CB8AC3E}">
        <p14:creationId xmlns:p14="http://schemas.microsoft.com/office/powerpoint/2010/main" val="2128170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99</a:t>
            </a:fld>
            <a:endParaRPr lang="en-GB" altLang="en-US"/>
          </a:p>
        </p:txBody>
      </p:sp>
    </p:spTree>
    <p:extLst>
      <p:ext uri="{BB962C8B-B14F-4D97-AF65-F5344CB8AC3E}">
        <p14:creationId xmlns:p14="http://schemas.microsoft.com/office/powerpoint/2010/main" val="89658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1E25E-109F-FEB6-340D-1D96AA66E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FB52A-2E2A-F2E0-3B05-45E1228EF096}"/>
              </a:ext>
            </a:extLst>
          </p:cNvPr>
          <p:cNvSpPr>
            <a:spLocks noGrp="1" noRot="1" noChangeAspect="1"/>
          </p:cNvSpPr>
          <p:nvPr>
            <p:ph type="sldImg"/>
          </p:nvPr>
        </p:nvSpPr>
        <p:spPr>
          <a:xfrm>
            <a:off x="1143000" y="685800"/>
            <a:ext cx="4572000" cy="3429000"/>
          </a:xfrm>
        </p:spPr>
      </p:sp>
      <p:sp>
        <p:nvSpPr>
          <p:cNvPr id="4" name="Slide Number Placeholder 3">
            <a:extLst>
              <a:ext uri="{FF2B5EF4-FFF2-40B4-BE49-F238E27FC236}">
                <a16:creationId xmlns:a16="http://schemas.microsoft.com/office/drawing/2014/main" id="{5CD3AD7C-0703-79A2-830B-A8A14B113DFD}"/>
              </a:ext>
            </a:extLst>
          </p:cNvPr>
          <p:cNvSpPr>
            <a:spLocks noGrp="1"/>
          </p:cNvSpPr>
          <p:nvPr>
            <p:ph type="sldNum" sz="quarter" idx="5"/>
          </p:nvPr>
        </p:nvSpPr>
        <p:spPr/>
        <p:txBody>
          <a:bodyPr/>
          <a:lstStyle/>
          <a:p>
            <a:pPr>
              <a:defRPr/>
            </a:pPr>
            <a:fld id="{17D9CC63-9B71-4493-89D1-3EE0028F0A90}" type="slidenum">
              <a:rPr lang="en-GB" altLang="en-US" smtClean="0"/>
              <a:pPr>
                <a:defRPr/>
              </a:pPr>
              <a:t>8</a:t>
            </a:fld>
            <a:endParaRPr lang="en-GB" altLang="en-US"/>
          </a:p>
        </p:txBody>
      </p:sp>
      <p:sp>
        <p:nvSpPr>
          <p:cNvPr id="6" name="Notes Placeholder 5">
            <a:extLst>
              <a:ext uri="{FF2B5EF4-FFF2-40B4-BE49-F238E27FC236}">
                <a16:creationId xmlns:a16="http://schemas.microsoft.com/office/drawing/2014/main" id="{5E12AC61-21C1-D1DE-89A3-6CBE4AF2650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5480515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100</a:t>
            </a:fld>
            <a:endParaRPr lang="en-GB" altLang="en-US"/>
          </a:p>
        </p:txBody>
      </p:sp>
    </p:spTree>
    <p:extLst>
      <p:ext uri="{BB962C8B-B14F-4D97-AF65-F5344CB8AC3E}">
        <p14:creationId xmlns:p14="http://schemas.microsoft.com/office/powerpoint/2010/main" val="729087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101</a:t>
            </a:fld>
            <a:endParaRPr lang="en-GB" altLang="en-US"/>
          </a:p>
        </p:txBody>
      </p:sp>
    </p:spTree>
    <p:extLst>
      <p:ext uri="{BB962C8B-B14F-4D97-AF65-F5344CB8AC3E}">
        <p14:creationId xmlns:p14="http://schemas.microsoft.com/office/powerpoint/2010/main" val="24025684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102</a:t>
            </a:fld>
            <a:endParaRPr lang="en-GB" altLang="en-US"/>
          </a:p>
        </p:txBody>
      </p:sp>
    </p:spTree>
    <p:extLst>
      <p:ext uri="{BB962C8B-B14F-4D97-AF65-F5344CB8AC3E}">
        <p14:creationId xmlns:p14="http://schemas.microsoft.com/office/powerpoint/2010/main" val="20296249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104</a:t>
            </a:fld>
            <a:endParaRPr lang="en-GB" altLang="en-US"/>
          </a:p>
        </p:txBody>
      </p:sp>
    </p:spTree>
    <p:extLst>
      <p:ext uri="{BB962C8B-B14F-4D97-AF65-F5344CB8AC3E}">
        <p14:creationId xmlns:p14="http://schemas.microsoft.com/office/powerpoint/2010/main" val="35723557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105</a:t>
            </a:fld>
            <a:endParaRPr lang="en-GB" altLang="en-US"/>
          </a:p>
        </p:txBody>
      </p:sp>
    </p:spTree>
    <p:extLst>
      <p:ext uri="{BB962C8B-B14F-4D97-AF65-F5344CB8AC3E}">
        <p14:creationId xmlns:p14="http://schemas.microsoft.com/office/powerpoint/2010/main" val="30412159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110</a:t>
            </a:fld>
            <a:endParaRPr lang="en-GB" altLang="en-US"/>
          </a:p>
        </p:txBody>
      </p:sp>
    </p:spTree>
    <p:extLst>
      <p:ext uri="{BB962C8B-B14F-4D97-AF65-F5344CB8AC3E}">
        <p14:creationId xmlns:p14="http://schemas.microsoft.com/office/powerpoint/2010/main" val="4489742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111</a:t>
            </a:fld>
            <a:endParaRPr lang="en-GB" altLang="en-US"/>
          </a:p>
        </p:txBody>
      </p:sp>
    </p:spTree>
    <p:extLst>
      <p:ext uri="{BB962C8B-B14F-4D97-AF65-F5344CB8AC3E}">
        <p14:creationId xmlns:p14="http://schemas.microsoft.com/office/powerpoint/2010/main" val="348345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4FD67-E14F-A9B0-FE78-FC22ED3D3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7A7BE-064B-737B-C45A-1C021970AD47}"/>
              </a:ext>
            </a:extLst>
          </p:cNvPr>
          <p:cNvSpPr>
            <a:spLocks noGrp="1" noRot="1" noChangeAspect="1"/>
          </p:cNvSpPr>
          <p:nvPr>
            <p:ph type="sldImg"/>
          </p:nvPr>
        </p:nvSpPr>
        <p:spPr>
          <a:xfrm>
            <a:off x="1143000" y="685800"/>
            <a:ext cx="4572000" cy="3429000"/>
          </a:xfrm>
        </p:spPr>
      </p:sp>
      <p:sp>
        <p:nvSpPr>
          <p:cNvPr id="4" name="Slide Number Placeholder 3">
            <a:extLst>
              <a:ext uri="{FF2B5EF4-FFF2-40B4-BE49-F238E27FC236}">
                <a16:creationId xmlns:a16="http://schemas.microsoft.com/office/drawing/2014/main" id="{657A816D-7159-B959-3F77-41AE710B4B96}"/>
              </a:ext>
            </a:extLst>
          </p:cNvPr>
          <p:cNvSpPr>
            <a:spLocks noGrp="1"/>
          </p:cNvSpPr>
          <p:nvPr>
            <p:ph type="sldNum" sz="quarter" idx="5"/>
          </p:nvPr>
        </p:nvSpPr>
        <p:spPr/>
        <p:txBody>
          <a:bodyPr/>
          <a:lstStyle/>
          <a:p>
            <a:pPr>
              <a:defRPr/>
            </a:pPr>
            <a:fld id="{17D9CC63-9B71-4493-89D1-3EE0028F0A90}" type="slidenum">
              <a:rPr lang="en-GB" altLang="en-US" smtClean="0"/>
              <a:pPr>
                <a:defRPr/>
              </a:pPr>
              <a:t>9</a:t>
            </a:fld>
            <a:endParaRPr lang="en-GB" altLang="en-US"/>
          </a:p>
        </p:txBody>
      </p:sp>
      <p:sp>
        <p:nvSpPr>
          <p:cNvPr id="6" name="Notes Placeholder 5">
            <a:extLst>
              <a:ext uri="{FF2B5EF4-FFF2-40B4-BE49-F238E27FC236}">
                <a16:creationId xmlns:a16="http://schemas.microsoft.com/office/drawing/2014/main" id="{38C08E67-D93A-8CF1-93EB-352BD539341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4509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7D9CC63-9B71-4493-89D1-3EE0028F0A90}" type="slidenum">
              <a:rPr lang="en-GB" altLang="en-US" smtClean="0"/>
              <a:pPr>
                <a:defRPr/>
              </a:pPr>
              <a:t>10</a:t>
            </a:fld>
            <a:endParaRPr lang="en-GB" altLang="en-US"/>
          </a:p>
        </p:txBody>
      </p:sp>
    </p:spTree>
    <p:extLst>
      <p:ext uri="{BB962C8B-B14F-4D97-AF65-F5344CB8AC3E}">
        <p14:creationId xmlns:p14="http://schemas.microsoft.com/office/powerpoint/2010/main" val="3622516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Logotype Master-white.png">
            <a:extLst>
              <a:ext uri="{FF2B5EF4-FFF2-40B4-BE49-F238E27FC236}">
                <a16:creationId xmlns:a16="http://schemas.microsoft.com/office/drawing/2014/main" id="{B25986A8-4DBB-40C4-AE31-D8F3D1E7EA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1700" y="765175"/>
            <a:ext cx="57848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9913" y="3429000"/>
            <a:ext cx="7772400" cy="1181993"/>
          </a:xfrm>
        </p:spPr>
        <p:txBody>
          <a:bodyPr/>
          <a:lstStyle>
            <a:lvl1pPr algn="l">
              <a:defRPr sz="4000" b="1">
                <a:solidFill>
                  <a:srgbClr val="EC9039"/>
                </a:solidFill>
                <a:latin typeface="+mj-lt"/>
              </a:defRPr>
            </a:lvl1pPr>
          </a:lstStyle>
          <a:p>
            <a:r>
              <a:rPr lang="en-US"/>
              <a:t>Click to edit Master title style</a:t>
            </a:r>
          </a:p>
        </p:txBody>
      </p:sp>
      <p:sp>
        <p:nvSpPr>
          <p:cNvPr id="3" name="Subtitle 2"/>
          <p:cNvSpPr>
            <a:spLocks noGrp="1"/>
          </p:cNvSpPr>
          <p:nvPr>
            <p:ph type="subTitle" idx="1"/>
          </p:nvPr>
        </p:nvSpPr>
        <p:spPr>
          <a:xfrm>
            <a:off x="799446" y="4652963"/>
            <a:ext cx="7732993" cy="1296317"/>
          </a:xfrm>
        </p:spPr>
        <p:txBody>
          <a:bodyPr/>
          <a:lstStyle>
            <a:lvl1pPr marL="0" indent="0" algn="l">
              <a:buNone/>
              <a:defRPr>
                <a:solidFill>
                  <a:schemeClr val="tx1">
                    <a:tint val="75000"/>
                  </a:schemeClr>
                </a:solidFill>
                <a:latin typeface="Gill Sans CE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1DEB8EFF-2A18-433E-9F04-212BAC54A2C9}"/>
              </a:ext>
            </a:extLst>
          </p:cNvPr>
          <p:cNvSpPr>
            <a:spLocks noGrp="1"/>
          </p:cNvSpPr>
          <p:nvPr>
            <p:ph type="dt" sz="half" idx="10"/>
          </p:nvPr>
        </p:nvSpPr>
        <p:spPr/>
        <p:txBody>
          <a:bodyPr/>
          <a:lstStyle>
            <a:lvl1pPr>
              <a:defRPr/>
            </a:lvl1pPr>
          </a:lstStyle>
          <a:p>
            <a:pPr>
              <a:defRPr/>
            </a:pPr>
            <a:fld id="{95B25FAC-1A0F-472E-A76C-0FEED2DAA8EB}" type="datetimeFigureOut">
              <a:rPr lang="en-US"/>
              <a:pPr>
                <a:defRPr/>
              </a:pPr>
              <a:t>2/4/2026</a:t>
            </a:fld>
            <a:endParaRPr lang="en-GB"/>
          </a:p>
        </p:txBody>
      </p:sp>
      <p:sp>
        <p:nvSpPr>
          <p:cNvPr id="6" name="Footer Placeholder 4">
            <a:extLst>
              <a:ext uri="{FF2B5EF4-FFF2-40B4-BE49-F238E27FC236}">
                <a16:creationId xmlns:a16="http://schemas.microsoft.com/office/drawing/2014/main" id="{88CF02E6-1E24-41DD-BAB7-240C43394C33}"/>
              </a:ext>
            </a:extLst>
          </p:cNvPr>
          <p:cNvSpPr>
            <a:spLocks noGrp="1"/>
          </p:cNvSpPr>
          <p:nvPr>
            <p:ph type="ftr" sz="quarter" idx="11"/>
          </p:nvPr>
        </p:nvSpPr>
        <p:spPr/>
        <p:txBody>
          <a:bodyPr/>
          <a:lstStyle>
            <a:lvl1pPr>
              <a:defRPr/>
            </a:lvl1pPr>
          </a:lstStyle>
          <a:p>
            <a:pPr>
              <a:defRPr/>
            </a:pPr>
            <a:endParaRPr lang="en-GB"/>
          </a:p>
        </p:txBody>
      </p:sp>
      <p:pic>
        <p:nvPicPr>
          <p:cNvPr id="9" name="Picture 8" descr="Text, logo&#10;&#10;Description automatically generated">
            <a:extLst>
              <a:ext uri="{FF2B5EF4-FFF2-40B4-BE49-F238E27FC236}">
                <a16:creationId xmlns:a16="http://schemas.microsoft.com/office/drawing/2014/main" id="{360410B7-A49A-426E-A17F-1F4891E1D8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3200" y="6092825"/>
            <a:ext cx="2035359" cy="663755"/>
          </a:xfrm>
          <a:prstGeom prst="rect">
            <a:avLst/>
          </a:prstGeom>
        </p:spPr>
      </p:pic>
    </p:spTree>
    <p:extLst>
      <p:ext uri="{BB962C8B-B14F-4D97-AF65-F5344CB8AC3E}">
        <p14:creationId xmlns:p14="http://schemas.microsoft.com/office/powerpoint/2010/main" val="67896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F9003-1523-47FF-9536-1D7AB054C23C}"/>
              </a:ext>
            </a:extLst>
          </p:cNvPr>
          <p:cNvSpPr>
            <a:spLocks noGrp="1"/>
          </p:cNvSpPr>
          <p:nvPr>
            <p:ph type="dt" sz="half" idx="10"/>
          </p:nvPr>
        </p:nvSpPr>
        <p:spPr/>
        <p:txBody>
          <a:bodyPr/>
          <a:lstStyle>
            <a:lvl1pPr>
              <a:defRPr/>
            </a:lvl1pPr>
          </a:lstStyle>
          <a:p>
            <a:pPr>
              <a:defRPr/>
            </a:pPr>
            <a:fld id="{E8099790-641B-4350-9823-A6AE592E7408}" type="datetimeFigureOut">
              <a:rPr lang="en-US"/>
              <a:pPr>
                <a:defRPr/>
              </a:pPr>
              <a:t>2/4/2026</a:t>
            </a:fld>
            <a:endParaRPr lang="en-GB"/>
          </a:p>
        </p:txBody>
      </p:sp>
      <p:sp>
        <p:nvSpPr>
          <p:cNvPr id="5" name="Footer Placeholder 4">
            <a:extLst>
              <a:ext uri="{FF2B5EF4-FFF2-40B4-BE49-F238E27FC236}">
                <a16:creationId xmlns:a16="http://schemas.microsoft.com/office/drawing/2014/main" id="{B98A470A-0E30-4066-8099-3E1030F3A51B}"/>
              </a:ext>
            </a:extLst>
          </p:cNvPr>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5585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0250B-9098-483C-91DB-D554D5D346B3}"/>
              </a:ext>
            </a:extLst>
          </p:cNvPr>
          <p:cNvSpPr>
            <a:spLocks noGrp="1"/>
          </p:cNvSpPr>
          <p:nvPr>
            <p:ph type="dt" sz="half" idx="10"/>
          </p:nvPr>
        </p:nvSpPr>
        <p:spPr/>
        <p:txBody>
          <a:bodyPr/>
          <a:lstStyle>
            <a:lvl1pPr>
              <a:defRPr/>
            </a:lvl1pPr>
          </a:lstStyle>
          <a:p>
            <a:pPr>
              <a:defRPr/>
            </a:pPr>
            <a:fld id="{640A62AA-4EA5-43C3-BEDD-3A04C8170598}" type="datetimeFigureOut">
              <a:rPr lang="en-US"/>
              <a:pPr>
                <a:defRPr/>
              </a:pPr>
              <a:t>2/4/2026</a:t>
            </a:fld>
            <a:endParaRPr lang="en-GB"/>
          </a:p>
        </p:txBody>
      </p:sp>
      <p:sp>
        <p:nvSpPr>
          <p:cNvPr id="5" name="Footer Placeholder 4">
            <a:extLst>
              <a:ext uri="{FF2B5EF4-FFF2-40B4-BE49-F238E27FC236}">
                <a16:creationId xmlns:a16="http://schemas.microsoft.com/office/drawing/2014/main" id="{56C71779-2A45-4C1E-B30A-8FD903FF7E81}"/>
              </a:ext>
            </a:extLst>
          </p:cNvPr>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08621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5139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 Horiz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62C2C-D4CB-B2D0-78D6-2850CFB3AB94}"/>
              </a:ext>
            </a:extLst>
          </p:cNvPr>
          <p:cNvSpPr>
            <a:spLocks noGrp="1"/>
          </p:cNvSpPr>
          <p:nvPr>
            <p:ph type="title" hasCustomPrompt="1"/>
          </p:nvPr>
        </p:nvSpPr>
        <p:spPr>
          <a:xfrm>
            <a:off x="669726" y="475330"/>
            <a:ext cx="7804547" cy="781610"/>
          </a:xfrm>
        </p:spPr>
        <p:txBody>
          <a:bodyPr/>
          <a:lstStyle>
            <a:lvl1pPr algn="l">
              <a:defRPr>
                <a:solidFill>
                  <a:schemeClr val="tx1"/>
                </a:solidFill>
              </a:defRPr>
            </a:lvl1pPr>
          </a:lstStyle>
          <a:p>
            <a:r>
              <a:rPr lang="en-GB" dirty="0"/>
              <a:t>Title</a:t>
            </a:r>
            <a:endParaRPr lang="en-AU" dirty="0"/>
          </a:p>
        </p:txBody>
      </p:sp>
      <p:sp>
        <p:nvSpPr>
          <p:cNvPr id="6" name="Text Placeholder 5">
            <a:extLst>
              <a:ext uri="{FF2B5EF4-FFF2-40B4-BE49-F238E27FC236}">
                <a16:creationId xmlns:a16="http://schemas.microsoft.com/office/drawing/2014/main" id="{2B2D3D14-06D9-31DA-D15D-8FB6F48E36F3}"/>
              </a:ext>
            </a:extLst>
          </p:cNvPr>
          <p:cNvSpPr>
            <a:spLocks noGrp="1"/>
          </p:cNvSpPr>
          <p:nvPr>
            <p:ph type="body" sz="quarter" idx="10"/>
          </p:nvPr>
        </p:nvSpPr>
        <p:spPr>
          <a:xfrm>
            <a:off x="667325" y="1578978"/>
            <a:ext cx="7804588" cy="4803692"/>
          </a:xfrm>
        </p:spPr>
        <p:txBody>
          <a:bodyPr/>
          <a:lstStyle>
            <a:lvl1pPr marL="241082" indent="-241082">
              <a:buFont typeface="Arial" panose="020B0604020202020204" pitchFamily="34" charset="0"/>
              <a:buChar char="•"/>
              <a:defRPr>
                <a:solidFill>
                  <a:schemeClr val="tx1"/>
                </a:solidFill>
                <a:latin typeface="+mn-lt"/>
              </a:defRPr>
            </a:lvl1pPr>
            <a:lvl2pPr marL="234385" indent="0">
              <a:buNone/>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pic>
        <p:nvPicPr>
          <p:cNvPr id="9" name="Image" descr="Image">
            <a:extLst>
              <a:ext uri="{FF2B5EF4-FFF2-40B4-BE49-F238E27FC236}">
                <a16:creationId xmlns:a16="http://schemas.microsoft.com/office/drawing/2014/main" id="{04F36EAD-9E3A-5FA1-FEB1-1DB78AB92F45}"/>
              </a:ext>
            </a:extLst>
          </p:cNvPr>
          <p:cNvPicPr>
            <a:picLocks noChangeAspect="1"/>
          </p:cNvPicPr>
          <p:nvPr userDrawn="1"/>
        </p:nvPicPr>
        <p:blipFill>
          <a:blip r:embed="rId2"/>
          <a:stretch>
            <a:fillRect/>
          </a:stretch>
        </p:blipFill>
        <p:spPr>
          <a:xfrm>
            <a:off x="0" y="6382670"/>
            <a:ext cx="9144000" cy="472257"/>
          </a:xfrm>
          <a:prstGeom prst="rect">
            <a:avLst/>
          </a:prstGeom>
          <a:ln w="12700">
            <a:miter lim="400000"/>
          </a:ln>
        </p:spPr>
      </p:pic>
      <p:pic>
        <p:nvPicPr>
          <p:cNvPr id="29" name="Picture 28" descr="A blue circle with black background&#10;&#10;AI-generated content may be incorrect.">
            <a:extLst>
              <a:ext uri="{FF2B5EF4-FFF2-40B4-BE49-F238E27FC236}">
                <a16:creationId xmlns:a16="http://schemas.microsoft.com/office/drawing/2014/main" id="{494592E9-7008-0D11-6ED2-F1A1D75421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085" y="5614988"/>
            <a:ext cx="1423078" cy="1897495"/>
          </a:xfrm>
          <a:prstGeom prst="rect">
            <a:avLst/>
          </a:prstGeom>
        </p:spPr>
      </p:pic>
      <p:pic>
        <p:nvPicPr>
          <p:cNvPr id="30" name="Picture 29" descr="A yellow and black triangle&#10;&#10;AI-generated content may be incorrect.">
            <a:extLst>
              <a:ext uri="{FF2B5EF4-FFF2-40B4-BE49-F238E27FC236}">
                <a16:creationId xmlns:a16="http://schemas.microsoft.com/office/drawing/2014/main" id="{7A22A539-58D0-077F-38CD-7B87D1EDBA9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8826" y="213036"/>
            <a:ext cx="1340486" cy="1787370"/>
          </a:xfrm>
          <a:prstGeom prst="rect">
            <a:avLst/>
          </a:prstGeom>
        </p:spPr>
      </p:pic>
    </p:spTree>
    <p:extLst>
      <p:ext uri="{BB962C8B-B14F-4D97-AF65-F5344CB8AC3E}">
        <p14:creationId xmlns:p14="http://schemas.microsoft.com/office/powerpoint/2010/main" val="80690388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0AC3-174D-44F3-93DA-CA76C96E3D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975BAD-372D-4899-BDC1-33F7A84FA16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E127CA-6B51-4D6C-8DD9-4B003C2D26B3}"/>
              </a:ext>
            </a:extLst>
          </p:cNvPr>
          <p:cNvSpPr>
            <a:spLocks noGrp="1"/>
          </p:cNvSpPr>
          <p:nvPr>
            <p:ph type="dt" sz="half" idx="10"/>
          </p:nvPr>
        </p:nvSpPr>
        <p:spPr/>
        <p:txBody>
          <a:bodyPr/>
          <a:lstStyle/>
          <a:p>
            <a:fld id="{6D815BCB-56C7-44DF-9E5E-38FAF436BCD3}" type="datetimeFigureOut">
              <a:rPr lang="en-GB" smtClean="0"/>
              <a:t>04/02/2026</a:t>
            </a:fld>
            <a:endParaRPr lang="en-GB"/>
          </a:p>
        </p:txBody>
      </p:sp>
      <p:sp>
        <p:nvSpPr>
          <p:cNvPr id="5" name="Footer Placeholder 4">
            <a:extLst>
              <a:ext uri="{FF2B5EF4-FFF2-40B4-BE49-F238E27FC236}">
                <a16:creationId xmlns:a16="http://schemas.microsoft.com/office/drawing/2014/main" id="{4057AE57-C6C2-4904-A9BE-708B4E8CA9C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9207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B136-F0B6-4AE9-8BFA-139CA3711D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3007A8-BEA0-416A-9591-23DC2ED8A1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05A5D6-90F8-4C75-9A25-2FC1E997A585}"/>
              </a:ext>
            </a:extLst>
          </p:cNvPr>
          <p:cNvSpPr>
            <a:spLocks noGrp="1"/>
          </p:cNvSpPr>
          <p:nvPr>
            <p:ph type="dt" sz="half" idx="10"/>
          </p:nvPr>
        </p:nvSpPr>
        <p:spPr/>
        <p:txBody>
          <a:bodyPr/>
          <a:lstStyle/>
          <a:p>
            <a:fld id="{6D815BCB-56C7-44DF-9E5E-38FAF436BCD3}" type="datetimeFigureOut">
              <a:rPr lang="en-GB" smtClean="0"/>
              <a:t>04/02/2026</a:t>
            </a:fld>
            <a:endParaRPr lang="en-GB"/>
          </a:p>
        </p:txBody>
      </p:sp>
      <p:sp>
        <p:nvSpPr>
          <p:cNvPr id="5" name="Footer Placeholder 4">
            <a:extLst>
              <a:ext uri="{FF2B5EF4-FFF2-40B4-BE49-F238E27FC236}">
                <a16:creationId xmlns:a16="http://schemas.microsoft.com/office/drawing/2014/main" id="{AB8ABA64-625C-4BB3-94E7-A1343D5675A1}"/>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55727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56EA-E368-4EE2-8B60-8D1772FB674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8E6890-9903-46D1-A25B-42AC4EE8D08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2EA1BB-F492-4FC6-9FA4-2DCE08D19C6C}"/>
              </a:ext>
            </a:extLst>
          </p:cNvPr>
          <p:cNvSpPr>
            <a:spLocks noGrp="1"/>
          </p:cNvSpPr>
          <p:nvPr>
            <p:ph type="dt" sz="half" idx="10"/>
          </p:nvPr>
        </p:nvSpPr>
        <p:spPr/>
        <p:txBody>
          <a:bodyPr/>
          <a:lstStyle/>
          <a:p>
            <a:fld id="{6D815BCB-56C7-44DF-9E5E-38FAF436BCD3}" type="datetimeFigureOut">
              <a:rPr lang="en-GB" smtClean="0"/>
              <a:t>04/02/2026</a:t>
            </a:fld>
            <a:endParaRPr lang="en-GB"/>
          </a:p>
        </p:txBody>
      </p:sp>
      <p:sp>
        <p:nvSpPr>
          <p:cNvPr id="5" name="Footer Placeholder 4">
            <a:extLst>
              <a:ext uri="{FF2B5EF4-FFF2-40B4-BE49-F238E27FC236}">
                <a16:creationId xmlns:a16="http://schemas.microsoft.com/office/drawing/2014/main" id="{5DAE58D3-A96E-4504-812C-FD56FD84A3A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09691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3D33-796D-4188-B6A2-0A0FB822E3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DF159-DD8E-4954-862D-AB8571E0003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64D0C5-CCB4-4D51-AE70-650C6BA25A4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02671E-F470-48A0-BAA6-C76968F253CE}"/>
              </a:ext>
            </a:extLst>
          </p:cNvPr>
          <p:cNvSpPr>
            <a:spLocks noGrp="1"/>
          </p:cNvSpPr>
          <p:nvPr>
            <p:ph type="dt" sz="half" idx="10"/>
          </p:nvPr>
        </p:nvSpPr>
        <p:spPr/>
        <p:txBody>
          <a:bodyPr/>
          <a:lstStyle/>
          <a:p>
            <a:fld id="{6D815BCB-56C7-44DF-9E5E-38FAF436BCD3}" type="datetimeFigureOut">
              <a:rPr lang="en-GB" smtClean="0"/>
              <a:t>04/02/2026</a:t>
            </a:fld>
            <a:endParaRPr lang="en-GB"/>
          </a:p>
        </p:txBody>
      </p:sp>
      <p:sp>
        <p:nvSpPr>
          <p:cNvPr id="6" name="Footer Placeholder 5">
            <a:extLst>
              <a:ext uri="{FF2B5EF4-FFF2-40B4-BE49-F238E27FC236}">
                <a16:creationId xmlns:a16="http://schemas.microsoft.com/office/drawing/2014/main" id="{F791C3A9-FDAB-4222-BAF4-D740FF0ED4C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4461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B2CF-A0FC-4503-846D-C0BE5FD5C6D6}"/>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5E347F-DEEF-46F2-8737-A215E5685B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4F8C6-3EB7-44DC-BDB4-FF3B0312BED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523629-6EC2-4C17-BAC2-05FFDFB61B4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319A1-FB04-46BF-B6CC-0064D1EA808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1E078C-370D-4665-9B95-18601B514AE0}"/>
              </a:ext>
            </a:extLst>
          </p:cNvPr>
          <p:cNvSpPr>
            <a:spLocks noGrp="1"/>
          </p:cNvSpPr>
          <p:nvPr>
            <p:ph type="dt" sz="half" idx="10"/>
          </p:nvPr>
        </p:nvSpPr>
        <p:spPr/>
        <p:txBody>
          <a:bodyPr/>
          <a:lstStyle/>
          <a:p>
            <a:fld id="{6D815BCB-56C7-44DF-9E5E-38FAF436BCD3}" type="datetimeFigureOut">
              <a:rPr lang="en-GB" smtClean="0"/>
              <a:t>04/02/2026</a:t>
            </a:fld>
            <a:endParaRPr lang="en-GB"/>
          </a:p>
        </p:txBody>
      </p:sp>
      <p:sp>
        <p:nvSpPr>
          <p:cNvPr id="8" name="Footer Placeholder 7">
            <a:extLst>
              <a:ext uri="{FF2B5EF4-FFF2-40B4-BE49-F238E27FC236}">
                <a16:creationId xmlns:a16="http://schemas.microsoft.com/office/drawing/2014/main" id="{0B1EC9BB-8216-41B1-BFE2-DB470B2DF221}"/>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53906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5272-A13B-4C96-A35D-3FCECEC7BF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D5C925-D275-4EBE-ABD5-9BDD992089C2}"/>
              </a:ext>
            </a:extLst>
          </p:cNvPr>
          <p:cNvSpPr>
            <a:spLocks noGrp="1"/>
          </p:cNvSpPr>
          <p:nvPr>
            <p:ph type="dt" sz="half" idx="10"/>
          </p:nvPr>
        </p:nvSpPr>
        <p:spPr/>
        <p:txBody>
          <a:bodyPr/>
          <a:lstStyle/>
          <a:p>
            <a:fld id="{6D815BCB-56C7-44DF-9E5E-38FAF436BCD3}" type="datetimeFigureOut">
              <a:rPr lang="en-GB" smtClean="0"/>
              <a:t>04/02/2026</a:t>
            </a:fld>
            <a:endParaRPr lang="en-GB"/>
          </a:p>
        </p:txBody>
      </p:sp>
      <p:sp>
        <p:nvSpPr>
          <p:cNvPr id="4" name="Footer Placeholder 3">
            <a:extLst>
              <a:ext uri="{FF2B5EF4-FFF2-40B4-BE49-F238E27FC236}">
                <a16:creationId xmlns:a16="http://schemas.microsoft.com/office/drawing/2014/main" id="{E22419F5-EE5B-45F8-B815-6E4241DA2FC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70730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55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9D1E9-8549-4E41-A608-6CA024189E28}"/>
              </a:ext>
            </a:extLst>
          </p:cNvPr>
          <p:cNvSpPr>
            <a:spLocks noGrp="1"/>
          </p:cNvSpPr>
          <p:nvPr>
            <p:ph type="dt" sz="half" idx="10"/>
          </p:nvPr>
        </p:nvSpPr>
        <p:spPr/>
        <p:txBody>
          <a:bodyPr/>
          <a:lstStyle/>
          <a:p>
            <a:fld id="{6D815BCB-56C7-44DF-9E5E-38FAF436BCD3}" type="datetimeFigureOut">
              <a:rPr lang="en-GB" smtClean="0"/>
              <a:t>04/02/2026</a:t>
            </a:fld>
            <a:endParaRPr lang="en-GB"/>
          </a:p>
        </p:txBody>
      </p:sp>
      <p:sp>
        <p:nvSpPr>
          <p:cNvPr id="3" name="Footer Placeholder 2">
            <a:extLst>
              <a:ext uri="{FF2B5EF4-FFF2-40B4-BE49-F238E27FC236}">
                <a16:creationId xmlns:a16="http://schemas.microsoft.com/office/drawing/2014/main" id="{B5D96F4B-E744-4B62-B03E-B345919D761E}"/>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72202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BF7F-9290-4847-B217-7CC0462C80A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9B66BD-B5DD-465B-902A-A427CAC31C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738E23-ED62-49C8-B645-AA38B5F188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A0978-15D2-48C9-9C0B-60745EABF8FE}"/>
              </a:ext>
            </a:extLst>
          </p:cNvPr>
          <p:cNvSpPr>
            <a:spLocks noGrp="1"/>
          </p:cNvSpPr>
          <p:nvPr>
            <p:ph type="dt" sz="half" idx="10"/>
          </p:nvPr>
        </p:nvSpPr>
        <p:spPr/>
        <p:txBody>
          <a:bodyPr/>
          <a:lstStyle/>
          <a:p>
            <a:fld id="{6D815BCB-56C7-44DF-9E5E-38FAF436BCD3}" type="datetimeFigureOut">
              <a:rPr lang="en-GB" smtClean="0"/>
              <a:t>04/02/2026</a:t>
            </a:fld>
            <a:endParaRPr lang="en-GB"/>
          </a:p>
        </p:txBody>
      </p:sp>
      <p:sp>
        <p:nvSpPr>
          <p:cNvPr id="6" name="Footer Placeholder 5">
            <a:extLst>
              <a:ext uri="{FF2B5EF4-FFF2-40B4-BE49-F238E27FC236}">
                <a16:creationId xmlns:a16="http://schemas.microsoft.com/office/drawing/2014/main" id="{B6AF481C-78EF-4F9A-9EE9-26495917FFBE}"/>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70408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5279-EE48-4F77-8CA1-AB7A3A969E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D7764A-98F8-4590-A535-227540B2F04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CEF80A-C0E8-416E-9762-85A0376137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9AF57-6EC2-4EC6-B422-D98AFBE38195}"/>
              </a:ext>
            </a:extLst>
          </p:cNvPr>
          <p:cNvSpPr>
            <a:spLocks noGrp="1"/>
          </p:cNvSpPr>
          <p:nvPr>
            <p:ph type="dt" sz="half" idx="10"/>
          </p:nvPr>
        </p:nvSpPr>
        <p:spPr/>
        <p:txBody>
          <a:bodyPr/>
          <a:lstStyle/>
          <a:p>
            <a:fld id="{6D815BCB-56C7-44DF-9E5E-38FAF436BCD3}" type="datetimeFigureOut">
              <a:rPr lang="en-GB" smtClean="0"/>
              <a:t>04/02/2026</a:t>
            </a:fld>
            <a:endParaRPr lang="en-GB"/>
          </a:p>
        </p:txBody>
      </p:sp>
      <p:sp>
        <p:nvSpPr>
          <p:cNvPr id="6" name="Footer Placeholder 5">
            <a:extLst>
              <a:ext uri="{FF2B5EF4-FFF2-40B4-BE49-F238E27FC236}">
                <a16:creationId xmlns:a16="http://schemas.microsoft.com/office/drawing/2014/main" id="{A1313BDF-399B-46E9-8E2A-EA38319854F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472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DF8C-4B9D-45FA-8405-606CFCD90E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AE712-528A-4890-9406-181D1EF56B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2DE52-54E0-4173-AEE7-0CE17150F3A0}"/>
              </a:ext>
            </a:extLst>
          </p:cNvPr>
          <p:cNvSpPr>
            <a:spLocks noGrp="1"/>
          </p:cNvSpPr>
          <p:nvPr>
            <p:ph type="dt" sz="half" idx="10"/>
          </p:nvPr>
        </p:nvSpPr>
        <p:spPr/>
        <p:txBody>
          <a:bodyPr/>
          <a:lstStyle/>
          <a:p>
            <a:fld id="{6D815BCB-56C7-44DF-9E5E-38FAF436BCD3}" type="datetimeFigureOut">
              <a:rPr lang="en-GB" smtClean="0"/>
              <a:t>04/02/2026</a:t>
            </a:fld>
            <a:endParaRPr lang="en-GB"/>
          </a:p>
        </p:txBody>
      </p:sp>
      <p:sp>
        <p:nvSpPr>
          <p:cNvPr id="5" name="Footer Placeholder 4">
            <a:extLst>
              <a:ext uri="{FF2B5EF4-FFF2-40B4-BE49-F238E27FC236}">
                <a16:creationId xmlns:a16="http://schemas.microsoft.com/office/drawing/2014/main" id="{ED59ABA4-39AE-4BF3-A7DF-7A9CF4858822}"/>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00433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262F-B085-487C-AE7F-6850CF996BB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340058-9EA4-4B17-B5B2-4107D4570D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513DC7-241D-4DA0-B008-20A1117CEC18}"/>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5" name="Footer Placeholder 4">
            <a:extLst>
              <a:ext uri="{FF2B5EF4-FFF2-40B4-BE49-F238E27FC236}">
                <a16:creationId xmlns:a16="http://schemas.microsoft.com/office/drawing/2014/main" id="{67AE269C-F33B-4911-BBE4-BED9BA1AAD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C84195-7575-4255-AA93-5B3D1EDDFDC7}"/>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1377069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E77D-A607-48F3-99C1-F370B594E5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88355A-BE97-4D63-86C5-BCD84BF7DD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758689-38EF-4856-8D2F-754720555088}"/>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5" name="Footer Placeholder 4">
            <a:extLst>
              <a:ext uri="{FF2B5EF4-FFF2-40B4-BE49-F238E27FC236}">
                <a16:creationId xmlns:a16="http://schemas.microsoft.com/office/drawing/2014/main" id="{5E181DE9-C785-4184-B91D-2EE965DE85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247886-FB69-4461-845D-B930C52F8C63}"/>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2750493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2A63-3EA4-4ADB-9F75-3EDE888F6A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0DD67E-C720-4FAE-823F-B7DCC4773B1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D9FC3-21BA-4AE5-8254-7D30B3A3D499}"/>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5" name="Footer Placeholder 4">
            <a:extLst>
              <a:ext uri="{FF2B5EF4-FFF2-40B4-BE49-F238E27FC236}">
                <a16:creationId xmlns:a16="http://schemas.microsoft.com/office/drawing/2014/main" id="{3B075954-05A7-47B5-B7AB-B1A26545FA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FAAFF-132D-482F-A414-F40283E37F23}"/>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3837899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0A1-FAF9-4910-B8B1-B930F9A4C1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1387F0-8B9B-458D-8A90-E95D0386B60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45EF72-C7EB-4D9D-AD6D-14A237DD9DA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B1346B-9827-4B1F-97AD-DF6C2F0162FD}"/>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6" name="Footer Placeholder 5">
            <a:extLst>
              <a:ext uri="{FF2B5EF4-FFF2-40B4-BE49-F238E27FC236}">
                <a16:creationId xmlns:a16="http://schemas.microsoft.com/office/drawing/2014/main" id="{D98A1088-B8DC-4B25-90D1-EC301A474D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2251E4-E2E9-4056-9759-B09F440FD143}"/>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201358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7EDA-DFE5-453D-87E4-B17D30C62CE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97515A-5461-4903-B293-09E587A9A5D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C5931-2322-4158-9ECD-BC099A01132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960E6B-7EFB-480D-B7A2-830982A1B0D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3E8B7F-E1CD-4F7D-A16A-47772B63B75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897407-C2E5-411B-A384-88790EF68C24}"/>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8" name="Footer Placeholder 7">
            <a:extLst>
              <a:ext uri="{FF2B5EF4-FFF2-40B4-BE49-F238E27FC236}">
                <a16:creationId xmlns:a16="http://schemas.microsoft.com/office/drawing/2014/main" id="{D5A271DC-E439-4C45-8DE1-7FF3BF72A8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364DAF-B4B6-4311-82E4-6ADDD4BDC802}"/>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962343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210A-8EC9-42F7-AD16-47A9495A38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C10D44-E245-4729-A464-16A77C4C733A}"/>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4" name="Footer Placeholder 3">
            <a:extLst>
              <a:ext uri="{FF2B5EF4-FFF2-40B4-BE49-F238E27FC236}">
                <a16:creationId xmlns:a16="http://schemas.microsoft.com/office/drawing/2014/main" id="{3E596DC9-44A5-486F-B5C1-7220D3725D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5D0EFE-2E53-4F4E-9AA4-8DB2B43B6E06}"/>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315342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54F3A4-18A2-448B-94BB-16363BA43C4E}"/>
              </a:ext>
            </a:extLst>
          </p:cNvPr>
          <p:cNvSpPr>
            <a:spLocks noGrp="1"/>
          </p:cNvSpPr>
          <p:nvPr>
            <p:ph type="dt" sz="half" idx="10"/>
          </p:nvPr>
        </p:nvSpPr>
        <p:spPr/>
        <p:txBody>
          <a:bodyPr/>
          <a:lstStyle>
            <a:lvl1pPr>
              <a:defRPr/>
            </a:lvl1pPr>
          </a:lstStyle>
          <a:p>
            <a:pPr>
              <a:defRPr/>
            </a:pPr>
            <a:fld id="{488D161F-88E9-48D2-89DA-7C7F187578A9}" type="datetimeFigureOut">
              <a:rPr lang="en-US"/>
              <a:pPr>
                <a:defRPr/>
              </a:pPr>
              <a:t>2/4/2026</a:t>
            </a:fld>
            <a:endParaRPr lang="en-GB"/>
          </a:p>
        </p:txBody>
      </p:sp>
      <p:sp>
        <p:nvSpPr>
          <p:cNvPr id="5" name="Footer Placeholder 4">
            <a:extLst>
              <a:ext uri="{FF2B5EF4-FFF2-40B4-BE49-F238E27FC236}">
                <a16:creationId xmlns:a16="http://schemas.microsoft.com/office/drawing/2014/main" id="{06584BFA-237A-4108-B41C-8285353232EE}"/>
              </a:ext>
            </a:extLst>
          </p:cNvPr>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3310919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E7E24-6F31-4F3B-9516-4C4BCDB15498}"/>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3" name="Footer Placeholder 2">
            <a:extLst>
              <a:ext uri="{FF2B5EF4-FFF2-40B4-BE49-F238E27FC236}">
                <a16:creationId xmlns:a16="http://schemas.microsoft.com/office/drawing/2014/main" id="{8E49E804-CF21-4D1C-B870-5BC72B2B38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8F74B5-243F-4AF5-ABA0-2AEDB1418EB0}"/>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2163766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6B67-A269-49A3-BE9E-C4A1750DA6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E20879-3523-46D3-971C-750B17A9562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B84EEC-2D78-495D-949B-8AAA76986B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D4FCD-CC06-41EF-B540-718073B9AD3A}"/>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6" name="Footer Placeholder 5">
            <a:extLst>
              <a:ext uri="{FF2B5EF4-FFF2-40B4-BE49-F238E27FC236}">
                <a16:creationId xmlns:a16="http://schemas.microsoft.com/office/drawing/2014/main" id="{55D2F42F-D58E-41CD-AFF8-DD58652A8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21CB82-E1C4-4CAF-9500-6E1A6217B027}"/>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659573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5B76-601B-4088-80DA-35EC9869C9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19623D-2D39-457A-AF5C-69A7B59B78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B15D1-67EB-4B84-9159-AF9E2DC80F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653DD6-0123-4D12-A771-11681FF114AC}"/>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6" name="Footer Placeholder 5">
            <a:extLst>
              <a:ext uri="{FF2B5EF4-FFF2-40B4-BE49-F238E27FC236}">
                <a16:creationId xmlns:a16="http://schemas.microsoft.com/office/drawing/2014/main" id="{40FA4CF9-4DAA-45DF-81D0-60AF0FB3BA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6D0309-7475-416E-8308-01D0078F3766}"/>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2512870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B24F-6752-4A5E-A361-6C3035C7E9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9A963B-1E4C-4CAE-8373-94F125E07B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3AB970-F3DD-47A6-B7DD-E744A43430BA}"/>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5" name="Footer Placeholder 4">
            <a:extLst>
              <a:ext uri="{FF2B5EF4-FFF2-40B4-BE49-F238E27FC236}">
                <a16:creationId xmlns:a16="http://schemas.microsoft.com/office/drawing/2014/main" id="{0BBCAB1E-2FE7-4494-9449-3CC1A1CE7E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B2F1BB-89AA-4239-8806-1CA967A9B235}"/>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1537386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62F37A-6137-41BE-9B2A-E0709198509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0C3B06-A80D-4365-9D6D-422ED90B9495}"/>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D12228-E183-444A-AFE7-FF2DF9156854}"/>
              </a:ext>
            </a:extLst>
          </p:cNvPr>
          <p:cNvSpPr>
            <a:spLocks noGrp="1"/>
          </p:cNvSpPr>
          <p:nvPr>
            <p:ph type="dt" sz="half" idx="10"/>
          </p:nvPr>
        </p:nvSpPr>
        <p:spPr/>
        <p:txBody>
          <a:bodyPr/>
          <a:lstStyle/>
          <a:p>
            <a:fld id="{78BEE72F-46F9-4ADB-A42A-1D397AAE8F5C}" type="datetimeFigureOut">
              <a:rPr lang="en-GB" smtClean="0"/>
              <a:t>04/02/2026</a:t>
            </a:fld>
            <a:endParaRPr lang="en-GB"/>
          </a:p>
        </p:txBody>
      </p:sp>
      <p:sp>
        <p:nvSpPr>
          <p:cNvPr id="5" name="Footer Placeholder 4">
            <a:extLst>
              <a:ext uri="{FF2B5EF4-FFF2-40B4-BE49-F238E27FC236}">
                <a16:creationId xmlns:a16="http://schemas.microsoft.com/office/drawing/2014/main" id="{121AD4A6-150B-4342-8C7F-B4ACB00FE8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4B94CF-FFF7-4C7F-8B22-C4C6D13CCDF5}"/>
              </a:ext>
            </a:extLst>
          </p:cNvPr>
          <p:cNvSpPr>
            <a:spLocks noGrp="1"/>
          </p:cNvSpPr>
          <p:nvPr>
            <p:ph type="sldNum" sz="quarter" idx="12"/>
          </p:nvPr>
        </p:nvSpPr>
        <p:spPr/>
        <p:txBody>
          <a:bodyPr/>
          <a:lstStyle/>
          <a:p>
            <a:fld id="{B647A7B8-56B7-49DF-9BF9-89FAA7ED1F3F}" type="slidenum">
              <a:rPr lang="en-GB" smtClean="0"/>
              <a:t>‹#›</a:t>
            </a:fld>
            <a:endParaRPr lang="en-GB"/>
          </a:p>
        </p:txBody>
      </p:sp>
    </p:spTree>
    <p:extLst>
      <p:ext uri="{BB962C8B-B14F-4D97-AF65-F5344CB8AC3E}">
        <p14:creationId xmlns:p14="http://schemas.microsoft.com/office/powerpoint/2010/main" val="94078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96DF7A2-B6B4-41EC-A151-54ADA64418E9}"/>
              </a:ext>
            </a:extLst>
          </p:cNvPr>
          <p:cNvSpPr>
            <a:spLocks noGrp="1"/>
          </p:cNvSpPr>
          <p:nvPr>
            <p:ph type="dt" sz="half" idx="10"/>
          </p:nvPr>
        </p:nvSpPr>
        <p:spPr/>
        <p:txBody>
          <a:bodyPr/>
          <a:lstStyle>
            <a:lvl1pPr>
              <a:defRPr/>
            </a:lvl1pPr>
          </a:lstStyle>
          <a:p>
            <a:pPr>
              <a:defRPr/>
            </a:pPr>
            <a:fld id="{B9722EC3-EC35-4176-BA5C-03EEB216B454}" type="datetimeFigureOut">
              <a:rPr lang="en-US"/>
              <a:pPr>
                <a:defRPr/>
              </a:pPr>
              <a:t>2/4/2026</a:t>
            </a:fld>
            <a:endParaRPr lang="en-GB"/>
          </a:p>
        </p:txBody>
      </p:sp>
    </p:spTree>
    <p:extLst>
      <p:ext uri="{BB962C8B-B14F-4D97-AF65-F5344CB8AC3E}">
        <p14:creationId xmlns:p14="http://schemas.microsoft.com/office/powerpoint/2010/main" val="161733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07937D9-CEE0-411B-B466-6C77263FA393}"/>
              </a:ext>
            </a:extLst>
          </p:cNvPr>
          <p:cNvSpPr>
            <a:spLocks noGrp="1"/>
          </p:cNvSpPr>
          <p:nvPr>
            <p:ph type="dt" sz="half" idx="10"/>
          </p:nvPr>
        </p:nvSpPr>
        <p:spPr/>
        <p:txBody>
          <a:bodyPr/>
          <a:lstStyle>
            <a:lvl1pPr>
              <a:defRPr/>
            </a:lvl1pPr>
          </a:lstStyle>
          <a:p>
            <a:pPr>
              <a:defRPr/>
            </a:pPr>
            <a:fld id="{99AA3D64-8F7B-48C1-B6CC-39AFB665D077}" type="datetimeFigureOut">
              <a:rPr lang="en-US"/>
              <a:pPr>
                <a:defRPr/>
              </a:pPr>
              <a:t>2/4/2026</a:t>
            </a:fld>
            <a:endParaRPr lang="en-GB"/>
          </a:p>
        </p:txBody>
      </p:sp>
    </p:spTree>
    <p:extLst>
      <p:ext uri="{BB962C8B-B14F-4D97-AF65-F5344CB8AC3E}">
        <p14:creationId xmlns:p14="http://schemas.microsoft.com/office/powerpoint/2010/main" val="119954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7BB72D4-8922-4251-BAE8-EE7B01A0E3BE}"/>
              </a:ext>
            </a:extLst>
          </p:cNvPr>
          <p:cNvSpPr>
            <a:spLocks noGrp="1"/>
          </p:cNvSpPr>
          <p:nvPr>
            <p:ph type="dt" sz="half" idx="10"/>
          </p:nvPr>
        </p:nvSpPr>
        <p:spPr/>
        <p:txBody>
          <a:bodyPr/>
          <a:lstStyle>
            <a:lvl1pPr>
              <a:defRPr/>
            </a:lvl1pPr>
          </a:lstStyle>
          <a:p>
            <a:pPr>
              <a:defRPr/>
            </a:pPr>
            <a:fld id="{6A30B2A7-FB04-4483-8E61-AE59EF5D3F12}" type="datetimeFigureOut">
              <a:rPr lang="en-US"/>
              <a:pPr>
                <a:defRPr/>
              </a:pPr>
              <a:t>2/4/2026</a:t>
            </a:fld>
            <a:endParaRPr lang="en-GB"/>
          </a:p>
        </p:txBody>
      </p:sp>
      <p:sp>
        <p:nvSpPr>
          <p:cNvPr id="4" name="Footer Placeholder 4">
            <a:extLst>
              <a:ext uri="{FF2B5EF4-FFF2-40B4-BE49-F238E27FC236}">
                <a16:creationId xmlns:a16="http://schemas.microsoft.com/office/drawing/2014/main" id="{7E309BAF-539D-49AD-9926-E122CB478E68}"/>
              </a:ext>
            </a:extLst>
          </p:cNvPr>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55322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B3C52ED-F9E1-404E-ADA2-CCD4F6E67AE3}"/>
              </a:ext>
            </a:extLst>
          </p:cNvPr>
          <p:cNvSpPr>
            <a:spLocks noGrp="1"/>
          </p:cNvSpPr>
          <p:nvPr>
            <p:ph type="dt" sz="half" idx="10"/>
          </p:nvPr>
        </p:nvSpPr>
        <p:spPr/>
        <p:txBody>
          <a:bodyPr/>
          <a:lstStyle>
            <a:lvl1pPr>
              <a:defRPr/>
            </a:lvl1pPr>
          </a:lstStyle>
          <a:p>
            <a:pPr>
              <a:defRPr/>
            </a:pPr>
            <a:fld id="{6C0605F2-0A8A-4E17-AE6A-84FDF9C8FBB9}" type="datetimeFigureOut">
              <a:rPr lang="en-US"/>
              <a:pPr>
                <a:defRPr/>
              </a:pPr>
              <a:t>2/4/2026</a:t>
            </a:fld>
            <a:endParaRPr lang="en-GB"/>
          </a:p>
        </p:txBody>
      </p:sp>
      <p:sp>
        <p:nvSpPr>
          <p:cNvPr id="3" name="Footer Placeholder 4">
            <a:extLst>
              <a:ext uri="{FF2B5EF4-FFF2-40B4-BE49-F238E27FC236}">
                <a16:creationId xmlns:a16="http://schemas.microsoft.com/office/drawing/2014/main" id="{08D54F23-32FC-4DB1-8ECC-6EFB9678DA68}"/>
              </a:ext>
            </a:extLst>
          </p:cNvPr>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59779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8A987B-189C-4A47-9F3B-C4926D5A5D51}"/>
              </a:ext>
            </a:extLst>
          </p:cNvPr>
          <p:cNvSpPr>
            <a:spLocks noGrp="1"/>
          </p:cNvSpPr>
          <p:nvPr>
            <p:ph type="dt" sz="half" idx="10"/>
          </p:nvPr>
        </p:nvSpPr>
        <p:spPr/>
        <p:txBody>
          <a:bodyPr/>
          <a:lstStyle>
            <a:lvl1pPr>
              <a:defRPr/>
            </a:lvl1pPr>
          </a:lstStyle>
          <a:p>
            <a:pPr>
              <a:defRPr/>
            </a:pPr>
            <a:fld id="{38E78182-F731-456E-9511-FA4956286603}" type="datetimeFigureOut">
              <a:rPr lang="en-US"/>
              <a:pPr>
                <a:defRPr/>
              </a:pPr>
              <a:t>2/4/2026</a:t>
            </a:fld>
            <a:endParaRPr lang="en-GB"/>
          </a:p>
        </p:txBody>
      </p:sp>
      <p:sp>
        <p:nvSpPr>
          <p:cNvPr id="6" name="Footer Placeholder 4">
            <a:extLst>
              <a:ext uri="{FF2B5EF4-FFF2-40B4-BE49-F238E27FC236}">
                <a16:creationId xmlns:a16="http://schemas.microsoft.com/office/drawing/2014/main" id="{239D3208-8128-43D5-A4AF-9B8D5907D8C5}"/>
              </a:ext>
            </a:extLst>
          </p:cNvPr>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16171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CC6BA3B-8FFE-49F1-BB61-5FBC1D189502}"/>
              </a:ext>
            </a:extLst>
          </p:cNvPr>
          <p:cNvSpPr>
            <a:spLocks noGrp="1"/>
          </p:cNvSpPr>
          <p:nvPr>
            <p:ph type="dt" sz="half" idx="10"/>
          </p:nvPr>
        </p:nvSpPr>
        <p:spPr/>
        <p:txBody>
          <a:bodyPr/>
          <a:lstStyle>
            <a:lvl1pPr>
              <a:defRPr/>
            </a:lvl1pPr>
          </a:lstStyle>
          <a:p>
            <a:pPr>
              <a:defRPr/>
            </a:pPr>
            <a:fld id="{BD09D60D-A753-49CA-9A80-03541C521C6C}" type="datetimeFigureOut">
              <a:rPr lang="en-US"/>
              <a:pPr>
                <a:defRPr/>
              </a:pPr>
              <a:t>2/4/2026</a:t>
            </a:fld>
            <a:endParaRPr lang="en-GB"/>
          </a:p>
        </p:txBody>
      </p:sp>
      <p:sp>
        <p:nvSpPr>
          <p:cNvPr id="6" name="Footer Placeholder 4">
            <a:extLst>
              <a:ext uri="{FF2B5EF4-FFF2-40B4-BE49-F238E27FC236}">
                <a16:creationId xmlns:a16="http://schemas.microsoft.com/office/drawing/2014/main" id="{C89D81D2-61D0-42FC-A5E1-CD509D3AB172}"/>
              </a:ext>
            </a:extLst>
          </p:cNvPr>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416766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74375AA-5E1E-4780-A6B7-26492CB630E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F037801-B26F-4557-A0D7-F540870D63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175EED1-F88E-486D-9EC3-E3B5851900F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ea typeface="ヒラギノ角ゴ Pro W3" pitchFamily="124" charset="-128"/>
                <a:cs typeface="Arial" pitchFamily="34" charset="0"/>
              </a:defRPr>
            </a:lvl1pPr>
          </a:lstStyle>
          <a:p>
            <a:pPr>
              <a:defRPr/>
            </a:pPr>
            <a:fld id="{BDF61F69-A483-45BC-B509-D5C78CC8C324}" type="datetimeFigureOut">
              <a:rPr lang="en-US"/>
              <a:pPr>
                <a:defRPr/>
              </a:pPr>
              <a:t>2/4/2026</a:t>
            </a:fld>
            <a:endParaRPr lang="en-GB"/>
          </a:p>
        </p:txBody>
      </p:sp>
      <p:sp>
        <p:nvSpPr>
          <p:cNvPr id="5" name="Footer Placeholder 4">
            <a:extLst>
              <a:ext uri="{FF2B5EF4-FFF2-40B4-BE49-F238E27FC236}">
                <a16:creationId xmlns:a16="http://schemas.microsoft.com/office/drawing/2014/main" id="{11106EC2-0AEA-4151-8017-7A6322BD6B3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ヒラギノ角ゴ Pro W3" charset="0"/>
                <a:cs typeface="Arial" charset="0"/>
              </a:defRPr>
            </a:lvl1pPr>
          </a:lstStyle>
          <a:p>
            <a:pPr>
              <a:defRPr/>
            </a:pPr>
            <a:endParaRPr lang="en-GB"/>
          </a:p>
        </p:txBody>
      </p:sp>
      <p:pic>
        <p:nvPicPr>
          <p:cNvPr id="6" name="Picture 5" descr="Text, logo&#10;&#10;Description automatically generated">
            <a:extLst>
              <a:ext uri="{FF2B5EF4-FFF2-40B4-BE49-F238E27FC236}">
                <a16:creationId xmlns:a16="http://schemas.microsoft.com/office/drawing/2014/main" id="{00C142F9-9470-4BF4-9E25-F3D294BF261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08104" y="5957080"/>
            <a:ext cx="3635896" cy="908721"/>
          </a:xfrm>
          <a:prstGeom prst="rect">
            <a:avLst/>
          </a:prstGeom>
        </p:spPr>
      </p:pic>
    </p:spTree>
  </p:cSld>
  <p:clrMap bg1="dk1" tx1="lt1" bg2="dk2" tx2="lt2" accent1="accent1" accent2="accent2" accent3="accent3" accent4="accent4" accent5="accent5" accent6="accent6" hlink="hlink" folHlink="folHlink"/>
  <p:sldLayoutIdLst>
    <p:sldLayoutId id="2147483859"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86" r:id="rId12"/>
    <p:sldLayoutId id="2147483887" r:id="rId13"/>
  </p:sldLayoutIdLst>
  <p:txStyles>
    <p:titleStyle>
      <a:lvl1pPr algn="l" defTabSz="457200" rtl="0" eaLnBrk="0" fontAlgn="base" hangingPunct="0">
        <a:spcBef>
          <a:spcPct val="0"/>
        </a:spcBef>
        <a:spcAft>
          <a:spcPct val="0"/>
        </a:spcAft>
        <a:defRPr sz="4400" b="1" kern="1200">
          <a:solidFill>
            <a:srgbClr val="EC9039"/>
          </a:solidFill>
          <a:latin typeface="+mj-lt"/>
          <a:ea typeface="ヒラギノ角ゴ Pro W3" charset="0"/>
          <a:cs typeface="Gill Sans" pitchFamily="2" charset="0"/>
        </a:defRPr>
      </a:lvl1pPr>
      <a:lvl2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2pPr>
      <a:lvl3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3pPr>
      <a:lvl4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4pPr>
      <a:lvl5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ct val="0"/>
        </a:spcAft>
        <a:buSzPct val="83000"/>
        <a:buBlip>
          <a:blip r:embed="rId16"/>
        </a:buBlip>
        <a:defRPr sz="3200" kern="1200">
          <a:solidFill>
            <a:schemeClr val="tx1"/>
          </a:solidFill>
          <a:latin typeface="+mn-lt"/>
          <a:ea typeface="ヒラギノ角ゴ Pro W3" charset="0"/>
          <a:cs typeface="Gill Sans CE Roman"/>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FC052-C889-4FF3-B283-639DD1F400F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38AE9A-77DF-4C7D-8D28-AC4FDFF6399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390A0C-5A3A-4A07-888D-F4AB103B752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15BCB-56C7-44DF-9E5E-38FAF436BCD3}" type="datetimeFigureOut">
              <a:rPr lang="en-GB" smtClean="0"/>
              <a:t>04/02/2026</a:t>
            </a:fld>
            <a:endParaRPr lang="en-GB"/>
          </a:p>
        </p:txBody>
      </p:sp>
      <p:sp>
        <p:nvSpPr>
          <p:cNvPr id="5" name="Footer Placeholder 4">
            <a:extLst>
              <a:ext uri="{FF2B5EF4-FFF2-40B4-BE49-F238E27FC236}">
                <a16:creationId xmlns:a16="http://schemas.microsoft.com/office/drawing/2014/main" id="{957D1D85-1DF0-47BE-8A0C-9E7ACE426FD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12" name="Picture 11" descr="Text, logo&#10;&#10;Description automatically generated">
            <a:extLst>
              <a:ext uri="{FF2B5EF4-FFF2-40B4-BE49-F238E27FC236}">
                <a16:creationId xmlns:a16="http://schemas.microsoft.com/office/drawing/2014/main" id="{F13F7B0D-F8BA-42FD-80E7-52E76283ED9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364088" y="6093296"/>
            <a:ext cx="3322714" cy="766857"/>
          </a:xfrm>
          <a:prstGeom prst="rect">
            <a:avLst/>
          </a:prstGeom>
        </p:spPr>
      </p:pic>
    </p:spTree>
    <p:extLst>
      <p:ext uri="{BB962C8B-B14F-4D97-AF65-F5344CB8AC3E}">
        <p14:creationId xmlns:p14="http://schemas.microsoft.com/office/powerpoint/2010/main" val="378688142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0487A-0B4E-4E79-8ACB-FA92952821F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60ADA6-136F-4EB7-B5BD-586B1C3775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F29F84-245E-4369-85D4-3E88481D797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EE72F-46F9-4ADB-A42A-1D397AAE8F5C}" type="datetimeFigureOut">
              <a:rPr lang="en-GB" smtClean="0"/>
              <a:t>04/02/2026</a:t>
            </a:fld>
            <a:endParaRPr lang="en-GB"/>
          </a:p>
        </p:txBody>
      </p:sp>
      <p:sp>
        <p:nvSpPr>
          <p:cNvPr id="5" name="Footer Placeholder 4">
            <a:extLst>
              <a:ext uri="{FF2B5EF4-FFF2-40B4-BE49-F238E27FC236}">
                <a16:creationId xmlns:a16="http://schemas.microsoft.com/office/drawing/2014/main" id="{45D28838-FBB2-4051-AA54-FEE6C53E5CA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DA6A2F-5E2F-4619-A552-268768E4A71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7A7B8-56B7-49DF-9BF9-89FAA7ED1F3F}" type="slidenum">
              <a:rPr lang="en-GB" smtClean="0"/>
              <a:t>‹#›</a:t>
            </a:fld>
            <a:endParaRPr lang="en-GB"/>
          </a:p>
        </p:txBody>
      </p:sp>
    </p:spTree>
    <p:extLst>
      <p:ext uri="{BB962C8B-B14F-4D97-AF65-F5344CB8AC3E}">
        <p14:creationId xmlns:p14="http://schemas.microsoft.com/office/powerpoint/2010/main" val="339785685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ommons.wikimedia.org/wiki/File:Audio-mute.png"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hyperlink" Target="https://www.bing.com/ck/a?!&amp;&amp;p=854293994c90bd957d48c94fd5e2adbdcaac142fdfaf0eb61452a1142086311bJmltdHM9MTc1Nzg5NDQwMA&amp;ptn=3&amp;ver=2&amp;hsh=4&amp;fclid=00244cf0-428d-66d5-32d8-596e433667dd&amp;u=a1aHR0cHM6Ly93ZWxsZG9pbmcub3JnL2FydGljbGUvd2hhdC1pcy1hbmdlci1wcm90ZWN0aW5nLWZyb20&amp;ntb=1" TargetMode="Externa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A2B023-9708-4780-9D48-6BE02B55DCE5}"/>
              </a:ext>
            </a:extLst>
          </p:cNvPr>
          <p:cNvSpPr>
            <a:spLocks noGrp="1"/>
          </p:cNvSpPr>
          <p:nvPr>
            <p:ph type="ctrTitle"/>
          </p:nvPr>
        </p:nvSpPr>
        <p:spPr>
          <a:xfrm>
            <a:off x="1332706" y="2564904"/>
            <a:ext cx="6478587" cy="1154113"/>
          </a:xfrm>
        </p:spPr>
        <p:txBody>
          <a:bodyPr rtlCol="0">
            <a:normAutofit fontScale="90000"/>
          </a:bodyPr>
          <a:lstStyle/>
          <a:p>
            <a:pPr eaLnBrk="1" fontAlgn="auto" hangingPunct="1">
              <a:spcAft>
                <a:spcPts val="0"/>
              </a:spcAft>
              <a:defRPr/>
            </a:pPr>
            <a:r>
              <a:rPr lang="en-GB">
                <a:latin typeface="Arial" panose="020B0604020202020204" pitchFamily="34" charset="0"/>
                <a:ea typeface="+mj-ea"/>
                <a:cs typeface="Arial" panose="020B0604020202020204" pitchFamily="34" charset="0"/>
              </a:rPr>
              <a:t>SMART Family &amp; Friends Online Meeting</a:t>
            </a:r>
            <a:endParaRPr lang="en-US">
              <a:latin typeface="Arial" panose="020B0604020202020204" pitchFamily="34" charset="0"/>
              <a:ea typeface="+mj-ea"/>
              <a:cs typeface="Arial" panose="020B0604020202020204" pitchFamily="34" charset="0"/>
            </a:endParaRPr>
          </a:p>
        </p:txBody>
      </p:sp>
      <p:pic>
        <p:nvPicPr>
          <p:cNvPr id="10" name="Picture 9" descr="Text, logo&#10;&#10;Description automatically generated">
            <a:extLst>
              <a:ext uri="{FF2B5EF4-FFF2-40B4-BE49-F238E27FC236}">
                <a16:creationId xmlns:a16="http://schemas.microsoft.com/office/drawing/2014/main" id="{EB5572A3-D604-4145-B47A-0E209C4A0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46230"/>
            <a:ext cx="9144000" cy="2981966"/>
          </a:xfrm>
          <a:prstGeom prst="rect">
            <a:avLst/>
          </a:prstGeom>
        </p:spPr>
      </p:pic>
      <p:pic>
        <p:nvPicPr>
          <p:cNvPr id="5" name="Picture 2" descr="See related image detail">
            <a:extLst>
              <a:ext uri="{FF2B5EF4-FFF2-40B4-BE49-F238E27FC236}">
                <a16:creationId xmlns:a16="http://schemas.microsoft.com/office/drawing/2014/main" id="{489FE561-C2E5-160A-9925-211A39DF1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645024"/>
            <a:ext cx="2558908" cy="2892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976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Diagram&#10;&#10;Description automatically generated">
            <a:extLst>
              <a:ext uri="{FF2B5EF4-FFF2-40B4-BE49-F238E27FC236}">
                <a16:creationId xmlns:a16="http://schemas.microsoft.com/office/drawing/2014/main" id="{945214B3-6037-4D15-B17D-69252CF9222B}"/>
              </a:ext>
            </a:extLst>
          </p:cNvPr>
          <p:cNvPicPr>
            <a:picLocks noChangeAspect="1"/>
          </p:cNvPicPr>
          <p:nvPr/>
        </p:nvPicPr>
        <p:blipFill>
          <a:blip r:embed="rId3"/>
          <a:stretch>
            <a:fillRect/>
          </a:stretch>
        </p:blipFill>
        <p:spPr>
          <a:xfrm>
            <a:off x="276146" y="126298"/>
            <a:ext cx="8760350" cy="6731701"/>
          </a:xfrm>
          <a:prstGeom prst="rect">
            <a:avLst/>
          </a:prstGeom>
        </p:spPr>
      </p:pic>
      <p:sp>
        <p:nvSpPr>
          <p:cNvPr id="2" name="TextBox 1">
            <a:extLst>
              <a:ext uri="{FF2B5EF4-FFF2-40B4-BE49-F238E27FC236}">
                <a16:creationId xmlns:a16="http://schemas.microsoft.com/office/drawing/2014/main" id="{FD996F1D-2D1D-7AE4-5C48-BA1D310A9B85}"/>
              </a:ext>
            </a:extLst>
          </p:cNvPr>
          <p:cNvSpPr txBox="1"/>
          <p:nvPr/>
        </p:nvSpPr>
        <p:spPr>
          <a:xfrm>
            <a:off x="171766" y="126298"/>
            <a:ext cx="2274982" cy="369332"/>
          </a:xfrm>
          <a:prstGeom prst="rect">
            <a:avLst/>
          </a:prstGeom>
          <a:noFill/>
        </p:spPr>
        <p:txBody>
          <a:bodyPr wrap="none" rtlCol="0">
            <a:spAutoFit/>
          </a:bodyPr>
          <a:lstStyle/>
          <a:p>
            <a:r>
              <a:rPr lang="en-GB" altLang="en-US">
                <a:solidFill>
                  <a:schemeClr val="accent2">
                    <a:lumMod val="60000"/>
                    <a:lumOff val="40000"/>
                  </a:schemeClr>
                </a:solidFill>
                <a:latin typeface="Arial"/>
                <a:cs typeface="Arial"/>
              </a:rPr>
              <a:t>Disable the enabling</a:t>
            </a:r>
            <a:endParaRPr lang="en-GB" dirty="0"/>
          </a:p>
        </p:txBody>
      </p:sp>
    </p:spTree>
    <p:extLst>
      <p:ext uri="{BB962C8B-B14F-4D97-AF65-F5344CB8AC3E}">
        <p14:creationId xmlns:p14="http://schemas.microsoft.com/office/powerpoint/2010/main" val="2550400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486773" y="522233"/>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The Power of </a:t>
            </a:r>
            <a:r>
              <a:rPr lang="en-GB" b="1">
                <a:solidFill>
                  <a:srgbClr val="00B050"/>
                </a:solidFill>
                <a:latin typeface="Arial" panose="020B0604020202020204" pitchFamily="34" charset="0"/>
                <a:ea typeface="+mj-lt"/>
                <a:cs typeface="Arial" panose="020B0604020202020204" pitchFamily="34" charset="0"/>
              </a:rPr>
              <a:t>Choice</a:t>
            </a:r>
            <a:r>
              <a:rPr lang="en-GB" b="1">
                <a:latin typeface="Arial" panose="020B0604020202020204" pitchFamily="34" charset="0"/>
                <a:ea typeface="+mj-lt"/>
                <a:cs typeface="Arial" panose="020B0604020202020204" pitchFamily="34" charset="0"/>
              </a:rPr>
              <a:t> </a:t>
            </a:r>
            <a:endParaRPr lang="en-US"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566514" y="1984480"/>
            <a:ext cx="8203714"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b="1">
              <a:solidFill>
                <a:schemeClr val="bg1"/>
              </a:solidFill>
              <a:cs typeface="Calibri"/>
            </a:endParaRPr>
          </a:p>
        </p:txBody>
      </p:sp>
      <p:pic>
        <p:nvPicPr>
          <p:cNvPr id="6" name="Picture 6" descr="A picture containing text, clipart, sign, businesscard&#10;&#10;Description automatically generated">
            <a:extLst>
              <a:ext uri="{FF2B5EF4-FFF2-40B4-BE49-F238E27FC236}">
                <a16:creationId xmlns:a16="http://schemas.microsoft.com/office/drawing/2014/main" id="{9931A958-B749-4493-8FED-485B3F94B177}"/>
              </a:ext>
            </a:extLst>
          </p:cNvPr>
          <p:cNvPicPr>
            <a:picLocks noChangeAspect="1"/>
          </p:cNvPicPr>
          <p:nvPr/>
        </p:nvPicPr>
        <p:blipFill>
          <a:blip r:embed="rId3"/>
          <a:stretch>
            <a:fillRect/>
          </a:stretch>
        </p:blipFill>
        <p:spPr>
          <a:xfrm>
            <a:off x="5857345" y="3161725"/>
            <a:ext cx="2567317" cy="2389572"/>
          </a:xfrm>
          <a:prstGeom prst="rect">
            <a:avLst/>
          </a:prstGeom>
        </p:spPr>
      </p:pic>
      <p:sp>
        <p:nvSpPr>
          <p:cNvPr id="7" name="TextBox 6">
            <a:extLst>
              <a:ext uri="{FF2B5EF4-FFF2-40B4-BE49-F238E27FC236}">
                <a16:creationId xmlns:a16="http://schemas.microsoft.com/office/drawing/2014/main" id="{F9837EE1-9F3A-4D24-BC23-5FBB7EFB8663}"/>
              </a:ext>
            </a:extLst>
          </p:cNvPr>
          <p:cNvSpPr txBox="1"/>
          <p:nvPr/>
        </p:nvSpPr>
        <p:spPr>
          <a:xfrm>
            <a:off x="295381" y="1395857"/>
            <a:ext cx="8473893" cy="11772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b="1">
                <a:solidFill>
                  <a:schemeClr val="bg1"/>
                </a:solidFill>
                <a:cs typeface="Calibri"/>
              </a:rPr>
              <a:t>The SMART Recovery approach emphasises 'empowerment' and the 'power of choice' for those working on addiction recovery. As a family member or friend, we have the power of choice too. We are not</a:t>
            </a:r>
            <a:r>
              <a:rPr lang="en-GB" b="1">
                <a:cs typeface="Calibri"/>
              </a:rPr>
              <a:t> ALL-POWERFUL</a:t>
            </a:r>
            <a:r>
              <a:rPr lang="en-GB" b="1">
                <a:solidFill>
                  <a:schemeClr val="bg1"/>
                </a:solidFill>
                <a:cs typeface="Calibri"/>
              </a:rPr>
              <a:t>, but we are far from</a:t>
            </a:r>
            <a:r>
              <a:rPr lang="en-GB" b="1">
                <a:solidFill>
                  <a:srgbClr val="0070C0"/>
                </a:solidFill>
                <a:cs typeface="Calibri"/>
              </a:rPr>
              <a:t> </a:t>
            </a:r>
            <a:r>
              <a:rPr lang="en-GB" b="1">
                <a:cs typeface="Calibri"/>
              </a:rPr>
              <a:t>POWER-LESS</a:t>
            </a:r>
            <a:endParaRPr lang="en-US">
              <a:cs typeface="Calibri"/>
            </a:endParaRPr>
          </a:p>
        </p:txBody>
      </p:sp>
      <p:sp>
        <p:nvSpPr>
          <p:cNvPr id="10" name="TextBox 9">
            <a:extLst>
              <a:ext uri="{FF2B5EF4-FFF2-40B4-BE49-F238E27FC236}">
                <a16:creationId xmlns:a16="http://schemas.microsoft.com/office/drawing/2014/main" id="{A7FE6565-8406-408E-A455-D2C919A7EA63}"/>
              </a:ext>
            </a:extLst>
          </p:cNvPr>
          <p:cNvSpPr txBox="1"/>
          <p:nvPr/>
        </p:nvSpPr>
        <p:spPr>
          <a:xfrm>
            <a:off x="286280" y="2778953"/>
            <a:ext cx="5571065" cy="362406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a:cs typeface="Calibri"/>
              </a:rPr>
              <a:t>We learn:</a:t>
            </a:r>
          </a:p>
          <a:p>
            <a:r>
              <a:rPr lang="en-GB" b="1">
                <a:solidFill>
                  <a:schemeClr val="bg1"/>
                </a:solidFill>
                <a:cs typeface="Calibri"/>
              </a:rPr>
              <a:t>1. To manage our emotional upsets</a:t>
            </a:r>
          </a:p>
          <a:p>
            <a:r>
              <a:rPr lang="en-GB" b="1">
                <a:solidFill>
                  <a:schemeClr val="bg1"/>
                </a:solidFill>
                <a:cs typeface="Calibri"/>
              </a:rPr>
              <a:t>2. To change unhelpful responses</a:t>
            </a:r>
          </a:p>
          <a:p>
            <a:r>
              <a:rPr lang="en-GB" b="1">
                <a:solidFill>
                  <a:schemeClr val="bg1"/>
                </a:solidFill>
                <a:cs typeface="Calibri"/>
              </a:rPr>
              <a:t>3. Challenge unrealistic and unhelpful thinking</a:t>
            </a:r>
          </a:p>
          <a:p>
            <a:r>
              <a:rPr lang="en-GB" b="1">
                <a:solidFill>
                  <a:schemeClr val="bg1"/>
                </a:solidFill>
                <a:cs typeface="Calibri"/>
              </a:rPr>
              <a:t>4. Effective was to change and improve communication</a:t>
            </a:r>
          </a:p>
          <a:p>
            <a:r>
              <a:rPr lang="en-GB" b="1">
                <a:solidFill>
                  <a:schemeClr val="bg1"/>
                </a:solidFill>
                <a:cs typeface="Calibri"/>
              </a:rPr>
              <a:t>5. The importance of healthy boundaries</a:t>
            </a:r>
          </a:p>
          <a:p>
            <a:r>
              <a:rPr lang="en-GB" b="1">
                <a:solidFill>
                  <a:schemeClr val="bg1"/>
                </a:solidFill>
                <a:cs typeface="Calibri"/>
              </a:rPr>
              <a:t>6. The importance of planning non-drinking activities</a:t>
            </a:r>
          </a:p>
          <a:p>
            <a:r>
              <a:rPr lang="en-GB" b="1">
                <a:solidFill>
                  <a:schemeClr val="bg1"/>
                </a:solidFill>
                <a:cs typeface="Calibri"/>
              </a:rPr>
              <a:t>7. How to reward non addictive behaviour</a:t>
            </a:r>
          </a:p>
          <a:p>
            <a:r>
              <a:rPr lang="en-GB" b="1">
                <a:solidFill>
                  <a:schemeClr val="bg1"/>
                </a:solidFill>
                <a:cs typeface="Calibri"/>
              </a:rPr>
              <a:t>8. To work on developing our own support system</a:t>
            </a:r>
          </a:p>
          <a:p>
            <a:r>
              <a:rPr lang="en-GB" b="1">
                <a:solidFill>
                  <a:schemeClr val="bg1"/>
                </a:solidFill>
                <a:cs typeface="Calibri"/>
              </a:rPr>
              <a:t>9. To work on other ways to enrich our lives</a:t>
            </a:r>
          </a:p>
        </p:txBody>
      </p:sp>
    </p:spTree>
    <p:extLst>
      <p:ext uri="{BB962C8B-B14F-4D97-AF65-F5344CB8AC3E}">
        <p14:creationId xmlns:p14="http://schemas.microsoft.com/office/powerpoint/2010/main" val="22096265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446056" y="236554"/>
            <a:ext cx="8070011" cy="733982"/>
          </a:xfrm>
        </p:spPr>
        <p:txBody>
          <a:bodyPr>
            <a:normAutofit fontScale="90000"/>
          </a:bodyPr>
          <a:lstStyle/>
          <a:p>
            <a:pPr algn="ctr"/>
            <a:r>
              <a:rPr lang="en-GB" b="1">
                <a:solidFill>
                  <a:srgbClr val="00B050"/>
                </a:solidFill>
                <a:latin typeface="Arial" panose="020B0604020202020204" pitchFamily="34" charset="0"/>
                <a:ea typeface="+mj-lt"/>
                <a:cs typeface="Arial" panose="020B0604020202020204" pitchFamily="34" charset="0"/>
              </a:rPr>
              <a:t>Choice</a:t>
            </a:r>
            <a:r>
              <a:rPr lang="en-GB" b="1">
                <a:latin typeface="Arial" panose="020B0604020202020204" pitchFamily="34" charset="0"/>
                <a:ea typeface="+mj-lt"/>
                <a:cs typeface="Arial" panose="020B0604020202020204" pitchFamily="34" charset="0"/>
              </a:rPr>
              <a:t>s Exercise</a:t>
            </a:r>
            <a:endParaRPr lang="en-US"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566514" y="1984480"/>
            <a:ext cx="8203714"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b="1">
              <a:solidFill>
                <a:schemeClr val="bg1"/>
              </a:solidFill>
              <a:cs typeface="Calibri"/>
            </a:endParaRPr>
          </a:p>
        </p:txBody>
      </p:sp>
      <p:sp>
        <p:nvSpPr>
          <p:cNvPr id="7" name="TextBox 6">
            <a:extLst>
              <a:ext uri="{FF2B5EF4-FFF2-40B4-BE49-F238E27FC236}">
                <a16:creationId xmlns:a16="http://schemas.microsoft.com/office/drawing/2014/main" id="{F9837EE1-9F3A-4D24-BC23-5FBB7EFB8663}"/>
              </a:ext>
            </a:extLst>
          </p:cNvPr>
          <p:cNvSpPr txBox="1"/>
          <p:nvPr/>
        </p:nvSpPr>
        <p:spPr>
          <a:xfrm>
            <a:off x="489030" y="1346674"/>
            <a:ext cx="7984064"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b="1">
                <a:solidFill>
                  <a:schemeClr val="bg1"/>
                </a:solidFill>
                <a:cs typeface="Calibri"/>
              </a:rPr>
              <a:t>Take some time to reflect on how your attitudes and outlook have changed</a:t>
            </a:r>
          </a:p>
        </p:txBody>
      </p:sp>
      <p:sp>
        <p:nvSpPr>
          <p:cNvPr id="10" name="TextBox 9">
            <a:extLst>
              <a:ext uri="{FF2B5EF4-FFF2-40B4-BE49-F238E27FC236}">
                <a16:creationId xmlns:a16="http://schemas.microsoft.com/office/drawing/2014/main" id="{A7FE6565-8406-408E-A455-D2C919A7EA63}"/>
              </a:ext>
            </a:extLst>
          </p:cNvPr>
          <p:cNvSpPr txBox="1"/>
          <p:nvPr/>
        </p:nvSpPr>
        <p:spPr>
          <a:xfrm>
            <a:off x="286280" y="2212445"/>
            <a:ext cx="6195482" cy="265457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AutoNum type="arabicPeriod"/>
            </a:pPr>
            <a:r>
              <a:rPr lang="en-GB" sz="2100" b="1">
                <a:solidFill>
                  <a:schemeClr val="bg1"/>
                </a:solidFill>
                <a:cs typeface="Calibri"/>
              </a:rPr>
              <a:t>What choices have you made for yourself, what tools have you used ?</a:t>
            </a:r>
            <a:endParaRPr lang="en-US" sz="2100">
              <a:solidFill>
                <a:schemeClr val="bg1"/>
              </a:solidFill>
              <a:cs typeface="Calibri"/>
            </a:endParaRPr>
          </a:p>
          <a:p>
            <a:pPr marL="342900" indent="-342900">
              <a:buAutoNum type="arabicPeriod"/>
            </a:pPr>
            <a:r>
              <a:rPr lang="en-GB" sz="2100" b="1">
                <a:solidFill>
                  <a:schemeClr val="bg1"/>
                </a:solidFill>
                <a:cs typeface="Calibri"/>
              </a:rPr>
              <a:t>How effective have your choices been ?</a:t>
            </a:r>
          </a:p>
          <a:p>
            <a:pPr marL="342900" indent="-342900">
              <a:buAutoNum type="arabicPeriod"/>
            </a:pPr>
            <a:r>
              <a:rPr lang="en-GB" sz="2100" b="1">
                <a:solidFill>
                  <a:schemeClr val="bg1"/>
                </a:solidFill>
                <a:cs typeface="Calibri"/>
              </a:rPr>
              <a:t>What has been helpful ?</a:t>
            </a:r>
          </a:p>
          <a:p>
            <a:pPr marL="342900" indent="-342900">
              <a:buAutoNum type="arabicPeriod"/>
            </a:pPr>
            <a:r>
              <a:rPr lang="en-GB" sz="2100" b="1">
                <a:solidFill>
                  <a:schemeClr val="bg1"/>
                </a:solidFill>
                <a:cs typeface="Calibri"/>
              </a:rPr>
              <a:t>What hasn't worked ?</a:t>
            </a:r>
          </a:p>
          <a:p>
            <a:pPr marL="342900" indent="-342900">
              <a:buAutoNum type="arabicPeriod"/>
            </a:pPr>
            <a:r>
              <a:rPr lang="en-GB" sz="2100" b="1">
                <a:solidFill>
                  <a:schemeClr val="bg1"/>
                </a:solidFill>
                <a:cs typeface="Calibri"/>
              </a:rPr>
              <a:t>What needs work ?</a:t>
            </a:r>
          </a:p>
          <a:p>
            <a:pPr marL="342900" indent="-342900">
              <a:buAutoNum type="arabicPeriod"/>
            </a:pPr>
            <a:r>
              <a:rPr lang="en-GB" sz="2100" b="1">
                <a:solidFill>
                  <a:schemeClr val="bg1"/>
                </a:solidFill>
                <a:cs typeface="Calibri"/>
              </a:rPr>
              <a:t>What are some topics or strategies that you'd like to implement in your life ?</a:t>
            </a:r>
          </a:p>
        </p:txBody>
      </p:sp>
      <p:sp>
        <p:nvSpPr>
          <p:cNvPr id="3" name="TextBox 2">
            <a:extLst>
              <a:ext uri="{FF2B5EF4-FFF2-40B4-BE49-F238E27FC236}">
                <a16:creationId xmlns:a16="http://schemas.microsoft.com/office/drawing/2014/main" id="{C0CF703D-07F4-4435-8DC5-02CBD06F3BAD}"/>
              </a:ext>
            </a:extLst>
          </p:cNvPr>
          <p:cNvSpPr txBox="1"/>
          <p:nvPr/>
        </p:nvSpPr>
        <p:spPr>
          <a:xfrm>
            <a:off x="378884" y="5046133"/>
            <a:ext cx="3348566"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i="1">
                <a:cs typeface="Calibri"/>
              </a:rPr>
              <a:t>'Success is a journey, not a destination'</a:t>
            </a:r>
          </a:p>
          <a:p>
            <a:pPr algn="ctr"/>
            <a:r>
              <a:rPr lang="en-GB" b="1">
                <a:solidFill>
                  <a:schemeClr val="bg1"/>
                </a:solidFill>
                <a:cs typeface="Calibri"/>
              </a:rPr>
              <a:t>Ben Sweetland</a:t>
            </a:r>
          </a:p>
        </p:txBody>
      </p:sp>
      <p:pic>
        <p:nvPicPr>
          <p:cNvPr id="5" name="Picture 8">
            <a:extLst>
              <a:ext uri="{FF2B5EF4-FFF2-40B4-BE49-F238E27FC236}">
                <a16:creationId xmlns:a16="http://schemas.microsoft.com/office/drawing/2014/main" id="{A03925CF-A998-47EE-9745-C8F5D3FF1438}"/>
              </a:ext>
            </a:extLst>
          </p:cNvPr>
          <p:cNvPicPr>
            <a:picLocks noChangeAspect="1"/>
          </p:cNvPicPr>
          <p:nvPr/>
        </p:nvPicPr>
        <p:blipFill>
          <a:blip r:embed="rId3"/>
          <a:stretch>
            <a:fillRect/>
          </a:stretch>
        </p:blipFill>
        <p:spPr>
          <a:xfrm>
            <a:off x="6731266" y="2320396"/>
            <a:ext cx="2126720" cy="2386541"/>
          </a:xfrm>
          <a:prstGeom prst="rect">
            <a:avLst/>
          </a:prstGeom>
        </p:spPr>
      </p:pic>
    </p:spTree>
    <p:extLst>
      <p:ext uri="{BB962C8B-B14F-4D97-AF65-F5344CB8AC3E}">
        <p14:creationId xmlns:p14="http://schemas.microsoft.com/office/powerpoint/2010/main" val="27441128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23528" y="485995"/>
            <a:ext cx="8070011" cy="733982"/>
          </a:xfrm>
        </p:spPr>
        <p:txBody>
          <a:bodyPr>
            <a:normAutofit fontScale="90000"/>
          </a:bodyPr>
          <a:lstStyle/>
          <a:p>
            <a:pPr algn="ctr"/>
            <a:r>
              <a:rPr lang="en-US">
                <a:solidFill>
                  <a:srgbClr val="00B050"/>
                </a:solidFill>
                <a:latin typeface="Arial" panose="020B0604020202020204" pitchFamily="34" charset="0"/>
                <a:ea typeface="+mj-lt"/>
                <a:cs typeface="Arial" panose="020B0604020202020204" pitchFamily="34" charset="0"/>
              </a:rPr>
              <a:t>Choice</a:t>
            </a:r>
            <a:r>
              <a:rPr lang="en-US">
                <a:latin typeface="Arial" panose="020B0604020202020204" pitchFamily="34" charset="0"/>
                <a:ea typeface="+mj-lt"/>
                <a:cs typeface="Arial" panose="020B0604020202020204" pitchFamily="34" charset="0"/>
              </a:rPr>
              <a:t>: </a:t>
            </a:r>
            <a:r>
              <a:rPr lang="en-US" b="1">
                <a:latin typeface="Arial" panose="020B0604020202020204" pitchFamily="34" charset="0"/>
                <a:ea typeface="+mj-lt"/>
                <a:cs typeface="Arial" panose="020B0604020202020204" pitchFamily="34" charset="0"/>
              </a:rPr>
              <a:t>Knowing When to STOP</a:t>
            </a:r>
            <a:endParaRPr lang="en-US"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132597" y="1614063"/>
            <a:ext cx="4375742" cy="43858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US" sz="1650" b="1">
                <a:solidFill>
                  <a:srgbClr val="FFFF00"/>
                </a:solidFill>
                <a:ea typeface="+mn-lt"/>
                <a:cs typeface="+mn-lt"/>
              </a:rPr>
              <a:t>Have I, as consistently as I could, mapped out problem situations and planned more effective, non-confrontational </a:t>
            </a:r>
            <a:r>
              <a:rPr lang="en-US" sz="1650" b="1" err="1">
                <a:solidFill>
                  <a:srgbClr val="FFFF00"/>
                </a:solidFill>
                <a:ea typeface="+mn-lt"/>
                <a:cs typeface="+mn-lt"/>
              </a:rPr>
              <a:t>behaviours</a:t>
            </a:r>
            <a:r>
              <a:rPr lang="en-US" sz="1650" b="1">
                <a:solidFill>
                  <a:srgbClr val="FFFF00"/>
                </a:solidFill>
                <a:ea typeface="+mn-lt"/>
                <a:cs typeface="+mn-lt"/>
              </a:rPr>
              <a:t> for myself?</a:t>
            </a:r>
          </a:p>
          <a:p>
            <a:pPr marL="257175" indent="-257175">
              <a:buFont typeface="Arial"/>
              <a:buChar char="•"/>
            </a:pPr>
            <a:r>
              <a:rPr lang="en-US" sz="1650" b="1">
                <a:solidFill>
                  <a:schemeClr val="bg1"/>
                </a:solidFill>
                <a:ea typeface="+mn-lt"/>
                <a:cs typeface="+mn-lt"/>
              </a:rPr>
              <a:t>Have I practiced a PIUS communication style?</a:t>
            </a:r>
            <a:endParaRPr lang="en-US" sz="1650" b="1">
              <a:solidFill>
                <a:schemeClr val="bg1"/>
              </a:solidFill>
              <a:cs typeface="Calibri"/>
            </a:endParaRPr>
          </a:p>
          <a:p>
            <a:pPr marL="257175" indent="-257175">
              <a:buFont typeface="Arial"/>
              <a:buChar char="•"/>
            </a:pPr>
            <a:r>
              <a:rPr lang="en-US" sz="1650" b="1">
                <a:solidFill>
                  <a:srgbClr val="FFFF00"/>
                </a:solidFill>
                <a:ea typeface="+mn-lt"/>
                <a:cs typeface="+mn-lt"/>
              </a:rPr>
              <a:t>Have I kept track of how my plans went and adjusted them based on those experiences?</a:t>
            </a:r>
            <a:endParaRPr lang="en-US" sz="1650" b="1">
              <a:solidFill>
                <a:srgbClr val="FFFF00"/>
              </a:solidFill>
              <a:cs typeface="Calibri"/>
            </a:endParaRPr>
          </a:p>
          <a:p>
            <a:pPr marL="257175" indent="-257175">
              <a:buFont typeface="Arial"/>
              <a:buChar char="•"/>
            </a:pPr>
            <a:r>
              <a:rPr lang="en-US" sz="1650" b="1">
                <a:solidFill>
                  <a:schemeClr val="bg1"/>
                </a:solidFill>
                <a:ea typeface="+mn-lt"/>
                <a:cs typeface="+mn-lt"/>
              </a:rPr>
              <a:t>Have I stopped acting as my Loved One’s caretaker and allowed him/her to experience the real consequences of drinking/using?</a:t>
            </a:r>
            <a:endParaRPr lang="en-US" sz="1650" b="1">
              <a:solidFill>
                <a:schemeClr val="bg1"/>
              </a:solidFill>
              <a:cs typeface="Calibri"/>
            </a:endParaRPr>
          </a:p>
          <a:p>
            <a:pPr marL="257175" indent="-257175">
              <a:buFont typeface="Arial"/>
              <a:buChar char="•"/>
            </a:pPr>
            <a:r>
              <a:rPr lang="en-US" sz="1650" b="1">
                <a:solidFill>
                  <a:srgbClr val="FFFF00"/>
                </a:solidFill>
                <a:ea typeface="+mn-lt"/>
                <a:cs typeface="+mn-lt"/>
              </a:rPr>
              <a:t>Have I rewarded my Loved One for non-drinking </a:t>
            </a:r>
            <a:r>
              <a:rPr lang="en-US" sz="1650" b="1" err="1">
                <a:solidFill>
                  <a:srgbClr val="FFFF00"/>
                </a:solidFill>
                <a:ea typeface="+mn-lt"/>
                <a:cs typeface="+mn-lt"/>
              </a:rPr>
              <a:t>behaviour</a:t>
            </a:r>
            <a:r>
              <a:rPr lang="en-US" sz="1650" b="1">
                <a:solidFill>
                  <a:srgbClr val="FFFF00"/>
                </a:solidFill>
                <a:ea typeface="+mn-lt"/>
                <a:cs typeface="+mn-lt"/>
              </a:rPr>
              <a:t> and made it as enjoyable as possible to be sober with me and/or the family?</a:t>
            </a:r>
            <a:endParaRPr lang="en-US" sz="1650" b="1">
              <a:solidFill>
                <a:srgbClr val="FFFF00"/>
              </a:solidFill>
              <a:cs typeface="Calibri" panose="020F0502020204030204"/>
            </a:endParaRPr>
          </a:p>
        </p:txBody>
      </p:sp>
      <p:sp>
        <p:nvSpPr>
          <p:cNvPr id="5" name="TextBox 4">
            <a:extLst>
              <a:ext uri="{FF2B5EF4-FFF2-40B4-BE49-F238E27FC236}">
                <a16:creationId xmlns:a16="http://schemas.microsoft.com/office/drawing/2014/main" id="{2EDE27F0-CCF0-49C3-A5B8-8EF03783E0D3}"/>
              </a:ext>
            </a:extLst>
          </p:cNvPr>
          <p:cNvSpPr txBox="1"/>
          <p:nvPr/>
        </p:nvSpPr>
        <p:spPr>
          <a:xfrm>
            <a:off x="4568368" y="1614063"/>
            <a:ext cx="4575632" cy="41319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GB" sz="1650" b="1">
                <a:solidFill>
                  <a:srgbClr val="FFFF00"/>
                </a:solidFill>
                <a:ea typeface="+mn-lt"/>
                <a:cs typeface="+mn-lt"/>
              </a:rPr>
              <a:t>Have I added pleasurable activities to my own life so that I am not totally absorbed by the drinking problems?</a:t>
            </a:r>
            <a:endParaRPr lang="en-US" sz="1650" b="1">
              <a:solidFill>
                <a:srgbClr val="FFFF00"/>
              </a:solidFill>
              <a:cs typeface="Calibri" panose="020F0502020204030204"/>
            </a:endParaRPr>
          </a:p>
          <a:p>
            <a:pPr marL="214313" indent="-214313">
              <a:buFont typeface="Arial"/>
              <a:buChar char="•"/>
            </a:pPr>
            <a:r>
              <a:rPr lang="en-GB" sz="1650" b="1">
                <a:solidFill>
                  <a:schemeClr val="bg1"/>
                </a:solidFill>
                <a:ea typeface="+mn-lt"/>
                <a:cs typeface="+mn-lt"/>
              </a:rPr>
              <a:t>Have I figured out when the best windows of opportunity to suggest treatment are, and planned how I would use them?</a:t>
            </a:r>
            <a:endParaRPr lang="en-GB" sz="1650" b="1">
              <a:solidFill>
                <a:schemeClr val="bg1"/>
              </a:solidFill>
              <a:cs typeface="Calibri"/>
            </a:endParaRPr>
          </a:p>
          <a:p>
            <a:pPr marL="214313" indent="-214313">
              <a:buFont typeface="Arial"/>
              <a:buChar char="•"/>
            </a:pPr>
            <a:r>
              <a:rPr lang="en-GB" sz="1650" b="1">
                <a:solidFill>
                  <a:srgbClr val="FFFF00"/>
                </a:solidFill>
                <a:ea typeface="+mn-lt"/>
                <a:cs typeface="+mn-lt"/>
              </a:rPr>
              <a:t>Have I lined up a reasonable treatment option and made it available to my Loved One?</a:t>
            </a:r>
            <a:endParaRPr lang="en-GB" sz="1650" b="1">
              <a:solidFill>
                <a:srgbClr val="FFFF00"/>
              </a:solidFill>
              <a:cs typeface="Calibri"/>
            </a:endParaRPr>
          </a:p>
          <a:p>
            <a:pPr marL="214313" indent="-214313">
              <a:buFont typeface="Arial"/>
              <a:buChar char="•"/>
            </a:pPr>
            <a:r>
              <a:rPr lang="en-GB" sz="1650" b="1">
                <a:solidFill>
                  <a:schemeClr val="bg1"/>
                </a:solidFill>
                <a:ea typeface="+mn-lt"/>
                <a:cs typeface="+mn-lt"/>
              </a:rPr>
              <a:t>Is there anything that I thought might help and I meant to do but didn't? Can I see an attractive future with this person?</a:t>
            </a:r>
            <a:endParaRPr lang="en-GB" sz="1650" b="1">
              <a:solidFill>
                <a:schemeClr val="bg1"/>
              </a:solidFill>
              <a:cs typeface="Calibri" panose="020F0502020204030204"/>
            </a:endParaRPr>
          </a:p>
          <a:p>
            <a:pPr marL="214313" indent="-214313">
              <a:buFont typeface="Arial"/>
              <a:buChar char="•"/>
            </a:pPr>
            <a:r>
              <a:rPr lang="en-GB" sz="1650" b="1">
                <a:solidFill>
                  <a:srgbClr val="FFFF00"/>
                </a:solidFill>
                <a:ea typeface="+mn-lt"/>
                <a:cs typeface="+mn-lt"/>
              </a:rPr>
              <a:t>Once I get over missing my Loved One, will a future without him/her bring me greater peace and happiness than one with him/her?</a:t>
            </a:r>
            <a:endParaRPr lang="en-GB" sz="1650" b="1">
              <a:solidFill>
                <a:srgbClr val="FFFF00"/>
              </a:solidFill>
              <a:cs typeface="Calibri" panose="020F0502020204030204"/>
            </a:endParaRPr>
          </a:p>
        </p:txBody>
      </p:sp>
    </p:spTree>
    <p:extLst>
      <p:ext uri="{BB962C8B-B14F-4D97-AF65-F5344CB8AC3E}">
        <p14:creationId xmlns:p14="http://schemas.microsoft.com/office/powerpoint/2010/main" val="36785091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person's life">
            <a:extLst>
              <a:ext uri="{FF2B5EF4-FFF2-40B4-BE49-F238E27FC236}">
                <a16:creationId xmlns:a16="http://schemas.microsoft.com/office/drawing/2014/main" id="{F6FBBA9A-32FE-D603-C301-657F4FFC7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27" y="545841"/>
            <a:ext cx="8364893" cy="5561045"/>
          </a:xfrm>
          <a:prstGeom prst="rect">
            <a:avLst/>
          </a:prstGeom>
        </p:spPr>
      </p:pic>
    </p:spTree>
    <p:extLst>
      <p:ext uri="{BB962C8B-B14F-4D97-AF65-F5344CB8AC3E}">
        <p14:creationId xmlns:p14="http://schemas.microsoft.com/office/powerpoint/2010/main" val="25782561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755576" y="311988"/>
            <a:ext cx="8070011" cy="733982"/>
          </a:xfrm>
        </p:spPr>
        <p:txBody>
          <a:bodyPr>
            <a:normAutofit fontScale="90000"/>
          </a:bodyPr>
          <a:lstStyle/>
          <a:p>
            <a:pPr algn="ctr"/>
            <a:r>
              <a:rPr lang="en-GB" b="1">
                <a:solidFill>
                  <a:srgbClr val="00B050"/>
                </a:solidFill>
                <a:latin typeface="Arial" panose="020B0604020202020204" pitchFamily="34" charset="0"/>
                <a:cs typeface="Arial" panose="020B0604020202020204" pitchFamily="34" charset="0"/>
              </a:rPr>
              <a:t>Choice</a:t>
            </a:r>
            <a:r>
              <a:rPr lang="en-GB" b="1">
                <a:latin typeface="Arial" panose="020B0604020202020204" pitchFamily="34" charset="0"/>
                <a:cs typeface="Arial" panose="020B0604020202020204" pitchFamily="34" charset="0"/>
              </a:rPr>
              <a:t>: The Drama Triangle</a:t>
            </a: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508AD1F-7F3B-412C-A799-57657DB90082}"/>
              </a:ext>
            </a:extLst>
          </p:cNvPr>
          <p:cNvSpPr txBox="1"/>
          <p:nvPr/>
        </p:nvSpPr>
        <p:spPr>
          <a:xfrm>
            <a:off x="302605" y="5263792"/>
            <a:ext cx="3011696" cy="11772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a:ea typeface="+mn-lt"/>
                <a:cs typeface="+mn-lt"/>
              </a:rPr>
              <a:t>In 1968, </a:t>
            </a:r>
            <a:r>
              <a:rPr lang="en-GB" err="1">
                <a:ea typeface="+mn-lt"/>
                <a:cs typeface="+mn-lt"/>
              </a:rPr>
              <a:t>Dr.</a:t>
            </a:r>
            <a:r>
              <a:rPr lang="en-GB">
                <a:ea typeface="+mn-lt"/>
                <a:cs typeface="+mn-lt"/>
              </a:rPr>
              <a:t> Stephen Karpman created</a:t>
            </a:r>
            <a:endParaRPr lang="en-US">
              <a:ea typeface="+mn-lt"/>
              <a:cs typeface="+mn-lt"/>
            </a:endParaRPr>
          </a:p>
          <a:p>
            <a:pPr algn="ctr"/>
            <a:r>
              <a:rPr lang="en-GB">
                <a:ea typeface="+mn-lt"/>
                <a:cs typeface="+mn-lt"/>
              </a:rPr>
              <a:t> the Karpman Drama Triangle</a:t>
            </a:r>
            <a:endParaRPr lang="en-US">
              <a:cs typeface="Calibri" panose="020F0502020204030204"/>
            </a:endParaRPr>
          </a:p>
        </p:txBody>
      </p:sp>
      <p:sp>
        <p:nvSpPr>
          <p:cNvPr id="24" name="TextBox 23">
            <a:extLst>
              <a:ext uri="{FF2B5EF4-FFF2-40B4-BE49-F238E27FC236}">
                <a16:creationId xmlns:a16="http://schemas.microsoft.com/office/drawing/2014/main" id="{02582E73-730E-4543-AE46-393C363A9926}"/>
              </a:ext>
            </a:extLst>
          </p:cNvPr>
          <p:cNvSpPr txBox="1"/>
          <p:nvPr/>
        </p:nvSpPr>
        <p:spPr>
          <a:xfrm>
            <a:off x="3323247" y="1045970"/>
            <a:ext cx="5518148" cy="49167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u="sng">
                <a:solidFill>
                  <a:schemeClr val="bg1"/>
                </a:solidFill>
              </a:rPr>
              <a:t>Who Wins in a Karpman Drama Triangle ?</a:t>
            </a:r>
            <a:r>
              <a:rPr lang="en-GB" sz="1500" b="1">
                <a:solidFill>
                  <a:schemeClr val="bg1"/>
                </a:solidFill>
                <a:ea typeface="+mn-lt"/>
                <a:cs typeface="+mn-lt"/>
              </a:rPr>
              <a:t>   </a:t>
            </a:r>
            <a:r>
              <a:rPr lang="en-GB" sz="1500" b="1">
                <a:ea typeface="+mn-lt"/>
                <a:cs typeface="+mn-lt"/>
              </a:rPr>
              <a:t>Typically no one. </a:t>
            </a:r>
          </a:p>
          <a:p>
            <a:endParaRPr lang="en-GB" sz="1500" b="1">
              <a:cs typeface="Calibri"/>
            </a:endParaRPr>
          </a:p>
          <a:p>
            <a:r>
              <a:rPr lang="en-GB" sz="1500" b="1">
                <a:solidFill>
                  <a:schemeClr val="bg1"/>
                </a:solidFill>
                <a:ea typeface="+mn-lt"/>
                <a:cs typeface="+mn-lt"/>
              </a:rPr>
              <a:t>If we’re in a drama tri­an­gle, what we’re getting is drama. </a:t>
            </a:r>
          </a:p>
          <a:p>
            <a:r>
              <a:rPr lang="en-GB" sz="1500" b="1">
                <a:solidFill>
                  <a:schemeClr val="bg1"/>
                </a:solidFill>
                <a:ea typeface="+mn-lt"/>
                <a:cs typeface="+mn-lt"/>
              </a:rPr>
              <a:t>Ignoring our own wants and needs, denying our own opinions, giving in to whatever the other person wants even if it is harmful, taking the blame for everything, giving up who you are and how you want to live, are all ways that we get stuck in.</a:t>
            </a:r>
          </a:p>
          <a:p>
            <a:pPr marL="257175" indent="-257175">
              <a:buFont typeface="Arial"/>
              <a:buChar char="•"/>
            </a:pPr>
            <a:endParaRPr lang="en-GB" sz="1500" b="1">
              <a:ea typeface="+mn-lt"/>
              <a:cs typeface="+mn-lt"/>
            </a:endParaRPr>
          </a:p>
          <a:p>
            <a:pPr marL="257175" indent="-257175">
              <a:buFont typeface="Arial"/>
              <a:buChar char="•"/>
            </a:pPr>
            <a:r>
              <a:rPr lang="en-GB" sz="1500" b="1">
                <a:ea typeface="+mn-lt"/>
                <a:cs typeface="+mn-lt"/>
              </a:rPr>
              <a:t>It isn’t something to announce to the other person. </a:t>
            </a:r>
            <a:endParaRPr lang="en-GB" sz="1500" b="1">
              <a:cs typeface="Calibri"/>
            </a:endParaRPr>
          </a:p>
          <a:p>
            <a:pPr marL="257175" indent="-257175">
              <a:buFont typeface="Arial"/>
              <a:buChar char="•"/>
            </a:pPr>
            <a:r>
              <a:rPr lang="en-GB" sz="1500" b="1">
                <a:ea typeface="+mn-lt"/>
                <a:cs typeface="+mn-lt"/>
              </a:rPr>
              <a:t>It isn’t something to negotiate with the other person. </a:t>
            </a:r>
            <a:endParaRPr lang="en-GB" sz="1500" b="1">
              <a:cs typeface="Calibri"/>
            </a:endParaRPr>
          </a:p>
          <a:p>
            <a:pPr marL="257175" indent="-257175">
              <a:buFont typeface="Arial"/>
              <a:buChar char="•"/>
            </a:pPr>
            <a:r>
              <a:rPr lang="en-GB" sz="1500" b="1">
                <a:ea typeface="+mn-lt"/>
                <a:cs typeface="+mn-lt"/>
              </a:rPr>
              <a:t>It isn’t something to threaten the other person with. </a:t>
            </a:r>
            <a:endParaRPr lang="en-GB" sz="1500" b="1">
              <a:cs typeface="Calibri"/>
            </a:endParaRPr>
          </a:p>
          <a:p>
            <a:endParaRPr lang="en-GB" sz="1500" b="1">
              <a:solidFill>
                <a:schemeClr val="bg1"/>
              </a:solidFill>
              <a:ea typeface="+mn-lt"/>
              <a:cs typeface="+mn-lt"/>
            </a:endParaRPr>
          </a:p>
          <a:p>
            <a:r>
              <a:rPr lang="en-GB" sz="1500" b="1">
                <a:solidFill>
                  <a:schemeClr val="bg1"/>
                </a:solidFill>
                <a:ea typeface="+mn-lt"/>
                <a:cs typeface="+mn-lt"/>
              </a:rPr>
              <a:t>We stop participating in the merry-go-round interactions, we stop arguing, we stop worrying about what the other person will do next. This does not mean that we have to stop caring about or loving the other person. We change from being a</a:t>
            </a:r>
            <a:r>
              <a:rPr lang="en-GB" sz="1500" b="1">
                <a:solidFill>
                  <a:srgbClr val="92D050"/>
                </a:solidFill>
                <a:ea typeface="+mn-lt"/>
                <a:cs typeface="+mn-lt"/>
              </a:rPr>
              <a:t> </a:t>
            </a:r>
            <a:r>
              <a:rPr lang="en-GB" sz="1500" b="1" i="1">
                <a:solidFill>
                  <a:schemeClr val="accent2"/>
                </a:solidFill>
                <a:ea typeface="+mn-lt"/>
                <a:cs typeface="+mn-lt"/>
              </a:rPr>
              <a:t>rescuer</a:t>
            </a:r>
            <a:r>
              <a:rPr lang="en-GB" sz="1500" b="1">
                <a:solidFill>
                  <a:schemeClr val="accent2"/>
                </a:solidFill>
                <a:ea typeface="+mn-lt"/>
                <a:cs typeface="+mn-lt"/>
              </a:rPr>
              <a:t>  </a:t>
            </a:r>
            <a:r>
              <a:rPr lang="en-GB" sz="1500" b="1">
                <a:solidFill>
                  <a:schemeClr val="bg1"/>
                </a:solidFill>
                <a:ea typeface="+mn-lt"/>
                <a:cs typeface="+mn-lt"/>
              </a:rPr>
              <a:t>in the interaction by making choices and taking actions that work better for us and might even work better for the other person</a:t>
            </a:r>
            <a:endParaRPr lang="en-GB" sz="1500" b="1">
              <a:solidFill>
                <a:schemeClr val="bg1"/>
              </a:solidFill>
            </a:endParaRPr>
          </a:p>
        </p:txBody>
      </p:sp>
      <p:pic>
        <p:nvPicPr>
          <p:cNvPr id="3" name="Picture 4" descr="Diagram&#10;&#10;Description automatically generated">
            <a:extLst>
              <a:ext uri="{FF2B5EF4-FFF2-40B4-BE49-F238E27FC236}">
                <a16:creationId xmlns:a16="http://schemas.microsoft.com/office/drawing/2014/main" id="{8DCB5763-CA69-469D-92A8-442E14B47A25}"/>
              </a:ext>
            </a:extLst>
          </p:cNvPr>
          <p:cNvPicPr>
            <a:picLocks noChangeAspect="1"/>
          </p:cNvPicPr>
          <p:nvPr/>
        </p:nvPicPr>
        <p:blipFill>
          <a:blip r:embed="rId3"/>
          <a:stretch>
            <a:fillRect/>
          </a:stretch>
        </p:blipFill>
        <p:spPr>
          <a:xfrm>
            <a:off x="442383" y="1981333"/>
            <a:ext cx="2734733" cy="3107003"/>
          </a:xfrm>
          <a:prstGeom prst="rect">
            <a:avLst/>
          </a:prstGeom>
        </p:spPr>
      </p:pic>
    </p:spTree>
    <p:extLst>
      <p:ext uri="{BB962C8B-B14F-4D97-AF65-F5344CB8AC3E}">
        <p14:creationId xmlns:p14="http://schemas.microsoft.com/office/powerpoint/2010/main" val="8615809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755576" y="273437"/>
            <a:ext cx="8070011" cy="733982"/>
          </a:xfrm>
        </p:spPr>
        <p:txBody>
          <a:bodyPr>
            <a:normAutofit fontScale="90000"/>
          </a:bodyPr>
          <a:lstStyle/>
          <a:p>
            <a:pPr algn="ctr"/>
            <a:r>
              <a:rPr lang="en-GB" b="1">
                <a:solidFill>
                  <a:srgbClr val="00B050"/>
                </a:solidFill>
                <a:latin typeface="Arial" panose="020B0604020202020204" pitchFamily="34" charset="0"/>
                <a:cs typeface="Arial" panose="020B0604020202020204" pitchFamily="34" charset="0"/>
              </a:rPr>
              <a:t>Choice</a:t>
            </a:r>
            <a:r>
              <a:rPr lang="en-GB" b="1">
                <a:latin typeface="Arial" panose="020B0604020202020204" pitchFamily="34" charset="0"/>
                <a:cs typeface="Arial" panose="020B0604020202020204" pitchFamily="34" charset="0"/>
              </a:rPr>
              <a:t>: The Drama Triangle</a:t>
            </a: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106A6B2-CBAC-4303-94DF-6ECDAD67DEDA}"/>
              </a:ext>
            </a:extLst>
          </p:cNvPr>
          <p:cNvSpPr txBox="1"/>
          <p:nvPr/>
        </p:nvSpPr>
        <p:spPr>
          <a:xfrm>
            <a:off x="618948" y="1202189"/>
            <a:ext cx="8079714" cy="46397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AutoNum type="arabicPeriod"/>
            </a:pPr>
            <a:r>
              <a:rPr lang="en-GB">
                <a:solidFill>
                  <a:schemeClr val="bg1"/>
                </a:solidFill>
                <a:ea typeface="+mn-lt"/>
                <a:cs typeface="+mn-lt"/>
              </a:rPr>
              <a:t>Realise that you are </a:t>
            </a:r>
            <a:r>
              <a:rPr lang="en-GB" b="1">
                <a:ea typeface="+mn-lt"/>
                <a:cs typeface="+mn-lt"/>
              </a:rPr>
              <a:t>repeating a pattern</a:t>
            </a:r>
            <a:r>
              <a:rPr lang="en-GB">
                <a:solidFill>
                  <a:schemeClr val="bg1"/>
                </a:solidFill>
                <a:ea typeface="+mn-lt"/>
                <a:cs typeface="+mn-lt"/>
              </a:rPr>
              <a:t>.</a:t>
            </a:r>
          </a:p>
          <a:p>
            <a:pPr marL="342900" indent="-342900">
              <a:buAutoNum type="arabicPeriod"/>
            </a:pPr>
            <a:endParaRPr lang="en-US">
              <a:solidFill>
                <a:schemeClr val="bg1"/>
              </a:solidFill>
              <a:cs typeface="Calibri"/>
            </a:endParaRPr>
          </a:p>
          <a:p>
            <a:pPr marL="171450" indent="-171450">
              <a:buAutoNum type="arabicPeriod"/>
            </a:pPr>
            <a:endParaRPr lang="en-GB" sz="900">
              <a:solidFill>
                <a:schemeClr val="bg1"/>
              </a:solidFill>
              <a:ea typeface="+mn-lt"/>
              <a:cs typeface="+mn-lt"/>
            </a:endParaRPr>
          </a:p>
          <a:p>
            <a:pPr marL="342900" indent="-342900">
              <a:buAutoNum type="arabicPeriod"/>
            </a:pPr>
            <a:r>
              <a:rPr lang="en-GB">
                <a:solidFill>
                  <a:schemeClr val="bg1"/>
                </a:solidFill>
                <a:ea typeface="+mn-lt"/>
                <a:cs typeface="+mn-lt"/>
              </a:rPr>
              <a:t>Under any circumstance, do not become defensive. </a:t>
            </a:r>
            <a:r>
              <a:rPr lang="en-GB" b="1">
                <a:ea typeface="+mn-lt"/>
                <a:cs typeface="+mn-lt"/>
              </a:rPr>
              <a:t>Keep a neutral attitude</a:t>
            </a:r>
          </a:p>
          <a:p>
            <a:pPr marL="342900" indent="-342900">
              <a:buAutoNum type="arabicPeriod"/>
            </a:pPr>
            <a:endParaRPr lang="en-GB" b="1">
              <a:solidFill>
                <a:schemeClr val="bg1"/>
              </a:solidFill>
              <a:ea typeface="+mn-lt"/>
              <a:cs typeface="+mn-lt"/>
            </a:endParaRPr>
          </a:p>
          <a:p>
            <a:pPr marL="342900" indent="-342900">
              <a:buAutoNum type="arabicPeriod"/>
            </a:pPr>
            <a:r>
              <a:rPr lang="en-GB">
                <a:solidFill>
                  <a:schemeClr val="bg1"/>
                </a:solidFill>
                <a:ea typeface="+mn-lt"/>
                <a:cs typeface="+mn-lt"/>
              </a:rPr>
              <a:t>If you find yourself feeling like a </a:t>
            </a:r>
            <a:r>
              <a:rPr lang="en-GB" b="1">
                <a:solidFill>
                  <a:schemeClr val="accent6"/>
                </a:solidFill>
                <a:ea typeface="+mn-lt"/>
                <a:cs typeface="+mn-lt"/>
              </a:rPr>
              <a:t>victim,</a:t>
            </a:r>
            <a:r>
              <a:rPr lang="en-GB">
                <a:solidFill>
                  <a:schemeClr val="bg1"/>
                </a:solidFill>
                <a:ea typeface="+mn-lt"/>
                <a:cs typeface="+mn-lt"/>
              </a:rPr>
              <a:t> learn to take responsibility for yourself instead of blaming others for how your life is turning out</a:t>
            </a:r>
          </a:p>
          <a:p>
            <a:pPr marL="171450" indent="-171450">
              <a:buAutoNum type="arabicPeriod"/>
            </a:pPr>
            <a:endParaRPr lang="en-GB" sz="900">
              <a:solidFill>
                <a:schemeClr val="bg1"/>
              </a:solidFill>
              <a:ea typeface="+mn-lt"/>
              <a:cs typeface="+mn-lt"/>
            </a:endParaRPr>
          </a:p>
          <a:p>
            <a:pPr marL="342900" indent="-342900">
              <a:buAutoNum type="arabicPeriod"/>
            </a:pPr>
            <a:endParaRPr lang="en-GB">
              <a:solidFill>
                <a:schemeClr val="bg1"/>
              </a:solidFill>
              <a:ea typeface="+mn-lt"/>
              <a:cs typeface="+mn-lt"/>
            </a:endParaRPr>
          </a:p>
          <a:p>
            <a:pPr marL="342900" indent="-342900">
              <a:buAutoNum type="arabicPeriod"/>
            </a:pPr>
            <a:r>
              <a:rPr lang="en-GB">
                <a:solidFill>
                  <a:schemeClr val="bg1"/>
                </a:solidFill>
                <a:ea typeface="+mn-lt"/>
                <a:cs typeface="+mn-lt"/>
              </a:rPr>
              <a:t>If you find yourself feeling like you’re taking on </a:t>
            </a:r>
            <a:r>
              <a:rPr lang="en-GB" b="1">
                <a:ea typeface="+mn-lt"/>
                <a:cs typeface="+mn-lt"/>
              </a:rPr>
              <a:t>too much responsibility </a:t>
            </a:r>
            <a:r>
              <a:rPr lang="en-GB" b="1">
                <a:solidFill>
                  <a:srgbClr val="FFFF00"/>
                </a:solidFill>
                <a:ea typeface="+mn-lt"/>
                <a:cs typeface="+mn-lt"/>
              </a:rPr>
              <a:t>(rescuer)</a:t>
            </a:r>
            <a:r>
              <a:rPr lang="en-GB" b="1">
                <a:solidFill>
                  <a:schemeClr val="bg1"/>
                </a:solidFill>
                <a:ea typeface="+mn-lt"/>
                <a:cs typeface="+mn-lt"/>
              </a:rPr>
              <a:t>,</a:t>
            </a:r>
            <a:r>
              <a:rPr lang="en-GB">
                <a:solidFill>
                  <a:schemeClr val="bg1"/>
                </a:solidFill>
                <a:ea typeface="+mn-lt"/>
                <a:cs typeface="+mn-lt"/>
              </a:rPr>
              <a:t> back off, allowing others to take on their own responsibilities, even allowing others to fail if that happens.</a:t>
            </a:r>
          </a:p>
          <a:p>
            <a:pPr marL="171450" indent="-171450">
              <a:buAutoNum type="arabicPeriod"/>
            </a:pPr>
            <a:endParaRPr lang="en-GB" sz="900">
              <a:solidFill>
                <a:schemeClr val="bg1"/>
              </a:solidFill>
              <a:ea typeface="+mn-lt"/>
              <a:cs typeface="+mn-lt"/>
            </a:endParaRPr>
          </a:p>
          <a:p>
            <a:pPr marL="342900" indent="-342900">
              <a:buAutoNum type="arabicPeriod"/>
            </a:pPr>
            <a:endParaRPr lang="en-GB">
              <a:solidFill>
                <a:schemeClr val="bg1"/>
              </a:solidFill>
              <a:ea typeface="+mn-lt"/>
              <a:cs typeface="+mn-lt"/>
            </a:endParaRPr>
          </a:p>
          <a:p>
            <a:pPr marL="342900" indent="-342900">
              <a:buAutoNum type="arabicPeriod"/>
            </a:pPr>
            <a:r>
              <a:rPr lang="en-GB">
                <a:solidFill>
                  <a:schemeClr val="bg1"/>
                </a:solidFill>
                <a:ea typeface="+mn-lt"/>
                <a:cs typeface="+mn-lt"/>
              </a:rPr>
              <a:t>Refrain from the following: blaming, criticizing, accusing, lecturing, scolding, monitoring, threatening, preaching, obsessing, over-reacting, or under-reacting </a:t>
            </a:r>
            <a:r>
              <a:rPr lang="en-GB" b="1">
                <a:solidFill>
                  <a:srgbClr val="FF0000"/>
                </a:solidFill>
                <a:ea typeface="+mn-lt"/>
                <a:cs typeface="+mn-lt"/>
              </a:rPr>
              <a:t>(persecutor)</a:t>
            </a:r>
            <a:r>
              <a:rPr lang="en-GB">
                <a:solidFill>
                  <a:schemeClr val="bg1"/>
                </a:solidFill>
                <a:ea typeface="+mn-lt"/>
                <a:cs typeface="+mn-lt"/>
              </a:rPr>
              <a:t>. Instead, focus on being neutral.</a:t>
            </a:r>
          </a:p>
        </p:txBody>
      </p:sp>
    </p:spTree>
    <p:extLst>
      <p:ext uri="{BB962C8B-B14F-4D97-AF65-F5344CB8AC3E}">
        <p14:creationId xmlns:p14="http://schemas.microsoft.com/office/powerpoint/2010/main" val="28899611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BCFBF-1EF4-CDBD-8502-2F82C2211CF0}"/>
              </a:ext>
            </a:extLst>
          </p:cNvPr>
          <p:cNvSpPr txBox="1"/>
          <p:nvPr/>
        </p:nvSpPr>
        <p:spPr>
          <a:xfrm>
            <a:off x="2231198" y="264367"/>
            <a:ext cx="4681603" cy="369332"/>
          </a:xfrm>
          <a:prstGeom prst="rect">
            <a:avLst/>
          </a:prstGeom>
          <a:noFill/>
        </p:spPr>
        <p:txBody>
          <a:bodyPr wrap="none" rtlCol="0">
            <a:spAutoFit/>
          </a:bodyPr>
          <a:lstStyle/>
          <a:p>
            <a:r>
              <a:rPr lang="en-GB" b="1" dirty="0">
                <a:solidFill>
                  <a:schemeClr val="accent2"/>
                </a:solidFill>
              </a:rPr>
              <a:t>GYLOS/CRAFT/SMAT F&amp;F – Key Insights</a:t>
            </a:r>
          </a:p>
        </p:txBody>
      </p:sp>
      <p:sp>
        <p:nvSpPr>
          <p:cNvPr id="3" name="TextBox 2">
            <a:extLst>
              <a:ext uri="{FF2B5EF4-FFF2-40B4-BE49-F238E27FC236}">
                <a16:creationId xmlns:a16="http://schemas.microsoft.com/office/drawing/2014/main" id="{DE0CFEF2-1243-ECA3-7D28-A49AC6971609}"/>
              </a:ext>
            </a:extLst>
          </p:cNvPr>
          <p:cNvSpPr txBox="1"/>
          <p:nvPr/>
        </p:nvSpPr>
        <p:spPr>
          <a:xfrm>
            <a:off x="583163" y="807098"/>
            <a:ext cx="7870371" cy="5632311"/>
          </a:xfrm>
          <a:prstGeom prst="rect">
            <a:avLst/>
          </a:prstGeom>
          <a:noFill/>
        </p:spPr>
        <p:txBody>
          <a:bodyPr wrap="square" rtlCol="0">
            <a:spAutoFit/>
          </a:bodyPr>
          <a:lstStyle/>
          <a:p>
            <a:r>
              <a:rPr lang="en-GB" dirty="0"/>
              <a:t>We are trying to do two things;</a:t>
            </a:r>
          </a:p>
          <a:p>
            <a:r>
              <a:rPr lang="en-GB" dirty="0"/>
              <a:t>Make ourselves feel better</a:t>
            </a:r>
          </a:p>
          <a:p>
            <a:r>
              <a:rPr lang="en-GB" dirty="0"/>
              <a:t>Encourage our LO’s into treatment, </a:t>
            </a:r>
            <a:r>
              <a:rPr lang="en-GB" b="1" u="sng" dirty="0">
                <a:solidFill>
                  <a:schemeClr val="accent2"/>
                </a:solidFill>
              </a:rPr>
              <a:t>by changing the way we react to them. Reinforcing non using behaviour, detaching from using behaviour</a:t>
            </a:r>
          </a:p>
          <a:p>
            <a:endParaRPr lang="en-GB" b="1" u="sng" dirty="0">
              <a:solidFill>
                <a:schemeClr val="accent2"/>
              </a:solidFill>
            </a:endParaRPr>
          </a:p>
          <a:p>
            <a:r>
              <a:rPr lang="en-GB" dirty="0"/>
              <a:t>Think about the last argument you had with your LO</a:t>
            </a:r>
          </a:p>
          <a:p>
            <a:r>
              <a:rPr lang="en-GB" dirty="0"/>
              <a:t>Write it out, like you were writing a scene from a play, capture every nuance of the interaction</a:t>
            </a:r>
          </a:p>
          <a:p>
            <a:r>
              <a:rPr lang="en-GB" dirty="0"/>
              <a:t>Where could you have made changes in your behaviour to:</a:t>
            </a:r>
          </a:p>
          <a:p>
            <a:endParaRPr lang="en-GB" dirty="0"/>
          </a:p>
          <a:p>
            <a:r>
              <a:rPr lang="en-GB" b="1" dirty="0"/>
              <a:t>Disable the enabling</a:t>
            </a:r>
          </a:p>
          <a:p>
            <a:endParaRPr lang="en-GB" dirty="0"/>
          </a:p>
          <a:p>
            <a:r>
              <a:rPr lang="en-GB" b="1" dirty="0"/>
              <a:t>Employ PIUS (your LO is </a:t>
            </a:r>
            <a:r>
              <a:rPr lang="en-GB" b="1" u="sng" dirty="0"/>
              <a:t>loved</a:t>
            </a:r>
            <a:r>
              <a:rPr lang="en-GB" b="1" dirty="0"/>
              <a:t>, but his </a:t>
            </a:r>
            <a:r>
              <a:rPr lang="en-GB" b="1" u="sng" dirty="0"/>
              <a:t>behaviour</a:t>
            </a:r>
            <a:r>
              <a:rPr lang="en-GB" b="1" dirty="0"/>
              <a:t> isn’t)</a:t>
            </a:r>
          </a:p>
          <a:p>
            <a:endParaRPr lang="en-GB" dirty="0"/>
          </a:p>
          <a:p>
            <a:r>
              <a:rPr lang="en-GB" b="1" dirty="0"/>
              <a:t>Maintain/set boundaries</a:t>
            </a:r>
          </a:p>
          <a:p>
            <a:r>
              <a:rPr lang="en-GB" dirty="0"/>
              <a:t>We hear, across the world, over and over again, from recovered individuals that it was the boundaries that their significant others set &amp; maintained that helped them into recovery</a:t>
            </a:r>
          </a:p>
          <a:p>
            <a:r>
              <a:rPr lang="en-GB" dirty="0"/>
              <a:t>BUT – they didn’t like it at first!</a:t>
            </a:r>
          </a:p>
        </p:txBody>
      </p:sp>
    </p:spTree>
    <p:extLst>
      <p:ext uri="{BB962C8B-B14F-4D97-AF65-F5344CB8AC3E}">
        <p14:creationId xmlns:p14="http://schemas.microsoft.com/office/powerpoint/2010/main" val="20297006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C0C16-86C6-70E5-E35B-B616B8E4754D}"/>
              </a:ext>
            </a:extLst>
          </p:cNvPr>
          <p:cNvSpPr txBox="1"/>
          <p:nvPr/>
        </p:nvSpPr>
        <p:spPr>
          <a:xfrm>
            <a:off x="300789" y="252892"/>
            <a:ext cx="8542421" cy="5878532"/>
          </a:xfrm>
          <a:prstGeom prst="rect">
            <a:avLst/>
          </a:prstGeom>
          <a:noFill/>
        </p:spPr>
        <p:txBody>
          <a:bodyPr wrap="square" rtlCol="0">
            <a:spAutoFit/>
          </a:bodyPr>
          <a:lstStyle/>
          <a:p>
            <a:endParaRPr lang="en-GB" dirty="0">
              <a:solidFill>
                <a:schemeClr val="accent2"/>
              </a:solidFill>
              <a:latin typeface="Times New Roman" panose="02020603050405020304" pitchFamily="18" charset="0"/>
              <a:sym typeface="Wingdings" panose="05000000000000000000" pitchFamily="2" charset="2"/>
            </a:endParaRPr>
          </a:p>
          <a:p>
            <a:r>
              <a:rPr lang="en-GB" sz="2400" b="1" dirty="0"/>
              <a:t>Compassion vs Judgement</a:t>
            </a:r>
          </a:p>
          <a:p>
            <a:endParaRPr lang="en-GB" dirty="0"/>
          </a:p>
          <a:p>
            <a:r>
              <a:rPr lang="en-GB" dirty="0"/>
              <a:t>Are we judging our loved one, using old stereotypes of our understanding of addiction?</a:t>
            </a:r>
          </a:p>
          <a:p>
            <a:r>
              <a:rPr lang="en-GB" dirty="0"/>
              <a:t>They’re weak, they have no backbone, why don’t they just stop it?</a:t>
            </a:r>
          </a:p>
          <a:p>
            <a:endParaRPr lang="en-GB" dirty="0"/>
          </a:p>
          <a:p>
            <a:r>
              <a:rPr lang="en-GB" dirty="0"/>
              <a:t>How would we view them if they had cancer?</a:t>
            </a:r>
          </a:p>
          <a:p>
            <a:endParaRPr lang="en-GB" dirty="0"/>
          </a:p>
          <a:p>
            <a:r>
              <a:rPr lang="en-GB" dirty="0"/>
              <a:t>Our loved ones ARE NOT doing this </a:t>
            </a:r>
            <a:r>
              <a:rPr lang="en-GB" u="sng" dirty="0"/>
              <a:t>to</a:t>
            </a:r>
            <a:r>
              <a:rPr lang="en-GB" dirty="0"/>
              <a:t> us </a:t>
            </a:r>
            <a:r>
              <a:rPr lang="en-GB" u="sng" dirty="0"/>
              <a:t>or</a:t>
            </a:r>
            <a:r>
              <a:rPr lang="en-GB" dirty="0"/>
              <a:t> to punish us!</a:t>
            </a:r>
          </a:p>
          <a:p>
            <a:r>
              <a:rPr lang="en-GB" dirty="0"/>
              <a:t>Our loved ones feel guilt, don’t exacerbate that guilt by judging as it feeds the addiction</a:t>
            </a:r>
          </a:p>
          <a:p>
            <a:endParaRPr lang="en-GB" dirty="0"/>
          </a:p>
          <a:p>
            <a:r>
              <a:rPr lang="en-GB" sz="2800" b="1" dirty="0"/>
              <a:t>Pain vs Suffering</a:t>
            </a:r>
          </a:p>
          <a:p>
            <a:r>
              <a:rPr lang="en-GB" dirty="0"/>
              <a:t>We can’t make the pain of having someone in addiction go away, BUT we can end the suffering.</a:t>
            </a:r>
          </a:p>
          <a:p>
            <a:r>
              <a:rPr lang="en-GB" dirty="0"/>
              <a:t>The suffering is a result of how we are thinking about our loved one.</a:t>
            </a:r>
          </a:p>
          <a:p>
            <a:endParaRPr lang="en-GB" dirty="0"/>
          </a:p>
          <a:p>
            <a:r>
              <a:rPr lang="en-GB" dirty="0"/>
              <a:t>Are we angry with our loved one?</a:t>
            </a:r>
          </a:p>
          <a:p>
            <a:endParaRPr lang="en-GB" dirty="0"/>
          </a:p>
        </p:txBody>
      </p:sp>
    </p:spTree>
    <p:extLst>
      <p:ext uri="{BB962C8B-B14F-4D97-AF65-F5344CB8AC3E}">
        <p14:creationId xmlns:p14="http://schemas.microsoft.com/office/powerpoint/2010/main" val="1991155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1AB531-CDD7-673D-4338-0AB84C0D126F}"/>
              </a:ext>
            </a:extLst>
          </p:cNvPr>
          <p:cNvSpPr txBox="1"/>
          <p:nvPr/>
        </p:nvSpPr>
        <p:spPr>
          <a:xfrm>
            <a:off x="283028" y="228600"/>
            <a:ext cx="8594272" cy="646331"/>
          </a:xfrm>
          <a:prstGeom prst="rect">
            <a:avLst/>
          </a:prstGeom>
          <a:noFill/>
        </p:spPr>
        <p:txBody>
          <a:bodyPr wrap="square" rtlCol="0">
            <a:spAutoFit/>
          </a:bodyPr>
          <a:lstStyle/>
          <a:p>
            <a:endParaRPr lang="en-GB" dirty="0"/>
          </a:p>
          <a:p>
            <a:endParaRPr lang="en-GB" dirty="0"/>
          </a:p>
        </p:txBody>
      </p:sp>
      <p:sp>
        <p:nvSpPr>
          <p:cNvPr id="3" name="TextBox 2">
            <a:extLst>
              <a:ext uri="{FF2B5EF4-FFF2-40B4-BE49-F238E27FC236}">
                <a16:creationId xmlns:a16="http://schemas.microsoft.com/office/drawing/2014/main" id="{17E25CF8-C426-EF3D-A981-BF0D604955AA}"/>
              </a:ext>
            </a:extLst>
          </p:cNvPr>
          <p:cNvSpPr txBox="1"/>
          <p:nvPr/>
        </p:nvSpPr>
        <p:spPr>
          <a:xfrm>
            <a:off x="266700" y="228600"/>
            <a:ext cx="7391400" cy="5663089"/>
          </a:xfrm>
          <a:prstGeom prst="rect">
            <a:avLst/>
          </a:prstGeom>
          <a:noFill/>
        </p:spPr>
        <p:txBody>
          <a:bodyPr wrap="square" rtlCol="0">
            <a:spAutoFit/>
          </a:bodyPr>
          <a:lstStyle/>
          <a:p>
            <a:r>
              <a:rPr lang="en-GB" dirty="0"/>
              <a:t>Anger is a natural, protective response to chronic hurt, fear, and broken trust in the chaos of addiction. Here’s what typically drives it;</a:t>
            </a:r>
          </a:p>
          <a:p>
            <a:endParaRPr lang="en-GB" dirty="0"/>
          </a:p>
          <a:p>
            <a:r>
              <a:rPr lang="en-GB" dirty="0"/>
              <a:t>	</a:t>
            </a:r>
            <a:r>
              <a:rPr lang="en-GB" sz="1600" dirty="0"/>
              <a:t>Repeated breaches of trust: Lies, broken promises, and hidden use 	create betrayal and hypervigilance.</a:t>
            </a:r>
          </a:p>
          <a:p>
            <a:r>
              <a:rPr lang="en-GB" sz="1600" dirty="0"/>
              <a:t>	Safety fears: Worry about overdoses, legal trouble, car 	accidents, or violence keeps the nervous system on red alert.</a:t>
            </a:r>
          </a:p>
          <a:p>
            <a:r>
              <a:rPr lang="en-GB" sz="1600" dirty="0"/>
              <a:t>	Financial and role strain: Debt, theft, missed work, or taking on extra 	caregiving duties breeds resentment.</a:t>
            </a:r>
          </a:p>
          <a:p>
            <a:r>
              <a:rPr lang="en-GB" sz="1600" dirty="0"/>
              <a:t>	Hope–disappointment cycles: Each “fresh start” followed by relapse 	twists hope into anger.</a:t>
            </a:r>
          </a:p>
          <a:p>
            <a:r>
              <a:rPr lang="en-GB" sz="1600" dirty="0"/>
              <a:t>	Powerlessness and lack of control: Feeling unable to “fix” it can 	translate into Irritation at the person or the system.</a:t>
            </a:r>
          </a:p>
          <a:p>
            <a:r>
              <a:rPr lang="en-GB" sz="1600" dirty="0"/>
              <a:t>	Stigma and isolation: Keeping secrets or facing judgment drains 	compassion and fuels anger.</a:t>
            </a:r>
          </a:p>
          <a:p>
            <a:r>
              <a:rPr lang="en-GB" sz="1600" dirty="0"/>
              <a:t>	Grief and ambiguous loss: You’re grieving the person “as they 	were” while they’re still physically present.</a:t>
            </a:r>
          </a:p>
          <a:p>
            <a:r>
              <a:rPr lang="en-GB" sz="1600" dirty="0"/>
              <a:t>	Old family wounds resurface: Unresolved conflicts, trauma, or rigid 	family roles amplify reactions.</a:t>
            </a:r>
          </a:p>
          <a:p>
            <a:r>
              <a:rPr lang="en-GB" sz="1600" dirty="0"/>
              <a:t>	Confusing care vs. enabling: When boundaries are blurry, guilt 	builds—and anger often follows.</a:t>
            </a:r>
          </a:p>
          <a:p>
            <a:endParaRPr lang="en-GB" dirty="0"/>
          </a:p>
        </p:txBody>
      </p:sp>
    </p:spTree>
    <p:extLst>
      <p:ext uri="{BB962C8B-B14F-4D97-AF65-F5344CB8AC3E}">
        <p14:creationId xmlns:p14="http://schemas.microsoft.com/office/powerpoint/2010/main" val="31097663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F4C17C-AF2F-9FD2-0791-436DDABE9885}"/>
              </a:ext>
            </a:extLst>
          </p:cNvPr>
          <p:cNvSpPr txBox="1"/>
          <p:nvPr/>
        </p:nvSpPr>
        <p:spPr>
          <a:xfrm>
            <a:off x="250371" y="338567"/>
            <a:ext cx="8746672" cy="5078313"/>
          </a:xfrm>
          <a:prstGeom prst="rect">
            <a:avLst/>
          </a:prstGeom>
          <a:noFill/>
        </p:spPr>
        <p:txBody>
          <a:bodyPr wrap="square">
            <a:spAutoFit/>
          </a:bodyPr>
          <a:lstStyle/>
          <a:p>
            <a:pPr algn="l"/>
            <a:r>
              <a:rPr lang="en-GB" b="0" i="0" dirty="0">
                <a:effectLst/>
                <a:latin typeface="SF Pro Display"/>
              </a:rPr>
              <a:t>What can you do with this anger?</a:t>
            </a:r>
          </a:p>
          <a:p>
            <a:pPr algn="l">
              <a:buFont typeface="Arial" panose="020B0604020202020204" pitchFamily="34" charset="0"/>
              <a:buChar char="•"/>
            </a:pPr>
            <a:endParaRPr lang="en-GB" b="0" i="0" dirty="0">
              <a:effectLst/>
              <a:latin typeface="SF Pro Display"/>
            </a:endParaRPr>
          </a:p>
          <a:p>
            <a:pPr lvl="1"/>
            <a:r>
              <a:rPr lang="en-GB" sz="1600" b="0" i="0" dirty="0">
                <a:effectLst/>
                <a:latin typeface="SF Pro Display"/>
              </a:rPr>
              <a:t>Name it clearly: “I feel angry because I’m scared and exhausted.” </a:t>
            </a:r>
            <a:r>
              <a:rPr lang="en-GB" sz="1600" b="0" i="0" dirty="0" err="1">
                <a:effectLst/>
                <a:latin typeface="SF Pro Display"/>
              </a:rPr>
              <a:t>Labeling</a:t>
            </a:r>
            <a:r>
              <a:rPr lang="en-GB" sz="1600" b="0" i="0" dirty="0">
                <a:effectLst/>
                <a:latin typeface="SF Pro Display"/>
              </a:rPr>
              <a:t> reduces intensity.</a:t>
            </a:r>
          </a:p>
          <a:p>
            <a:pPr lvl="1"/>
            <a:endParaRPr lang="en-GB" sz="1600" b="0" i="0" dirty="0">
              <a:effectLst/>
              <a:latin typeface="SF Pro Display"/>
            </a:endParaRPr>
          </a:p>
          <a:p>
            <a:pPr lvl="1"/>
            <a:r>
              <a:rPr lang="en-GB" sz="1600" b="0" i="0" dirty="0">
                <a:effectLst/>
                <a:latin typeface="SF Pro Display"/>
              </a:rPr>
              <a:t>Set one boundary today: “I’m not giving cash. I’m open to buying groceries.” Repeat calmly.</a:t>
            </a:r>
          </a:p>
          <a:p>
            <a:pPr lvl="1"/>
            <a:endParaRPr lang="en-GB" sz="1600" b="0" i="0" dirty="0">
              <a:effectLst/>
              <a:latin typeface="SF Pro Display"/>
            </a:endParaRPr>
          </a:p>
          <a:p>
            <a:pPr lvl="1"/>
            <a:r>
              <a:rPr lang="en-GB" sz="1600" b="0" i="0" dirty="0">
                <a:effectLst/>
                <a:latin typeface="SF Pro Display"/>
              </a:rPr>
              <a:t>Create a safety plan: Who to call, what to do if impairment or escalating conflict happens.</a:t>
            </a:r>
          </a:p>
          <a:p>
            <a:pPr lvl="1"/>
            <a:endParaRPr lang="en-GB" sz="1600" b="0" i="0" dirty="0">
              <a:effectLst/>
              <a:latin typeface="SF Pro Display"/>
            </a:endParaRPr>
          </a:p>
          <a:p>
            <a:pPr lvl="1"/>
            <a:r>
              <a:rPr lang="en-GB" sz="1600" b="0" i="0" dirty="0">
                <a:effectLst/>
                <a:latin typeface="SF Pro Display"/>
              </a:rPr>
              <a:t>Pause tools (90 seconds): Breathe out longer than you breathe in; delay responses by 10 minutes.</a:t>
            </a:r>
          </a:p>
          <a:p>
            <a:pPr lvl="1"/>
            <a:endParaRPr lang="en-GB" sz="1600" b="0" i="0" dirty="0">
              <a:effectLst/>
              <a:latin typeface="SF Pro Display"/>
            </a:endParaRPr>
          </a:p>
          <a:p>
            <a:pPr lvl="1"/>
            <a:r>
              <a:rPr lang="en-GB" sz="1600" b="0" i="0" dirty="0">
                <a:effectLst/>
                <a:latin typeface="SF Pro Display"/>
              </a:rPr>
              <a:t>Reduce the blast radius: Separate money, meds, keys; lock up valuables without drama.</a:t>
            </a:r>
          </a:p>
          <a:p>
            <a:pPr lvl="1"/>
            <a:endParaRPr lang="en-GB" sz="1600" b="0" i="0" dirty="0">
              <a:effectLst/>
              <a:latin typeface="SF Pro Display"/>
            </a:endParaRPr>
          </a:p>
          <a:p>
            <a:pPr lvl="1"/>
            <a:r>
              <a:rPr lang="en-GB" sz="1600" b="0" i="0" dirty="0">
                <a:effectLst/>
                <a:latin typeface="SF Pro Display"/>
              </a:rPr>
              <a:t>Structured support: Try Al‑Anon, Nar‑Anon, SMART Family &amp; Friends, CRAFT-based coaching, or family therapy.</a:t>
            </a:r>
          </a:p>
          <a:p>
            <a:pPr lvl="1"/>
            <a:endParaRPr lang="en-GB" sz="1600" b="0" i="0" dirty="0">
              <a:effectLst/>
              <a:latin typeface="SF Pro Display"/>
            </a:endParaRPr>
          </a:p>
          <a:p>
            <a:pPr lvl="1"/>
            <a:r>
              <a:rPr lang="en-GB" sz="1600" b="0" i="0">
                <a:effectLst/>
                <a:latin typeface="SF Pro Display"/>
              </a:rPr>
              <a:t>PIUS Communication </a:t>
            </a:r>
            <a:endParaRPr lang="en-GB" sz="1600" b="0" i="0" dirty="0">
              <a:effectLst/>
              <a:latin typeface="SF Pro Display"/>
            </a:endParaRPr>
          </a:p>
          <a:p>
            <a:pPr lvl="1"/>
            <a:endParaRPr lang="en-GB" sz="1600" b="0" i="0" dirty="0">
              <a:effectLst/>
              <a:latin typeface="SF Pro Display"/>
            </a:endParaRPr>
          </a:p>
          <a:p>
            <a:pPr lvl="1"/>
            <a:r>
              <a:rPr lang="en-GB" sz="1600" b="0" i="0" dirty="0">
                <a:effectLst/>
                <a:latin typeface="SF Pro Display"/>
              </a:rPr>
              <a:t>Limits on crisis time: Schedule check-ins; refuse late-night chaos unless safety is at risk.</a:t>
            </a:r>
          </a:p>
          <a:p>
            <a:pPr lvl="1"/>
            <a:endParaRPr lang="en-GB" sz="1600" b="0" i="0" dirty="0">
              <a:effectLst/>
              <a:latin typeface="SF Pro Display"/>
            </a:endParaRPr>
          </a:p>
          <a:p>
            <a:pPr lvl="1"/>
            <a:r>
              <a:rPr lang="en-GB" sz="1600" b="0" i="0" dirty="0">
                <a:effectLst/>
                <a:latin typeface="SF Pro Display"/>
              </a:rPr>
              <a:t>Self-care non‑negotiable: Sleep, food, movement, and one supportive call per week.</a:t>
            </a:r>
          </a:p>
        </p:txBody>
      </p:sp>
    </p:spTree>
    <p:extLst>
      <p:ext uri="{BB962C8B-B14F-4D97-AF65-F5344CB8AC3E}">
        <p14:creationId xmlns:p14="http://schemas.microsoft.com/office/powerpoint/2010/main" val="251822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80640" y="268393"/>
            <a:ext cx="8382719" cy="733982"/>
          </a:xfrm>
        </p:spPr>
        <p:txBody>
          <a:bodyPr>
            <a:normAutofit fontScale="90000"/>
          </a:bodyPr>
          <a:lstStyle/>
          <a:p>
            <a:pPr algn="ctr"/>
            <a:r>
              <a:rPr lang="en-GB" b="1" dirty="0">
                <a:solidFill>
                  <a:schemeClr val="accent2">
                    <a:lumMod val="60000"/>
                    <a:lumOff val="40000"/>
                  </a:schemeClr>
                </a:solidFill>
                <a:latin typeface="Arial" panose="020B0604020202020204" pitchFamily="34" charset="0"/>
                <a:ea typeface="+mj-lt"/>
                <a:cs typeface="Arial" panose="020B0604020202020204" pitchFamily="34" charset="0"/>
              </a:rPr>
              <a:t>Disable the Enabling</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166203" y="1206129"/>
            <a:ext cx="4882549" cy="362406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GB" sz="2100" b="1">
                <a:solidFill>
                  <a:schemeClr val="bg1"/>
                </a:solidFill>
                <a:ea typeface="+mn-lt"/>
                <a:cs typeface="+mn-lt"/>
              </a:rPr>
              <a:t>As you have tried to help your Loved One (LO) toward recovery, you may have found yourself taking on the role of </a:t>
            </a:r>
            <a:r>
              <a:rPr lang="en-GB" sz="2100" b="1">
                <a:ea typeface="+mn-lt"/>
                <a:cs typeface="+mn-lt"/>
              </a:rPr>
              <a:t>“Manager”</a:t>
            </a:r>
            <a:r>
              <a:rPr lang="en-GB" sz="2100" b="1">
                <a:solidFill>
                  <a:schemeClr val="bg1"/>
                </a:solidFill>
                <a:ea typeface="+mn-lt"/>
                <a:cs typeface="+mn-lt"/>
              </a:rPr>
              <a:t>, attempting to manage the addiction in various ways.</a:t>
            </a:r>
          </a:p>
          <a:p>
            <a:pPr marL="214313" indent="-214313">
              <a:buFont typeface="Arial"/>
              <a:buChar char="•"/>
            </a:pPr>
            <a:endParaRPr lang="en-US" sz="2100" b="1">
              <a:solidFill>
                <a:schemeClr val="bg1"/>
              </a:solidFill>
              <a:cs typeface="Calibri"/>
            </a:endParaRPr>
          </a:p>
          <a:p>
            <a:pPr marL="257175" indent="-257175">
              <a:buFont typeface="Arial"/>
              <a:buChar char="•"/>
            </a:pPr>
            <a:r>
              <a:rPr lang="en-GB" sz="2100" b="1">
                <a:solidFill>
                  <a:schemeClr val="bg1"/>
                </a:solidFill>
                <a:ea typeface="+mn-lt"/>
                <a:cs typeface="+mn-lt"/>
              </a:rPr>
              <a:t> These are often behaviours that were well-intentioned when they began, but which may not be working well now</a:t>
            </a:r>
            <a:endParaRPr lang="en-GB" sz="2100" b="1">
              <a:solidFill>
                <a:schemeClr val="bg1"/>
              </a:solidFill>
              <a:cs typeface="Calibri" panose="020F0502020204030204"/>
            </a:endParaRPr>
          </a:p>
        </p:txBody>
      </p:sp>
      <p:sp>
        <p:nvSpPr>
          <p:cNvPr id="9" name="TextBox 8">
            <a:extLst>
              <a:ext uri="{FF2B5EF4-FFF2-40B4-BE49-F238E27FC236}">
                <a16:creationId xmlns:a16="http://schemas.microsoft.com/office/drawing/2014/main" id="{660DC6DC-5315-4761-85F6-D44106C540DA}"/>
              </a:ext>
            </a:extLst>
          </p:cNvPr>
          <p:cNvSpPr txBox="1"/>
          <p:nvPr/>
        </p:nvSpPr>
        <p:spPr>
          <a:xfrm>
            <a:off x="288923" y="4928262"/>
            <a:ext cx="4947246" cy="16850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sz="2100" b="1">
                <a:solidFill>
                  <a:schemeClr val="bg1"/>
                </a:solidFill>
                <a:ea typeface="+mn-lt"/>
                <a:cs typeface="+mn-lt"/>
              </a:rPr>
              <a:t> If what you are doing is not working, you may want to consider your options for </a:t>
            </a:r>
            <a:r>
              <a:rPr lang="en-GB" sz="2100" b="1">
                <a:ea typeface="+mn-lt"/>
                <a:cs typeface="+mn-lt"/>
              </a:rPr>
              <a:t>“resigning your job as manager of your LO’s addiction”.</a:t>
            </a:r>
            <a:endParaRPr lang="en-GB" sz="2100" b="1">
              <a:cs typeface="Calibri"/>
            </a:endParaRPr>
          </a:p>
        </p:txBody>
      </p:sp>
      <p:sp>
        <p:nvSpPr>
          <p:cNvPr id="5" name="TextBox 4">
            <a:extLst>
              <a:ext uri="{FF2B5EF4-FFF2-40B4-BE49-F238E27FC236}">
                <a16:creationId xmlns:a16="http://schemas.microsoft.com/office/drawing/2014/main" id="{E7F8E835-9DD2-4BC6-B391-4209A34F7269}"/>
              </a:ext>
            </a:extLst>
          </p:cNvPr>
          <p:cNvSpPr txBox="1"/>
          <p:nvPr/>
        </p:nvSpPr>
        <p:spPr>
          <a:xfrm>
            <a:off x="5911037" y="1576173"/>
            <a:ext cx="2808815"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b="1"/>
              <a:t>Resign your job as Manager</a:t>
            </a:r>
          </a:p>
        </p:txBody>
      </p:sp>
      <p:pic>
        <p:nvPicPr>
          <p:cNvPr id="6" name="Picture 6" descr="A picture containing toy, doll, clipart&#10;&#10;Description automatically generated">
            <a:extLst>
              <a:ext uri="{FF2B5EF4-FFF2-40B4-BE49-F238E27FC236}">
                <a16:creationId xmlns:a16="http://schemas.microsoft.com/office/drawing/2014/main" id="{E51C5E3A-AAB5-4216-938E-01F4714C90F3}"/>
              </a:ext>
            </a:extLst>
          </p:cNvPr>
          <p:cNvPicPr>
            <a:picLocks noChangeAspect="1"/>
          </p:cNvPicPr>
          <p:nvPr/>
        </p:nvPicPr>
        <p:blipFill>
          <a:blip r:embed="rId3"/>
          <a:stretch>
            <a:fillRect/>
          </a:stretch>
        </p:blipFill>
        <p:spPr>
          <a:xfrm>
            <a:off x="5724128" y="2403175"/>
            <a:ext cx="2745581" cy="2427023"/>
          </a:xfrm>
          <a:prstGeom prst="rect">
            <a:avLst/>
          </a:prstGeom>
        </p:spPr>
      </p:pic>
    </p:spTree>
    <p:extLst>
      <p:ext uri="{BB962C8B-B14F-4D97-AF65-F5344CB8AC3E}">
        <p14:creationId xmlns:p14="http://schemas.microsoft.com/office/powerpoint/2010/main" val="11700679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83568" y="404664"/>
            <a:ext cx="8070011" cy="535096"/>
          </a:xfrm>
        </p:spPr>
        <p:txBody>
          <a:bodyPr>
            <a:noAutofit/>
          </a:bodyPr>
          <a:lstStyle/>
          <a:p>
            <a:pPr algn="ctr"/>
            <a:r>
              <a:rPr lang="en-GB" sz="4000">
                <a:solidFill>
                  <a:srgbClr val="00B050"/>
                </a:solidFill>
                <a:latin typeface="Arial" panose="020B0604020202020204" pitchFamily="34" charset="0"/>
                <a:ea typeface="+mj-lt"/>
                <a:cs typeface="Arial" panose="020B0604020202020204" pitchFamily="34" charset="0"/>
              </a:rPr>
              <a:t>Choice</a:t>
            </a:r>
            <a:r>
              <a:rPr lang="en-GB" sz="4000">
                <a:latin typeface="Arial" panose="020B0604020202020204" pitchFamily="34" charset="0"/>
                <a:ea typeface="+mj-lt"/>
                <a:cs typeface="Arial" panose="020B0604020202020204" pitchFamily="34" charset="0"/>
              </a:rPr>
              <a:t>: Detach (With Love)</a:t>
            </a:r>
            <a:endParaRPr lang="en-GB" sz="4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A34757B-C0DD-427C-B9B0-3B06D5102F75}"/>
              </a:ext>
            </a:extLst>
          </p:cNvPr>
          <p:cNvSpPr txBox="1"/>
          <p:nvPr/>
        </p:nvSpPr>
        <p:spPr>
          <a:xfrm>
            <a:off x="323528" y="6237312"/>
            <a:ext cx="357285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ea typeface="+mn-lt"/>
                <a:cs typeface="+mn-lt"/>
              </a:rPr>
              <a:t>https://lighthousetreatment.com</a:t>
            </a:r>
            <a:endParaRPr lang="en-US"/>
          </a:p>
        </p:txBody>
      </p:sp>
      <p:sp>
        <p:nvSpPr>
          <p:cNvPr id="15" name="TextBox 14">
            <a:extLst>
              <a:ext uri="{FF2B5EF4-FFF2-40B4-BE49-F238E27FC236}">
                <a16:creationId xmlns:a16="http://schemas.microsoft.com/office/drawing/2014/main" id="{7E8DE5BD-9398-4828-8CDD-542452915A83}"/>
              </a:ext>
            </a:extLst>
          </p:cNvPr>
          <p:cNvSpPr txBox="1"/>
          <p:nvPr/>
        </p:nvSpPr>
        <p:spPr>
          <a:xfrm>
            <a:off x="114300" y="1196752"/>
            <a:ext cx="8915399" cy="50552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Courier New"/>
              <a:buChar char="o"/>
            </a:pPr>
            <a:r>
              <a:rPr lang="en-US">
                <a:solidFill>
                  <a:schemeClr val="bg1"/>
                </a:solidFill>
                <a:cs typeface="Arial" panose="020B0604020202020204" pitchFamily="34" charset="0"/>
              </a:rPr>
              <a:t>Loving someone with an addiction is difficult, painful, and often lacks the emotional reward given by normal relationships. </a:t>
            </a:r>
          </a:p>
          <a:p>
            <a:pPr marL="257175" indent="-257175">
              <a:buFont typeface="Courier New"/>
              <a:buChar char="o"/>
            </a:pPr>
            <a:r>
              <a:rPr lang="en-US">
                <a:solidFill>
                  <a:schemeClr val="bg1"/>
                </a:solidFill>
                <a:cs typeface="Arial" panose="020B0604020202020204" pitchFamily="34" charset="0"/>
              </a:rPr>
              <a:t>Individuals who are addicted can sometimes appear reckless, and selfish.</a:t>
            </a:r>
          </a:p>
          <a:p>
            <a:pPr marL="257175" indent="-257175">
              <a:buFont typeface="Courier New"/>
              <a:buChar char="o"/>
            </a:pPr>
            <a:r>
              <a:rPr lang="en-US">
                <a:solidFill>
                  <a:schemeClr val="bg1"/>
                </a:solidFill>
                <a:cs typeface="Arial" panose="020B0604020202020204" pitchFamily="34" charset="0"/>
              </a:rPr>
              <a:t>Unfortunately, they will not change until they decide to do so for themselves. Even forcing a loved one into rehab doesn’t ensure that they will recover, because they must personally want to be well and change in order to make it happen.</a:t>
            </a:r>
          </a:p>
          <a:p>
            <a:pPr marL="257175" indent="-257175">
              <a:buFont typeface="Courier New"/>
              <a:buChar char="o"/>
            </a:pPr>
            <a:r>
              <a:rPr lang="en-US">
                <a:solidFill>
                  <a:schemeClr val="bg1"/>
                </a:solidFill>
                <a:cs typeface="Arial" panose="020B0604020202020204" pitchFamily="34" charset="0"/>
              </a:rPr>
              <a:t>While it is easy to sacrifice yourself to care for and to try to help your Loved One, it most often does not work, and instead creates shared addictions and co-dependency, where you are unable to see a way out because you are too emotionally invested in them. </a:t>
            </a:r>
          </a:p>
          <a:p>
            <a:pPr marL="257175" indent="-257175">
              <a:buFont typeface="Courier New"/>
              <a:buChar char="o"/>
            </a:pPr>
            <a:r>
              <a:rPr lang="en-US">
                <a:solidFill>
                  <a:schemeClr val="bg1"/>
                </a:solidFill>
                <a:cs typeface="Arial" panose="020B0604020202020204" pitchFamily="34" charset="0"/>
              </a:rPr>
              <a:t>This is a kind of codependency and without </a:t>
            </a:r>
            <a:r>
              <a:rPr lang="en-US" err="1">
                <a:solidFill>
                  <a:schemeClr val="bg1"/>
                </a:solidFill>
                <a:cs typeface="Arial" panose="020B0604020202020204" pitchFamily="34" charset="0"/>
              </a:rPr>
              <a:t>realising</a:t>
            </a:r>
            <a:r>
              <a:rPr lang="en-US">
                <a:solidFill>
                  <a:schemeClr val="bg1"/>
                </a:solidFill>
                <a:cs typeface="Arial" panose="020B0604020202020204" pitchFamily="34" charset="0"/>
              </a:rPr>
              <a:t> it, often enables the Loved One to continue using, because someone is always there for them and caring for them, and typically taking the brunt of their mistakes. </a:t>
            </a:r>
          </a:p>
          <a:p>
            <a:pPr marL="257175" indent="-257175">
              <a:buFont typeface="Courier New"/>
              <a:buChar char="o"/>
            </a:pPr>
            <a:r>
              <a:rPr lang="en-US">
                <a:solidFill>
                  <a:schemeClr val="bg1"/>
                </a:solidFill>
                <a:cs typeface="Arial" panose="020B0604020202020204" pitchFamily="34" charset="0"/>
              </a:rPr>
              <a:t>Detaching with love is the process of stepping away from their addictive </a:t>
            </a:r>
            <a:r>
              <a:rPr lang="en-US" err="1">
                <a:solidFill>
                  <a:schemeClr val="bg1"/>
                </a:solidFill>
                <a:cs typeface="Arial" panose="020B0604020202020204" pitchFamily="34" charset="0"/>
              </a:rPr>
              <a:t>behaviour</a:t>
            </a:r>
            <a:r>
              <a:rPr lang="en-US">
                <a:solidFill>
                  <a:schemeClr val="bg1"/>
                </a:solidFill>
                <a:cs typeface="Arial" panose="020B0604020202020204" pitchFamily="34" charset="0"/>
              </a:rPr>
              <a:t>, so that their choices and  continued use cease to affect you as much, so that you can make the most of your life, stay well and healthy both mentally and physically. If you don't take care of yourself you will be unable to help them when/if they seek their Recovery.</a:t>
            </a:r>
          </a:p>
        </p:txBody>
      </p:sp>
    </p:spTree>
    <p:extLst>
      <p:ext uri="{BB962C8B-B14F-4D97-AF65-F5344CB8AC3E}">
        <p14:creationId xmlns:p14="http://schemas.microsoft.com/office/powerpoint/2010/main" val="13295228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829543" y="267458"/>
            <a:ext cx="8070011" cy="778512"/>
          </a:xfrm>
        </p:spPr>
        <p:txBody>
          <a:bodyPr>
            <a:normAutofit fontScale="90000"/>
          </a:bodyPr>
          <a:lstStyle/>
          <a:p>
            <a:pPr algn="ctr"/>
            <a:r>
              <a:rPr lang="en-GB" sz="4000">
                <a:solidFill>
                  <a:srgbClr val="00B050"/>
                </a:solidFill>
                <a:latin typeface="Lucida Sans Unicode"/>
                <a:ea typeface="+mj-lt"/>
                <a:cs typeface="+mj-lt"/>
              </a:rPr>
              <a:t>Choice</a:t>
            </a:r>
            <a:r>
              <a:rPr lang="en-GB" sz="4000">
                <a:latin typeface="Lucida Sans Unicode"/>
                <a:ea typeface="+mj-lt"/>
                <a:cs typeface="+mj-lt"/>
              </a:rPr>
              <a:t>: Ways to Detach (With Love)</a:t>
            </a:r>
            <a:endParaRPr lang="en-GB" sz="4000">
              <a:latin typeface="Lucida Sans Unicode"/>
              <a:cs typeface="Calibri Light"/>
            </a:endParaRPr>
          </a:p>
        </p:txBody>
      </p:sp>
      <p:graphicFrame>
        <p:nvGraphicFramePr>
          <p:cNvPr id="5" name="Diagram 6">
            <a:extLst>
              <a:ext uri="{FF2B5EF4-FFF2-40B4-BE49-F238E27FC236}">
                <a16:creationId xmlns:a16="http://schemas.microsoft.com/office/drawing/2014/main" id="{D69EA5D6-427F-4906-9478-2153F55725B3}"/>
              </a:ext>
            </a:extLst>
          </p:cNvPr>
          <p:cNvGraphicFramePr/>
          <p:nvPr/>
        </p:nvGraphicFramePr>
        <p:xfrm>
          <a:off x="762001" y="1845734"/>
          <a:ext cx="7641164" cy="264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82" name="TextBox 1681">
            <a:extLst>
              <a:ext uri="{FF2B5EF4-FFF2-40B4-BE49-F238E27FC236}">
                <a16:creationId xmlns:a16="http://schemas.microsoft.com/office/drawing/2014/main" id="{07758DF3-4151-4575-9FF4-ED7D553D9C95}"/>
              </a:ext>
            </a:extLst>
          </p:cNvPr>
          <p:cNvSpPr txBox="1"/>
          <p:nvPr/>
        </p:nvSpPr>
        <p:spPr>
          <a:xfrm>
            <a:off x="855134" y="4654549"/>
            <a:ext cx="7391397" cy="530915"/>
          </a:xfrm>
          <a:prstGeom prst="rect">
            <a:avLst/>
          </a:prstGeom>
          <a:solidFill>
            <a:schemeClr val="accent1">
              <a:lumMod val="50000"/>
            </a:schemeClr>
          </a:solidFill>
          <a:ln>
            <a:solidFill>
              <a:schemeClr val="accent1">
                <a:lumMod val="50000"/>
              </a:schemeClr>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a:solidFill>
                  <a:schemeClr val="bg1"/>
                </a:solidFill>
                <a:latin typeface="Comic Sans MS"/>
                <a:cs typeface="Calibri"/>
              </a:rPr>
              <a:t>No matter how much you love someone, you cannot force them to change. </a:t>
            </a:r>
            <a:endParaRPr lang="en-US" sz="1500" b="1">
              <a:solidFill>
                <a:schemeClr val="bg1"/>
              </a:solidFill>
              <a:latin typeface="Comic Sans MS"/>
              <a:cs typeface="Calibri"/>
            </a:endParaRPr>
          </a:p>
          <a:p>
            <a:pPr algn="ctr"/>
            <a:r>
              <a:rPr lang="en-GB" sz="1500" b="1">
                <a:solidFill>
                  <a:schemeClr val="bg1"/>
                </a:solidFill>
                <a:latin typeface="Comic Sans MS"/>
                <a:cs typeface="Calibri"/>
              </a:rPr>
              <a:t>They have to want it for themselves</a:t>
            </a:r>
            <a:endParaRPr lang="en-US" sz="1500" b="1">
              <a:solidFill>
                <a:schemeClr val="bg1"/>
              </a:solidFill>
              <a:latin typeface="Comic Sans MS"/>
              <a:cs typeface="Calibri"/>
            </a:endParaRPr>
          </a:p>
        </p:txBody>
      </p:sp>
      <p:sp>
        <p:nvSpPr>
          <p:cNvPr id="14" name="TextBox 13">
            <a:extLst>
              <a:ext uri="{FF2B5EF4-FFF2-40B4-BE49-F238E27FC236}">
                <a16:creationId xmlns:a16="http://schemas.microsoft.com/office/drawing/2014/main" id="{EA34757B-C0DD-427C-B9B0-3B06D5102F75}"/>
              </a:ext>
            </a:extLst>
          </p:cNvPr>
          <p:cNvSpPr txBox="1"/>
          <p:nvPr/>
        </p:nvSpPr>
        <p:spPr>
          <a:xfrm>
            <a:off x="539552" y="6266912"/>
            <a:ext cx="3284818"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cs typeface="Calibri"/>
              </a:rPr>
              <a:t>CounselingRecovery.com</a:t>
            </a:r>
          </a:p>
        </p:txBody>
      </p:sp>
    </p:spTree>
    <p:extLst>
      <p:ext uri="{BB962C8B-B14F-4D97-AF65-F5344CB8AC3E}">
        <p14:creationId xmlns:p14="http://schemas.microsoft.com/office/powerpoint/2010/main" val="251123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1683161" y="332656"/>
            <a:ext cx="5303147" cy="733982"/>
          </a:xfrm>
        </p:spPr>
        <p:txBody>
          <a:bodyPr>
            <a:normAutofit fontScale="90000"/>
          </a:bodyPr>
          <a:lstStyle/>
          <a:p>
            <a:r>
              <a:rPr lang="en-GB" b="1" dirty="0">
                <a:solidFill>
                  <a:schemeClr val="accent2">
                    <a:lumMod val="60000"/>
                    <a:lumOff val="40000"/>
                  </a:schemeClr>
                </a:solidFill>
                <a:latin typeface="Arial" panose="020B0604020202020204" pitchFamily="34" charset="0"/>
                <a:ea typeface="+mj-lt"/>
                <a:cs typeface="Arial" panose="020B0604020202020204" pitchFamily="34" charset="0"/>
              </a:rPr>
              <a:t>Enabling</a:t>
            </a:r>
            <a:r>
              <a:rPr lang="en-GB" b="1" dirty="0">
                <a:latin typeface="Arial" panose="020B0604020202020204" pitchFamily="34" charset="0"/>
                <a:ea typeface="+mj-lt"/>
                <a:cs typeface="Arial" panose="020B0604020202020204" pitchFamily="34" charset="0"/>
              </a:rPr>
              <a:t> Behaviours</a:t>
            </a:r>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436984" y="1484784"/>
            <a:ext cx="4354182" cy="42704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100" b="1">
                <a:ea typeface="+mn-lt"/>
                <a:cs typeface="+mn-lt"/>
              </a:rPr>
              <a:t>What is Enabling ?</a:t>
            </a:r>
          </a:p>
          <a:p>
            <a:endParaRPr lang="en-GB" sz="2100" b="1">
              <a:ea typeface="+mn-lt"/>
              <a:cs typeface="+mn-lt"/>
            </a:endParaRPr>
          </a:p>
          <a:p>
            <a:pPr marL="342900" indent="-342900">
              <a:buFont typeface="Arial"/>
              <a:buChar char="•"/>
            </a:pPr>
            <a:r>
              <a:rPr lang="en-GB" sz="2100" b="1" u="sng">
                <a:solidFill>
                  <a:schemeClr val="accent6"/>
                </a:solidFill>
                <a:ea typeface="+mn-lt"/>
                <a:cs typeface="+mn-lt"/>
              </a:rPr>
              <a:t>Preventing </a:t>
            </a:r>
            <a:r>
              <a:rPr lang="en-GB" sz="2100" b="1">
                <a:solidFill>
                  <a:schemeClr val="bg1"/>
                </a:solidFill>
                <a:ea typeface="+mn-lt"/>
                <a:cs typeface="+mn-lt"/>
              </a:rPr>
              <a:t>a person from experiencing the NATURAL consequences of their behaviour by changing the consequences, or by accepting responsibility for them</a:t>
            </a:r>
            <a:endParaRPr lang="en-US" sz="2100" b="1">
              <a:solidFill>
                <a:schemeClr val="bg1"/>
              </a:solidFill>
              <a:cs typeface="Calibri"/>
            </a:endParaRPr>
          </a:p>
          <a:p>
            <a:pPr marL="342900" indent="-342900">
              <a:buFont typeface="Arial"/>
              <a:buChar char="•"/>
            </a:pPr>
            <a:endParaRPr lang="en-US" sz="2100" b="1">
              <a:solidFill>
                <a:schemeClr val="bg1"/>
              </a:solidFill>
              <a:cs typeface="Calibri"/>
            </a:endParaRPr>
          </a:p>
          <a:p>
            <a:pPr marL="342900" indent="-342900">
              <a:buFont typeface="Arial"/>
              <a:buChar char="•"/>
            </a:pPr>
            <a:r>
              <a:rPr lang="en-GB" sz="2100" b="1">
                <a:solidFill>
                  <a:schemeClr val="bg1"/>
                </a:solidFill>
                <a:ea typeface="+mn-lt"/>
                <a:cs typeface="+mn-lt"/>
              </a:rPr>
              <a:t>Doing anything for our LO that they </a:t>
            </a:r>
            <a:r>
              <a:rPr lang="en-GB" sz="2100" b="1">
                <a:solidFill>
                  <a:schemeClr val="accent6"/>
                </a:solidFill>
                <a:ea typeface="+mn-lt"/>
                <a:cs typeface="+mn-lt"/>
              </a:rPr>
              <a:t>CAN AND SHOULD </a:t>
            </a:r>
            <a:r>
              <a:rPr lang="en-GB" sz="2100" b="1">
                <a:solidFill>
                  <a:schemeClr val="bg1"/>
                </a:solidFill>
                <a:ea typeface="+mn-lt"/>
                <a:cs typeface="+mn-lt"/>
              </a:rPr>
              <a:t>be doing for themselves.</a:t>
            </a:r>
            <a:endParaRPr lang="en-GB" sz="2100" b="1">
              <a:solidFill>
                <a:schemeClr val="bg1"/>
              </a:solidFill>
              <a:cs typeface="Calibri" panose="020F0502020204030204"/>
            </a:endParaRPr>
          </a:p>
        </p:txBody>
      </p:sp>
      <p:pic>
        <p:nvPicPr>
          <p:cNvPr id="3" name="Picture 4" descr="A drawing of a person&#10;&#10;Description automatically generated">
            <a:extLst>
              <a:ext uri="{FF2B5EF4-FFF2-40B4-BE49-F238E27FC236}">
                <a16:creationId xmlns:a16="http://schemas.microsoft.com/office/drawing/2014/main" id="{ABC45B91-3A6C-4891-A02B-DC583037141C}"/>
              </a:ext>
            </a:extLst>
          </p:cNvPr>
          <p:cNvPicPr>
            <a:picLocks noChangeAspect="1"/>
          </p:cNvPicPr>
          <p:nvPr/>
        </p:nvPicPr>
        <p:blipFill>
          <a:blip r:embed="rId3"/>
          <a:stretch>
            <a:fillRect/>
          </a:stretch>
        </p:blipFill>
        <p:spPr>
          <a:xfrm>
            <a:off x="5249500" y="3687481"/>
            <a:ext cx="3428255" cy="1695047"/>
          </a:xfrm>
          <a:prstGeom prst="rect">
            <a:avLst/>
          </a:prstGeom>
        </p:spPr>
      </p:pic>
      <p:sp>
        <p:nvSpPr>
          <p:cNvPr id="6" name="TextBox 1">
            <a:extLst>
              <a:ext uri="{FF2B5EF4-FFF2-40B4-BE49-F238E27FC236}">
                <a16:creationId xmlns:a16="http://schemas.microsoft.com/office/drawing/2014/main" id="{8526C3CF-362D-48D8-9F89-24395D8741C6}"/>
              </a:ext>
            </a:extLst>
          </p:cNvPr>
          <p:cNvSpPr txBox="1"/>
          <p:nvPr/>
        </p:nvSpPr>
        <p:spPr>
          <a:xfrm>
            <a:off x="5249500" y="1995293"/>
            <a:ext cx="3369734" cy="117724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chemeClr val="bg1"/>
                </a:solidFill>
                <a:ea typeface="+mn-lt"/>
                <a:cs typeface="+mn-lt"/>
              </a:rPr>
              <a:t>Enabling is when </a:t>
            </a:r>
            <a:r>
              <a:rPr lang="en-GB" b="1" u="sng">
                <a:ea typeface="+mn-lt"/>
                <a:cs typeface="+mn-lt"/>
              </a:rPr>
              <a:t>your actions and behaviours</a:t>
            </a:r>
            <a:r>
              <a:rPr lang="en-GB" b="1">
                <a:solidFill>
                  <a:schemeClr val="bg1"/>
                </a:solidFill>
                <a:ea typeface="+mn-lt"/>
                <a:cs typeface="+mn-lt"/>
              </a:rPr>
              <a:t> make it easier for your LO to continue to engage in their addiction.</a:t>
            </a:r>
            <a:endParaRPr lang="en-US" b="1">
              <a:solidFill>
                <a:schemeClr val="bg1"/>
              </a:solidFill>
              <a:cs typeface="Calibri" panose="020F0502020204030204"/>
            </a:endParaRPr>
          </a:p>
        </p:txBody>
      </p:sp>
    </p:spTree>
    <p:extLst>
      <p:ext uri="{BB962C8B-B14F-4D97-AF65-F5344CB8AC3E}">
        <p14:creationId xmlns:p14="http://schemas.microsoft.com/office/powerpoint/2010/main" val="70652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06408" y="397874"/>
            <a:ext cx="8070011" cy="733982"/>
          </a:xfrm>
        </p:spPr>
        <p:txBody>
          <a:bodyPr>
            <a:normAutofit fontScale="90000"/>
          </a:bodyPr>
          <a:lstStyle/>
          <a:p>
            <a:pPr algn="ctr"/>
            <a:r>
              <a:rPr lang="en-GB" altLang="en-US" b="0" dirty="0">
                <a:solidFill>
                  <a:schemeClr val="accent2">
                    <a:lumMod val="60000"/>
                    <a:lumOff val="40000"/>
                  </a:schemeClr>
                </a:solidFill>
                <a:latin typeface="Arial"/>
                <a:ea typeface="ヒラギノ角ゴ Pro W3"/>
                <a:cs typeface="Arial"/>
              </a:rPr>
              <a:t>Disable the enabling</a:t>
            </a:r>
            <a:br>
              <a:rPr lang="en-GB" b="1" dirty="0">
                <a:latin typeface="Arial" panose="020B0604020202020204" pitchFamily="34" charset="0"/>
                <a:ea typeface="+mj-lt"/>
                <a:cs typeface="Arial" panose="020B0604020202020204" pitchFamily="34" charset="0"/>
              </a:rPr>
            </a:br>
            <a:r>
              <a:rPr lang="en-GB" b="1" dirty="0">
                <a:latin typeface="Arial" panose="020B0604020202020204" pitchFamily="34" charset="0"/>
                <a:ea typeface="+mj-lt"/>
                <a:cs typeface="Arial" panose="020B0604020202020204" pitchFamily="34" charset="0"/>
              </a:rPr>
              <a:t>Recognise These?</a:t>
            </a:r>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639334" y="1556792"/>
            <a:ext cx="8149802" cy="42704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100" b="1">
                <a:solidFill>
                  <a:schemeClr val="accent2"/>
                </a:solidFill>
                <a:ea typeface="+mn-lt"/>
                <a:cs typeface="+mn-lt"/>
              </a:rPr>
              <a:t>“Enabling behaviours” generally fall into one of three categories: </a:t>
            </a:r>
            <a:endParaRPr lang="en-US" b="1">
              <a:solidFill>
                <a:schemeClr val="accent2"/>
              </a:solidFill>
              <a:cs typeface="Calibri"/>
            </a:endParaRPr>
          </a:p>
          <a:p>
            <a:endParaRPr lang="en-US" sz="2100">
              <a:cs typeface="Calibri"/>
            </a:endParaRPr>
          </a:p>
          <a:p>
            <a:pPr marL="385763" indent="-385763">
              <a:buAutoNum type="arabicPeriod"/>
            </a:pPr>
            <a:r>
              <a:rPr lang="en-GB" sz="2400" b="1">
                <a:solidFill>
                  <a:schemeClr val="bg1"/>
                </a:solidFill>
                <a:ea typeface="+mn-lt"/>
                <a:cs typeface="+mn-lt"/>
              </a:rPr>
              <a:t>Fixing</a:t>
            </a:r>
            <a:r>
              <a:rPr lang="en-GB" sz="2400" b="1">
                <a:ea typeface="+mn-lt"/>
                <a:cs typeface="+mn-lt"/>
              </a:rPr>
              <a:t> problems: e.g. calling in sick for a LO who can’t work due to “using”</a:t>
            </a:r>
            <a:endParaRPr lang="en-GB" sz="2400" b="1">
              <a:cs typeface="Calibri" panose="020F0502020204030204"/>
            </a:endParaRPr>
          </a:p>
          <a:p>
            <a:pPr marL="171450" indent="-171450">
              <a:buAutoNum type="arabicPeriod"/>
            </a:pPr>
            <a:endParaRPr lang="en-GB" sz="2100" b="1">
              <a:cs typeface="Calibri" panose="020F0502020204030204"/>
            </a:endParaRPr>
          </a:p>
          <a:p>
            <a:pPr marL="385763" indent="-385763">
              <a:buAutoNum type="arabicPeriod"/>
            </a:pPr>
            <a:r>
              <a:rPr lang="en-GB" sz="2400" b="1">
                <a:solidFill>
                  <a:schemeClr val="bg1"/>
                </a:solidFill>
                <a:ea typeface="+mn-lt"/>
                <a:cs typeface="+mn-lt"/>
              </a:rPr>
              <a:t>Protecting</a:t>
            </a:r>
            <a:r>
              <a:rPr lang="en-GB" sz="2400" b="1">
                <a:ea typeface="+mn-lt"/>
                <a:cs typeface="+mn-lt"/>
              </a:rPr>
              <a:t> your LO: e.g. covering up for them with family, making excuses,  keeping the real problem a secret</a:t>
            </a:r>
            <a:endParaRPr lang="en-GB" sz="2400" b="1">
              <a:cs typeface="Calibri" panose="020F0502020204030204"/>
            </a:endParaRPr>
          </a:p>
          <a:p>
            <a:pPr marL="171450" indent="-171450">
              <a:buAutoNum type="arabicPeriod"/>
            </a:pPr>
            <a:endParaRPr lang="en-GB" sz="2100" b="1">
              <a:cs typeface="Calibri" panose="020F0502020204030204"/>
            </a:endParaRPr>
          </a:p>
          <a:p>
            <a:pPr marL="385763" indent="-385763">
              <a:buAutoNum type="arabicPeriod"/>
            </a:pPr>
            <a:r>
              <a:rPr lang="en-GB" sz="2400" b="1">
                <a:solidFill>
                  <a:schemeClr val="bg1"/>
                </a:solidFill>
                <a:ea typeface="+mn-lt"/>
                <a:cs typeface="+mn-lt"/>
              </a:rPr>
              <a:t>Nagging</a:t>
            </a:r>
            <a:r>
              <a:rPr lang="en-GB" sz="2400" b="1">
                <a:ea typeface="+mn-lt"/>
                <a:cs typeface="+mn-lt"/>
              </a:rPr>
              <a:t>: e.g. frequently reminding your LO of “the problem” and urging them to do something about it </a:t>
            </a:r>
            <a:endParaRPr lang="en-GB" sz="2400" b="1">
              <a:cs typeface="Calibri" panose="020F0502020204030204"/>
            </a:endParaRPr>
          </a:p>
        </p:txBody>
      </p:sp>
    </p:spTree>
    <p:extLst>
      <p:ext uri="{BB962C8B-B14F-4D97-AF65-F5344CB8AC3E}">
        <p14:creationId xmlns:p14="http://schemas.microsoft.com/office/powerpoint/2010/main" val="36697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60C271-4D66-ACC4-CBE3-B8A3267A0C4D}"/>
              </a:ext>
            </a:extLst>
          </p:cNvPr>
          <p:cNvSpPr txBox="1"/>
          <p:nvPr/>
        </p:nvSpPr>
        <p:spPr>
          <a:xfrm>
            <a:off x="251520" y="332656"/>
            <a:ext cx="8712968" cy="5878532"/>
          </a:xfrm>
          <a:prstGeom prst="rect">
            <a:avLst/>
          </a:prstGeom>
          <a:noFill/>
        </p:spPr>
        <p:txBody>
          <a:bodyPr wrap="square">
            <a:spAutoFit/>
          </a:bodyPr>
          <a:lstStyle/>
          <a:p>
            <a:endParaRPr lang="en-GB" sz="800"/>
          </a:p>
          <a:p>
            <a:r>
              <a:rPr lang="en-GB" sz="1600"/>
              <a:t>The questions below are examples of behaviours that often serve to prevent someone from </a:t>
            </a:r>
          </a:p>
          <a:p>
            <a:r>
              <a:rPr lang="en-GB" sz="1600"/>
              <a:t>experiencing the natural consequences and repercussions of their choices to continue with </a:t>
            </a:r>
          </a:p>
          <a:p>
            <a:r>
              <a:rPr lang="en-GB" sz="1600"/>
              <a:t>the addiction.  Mark each of these as True or False:  </a:t>
            </a:r>
          </a:p>
          <a:p>
            <a:endParaRPr lang="en-GB" sz="1600"/>
          </a:p>
          <a:p>
            <a:r>
              <a:rPr lang="en-GB" sz="1600"/>
              <a:t>____Have you paid bills that your Loved One (LO) was supposed to have paid? </a:t>
            </a:r>
          </a:p>
          <a:p>
            <a:r>
              <a:rPr lang="en-GB" sz="1600"/>
              <a:t>____Do you avoid talking about your LO’s drinking or drugging out of fear of the response? </a:t>
            </a:r>
          </a:p>
          <a:p>
            <a:r>
              <a:rPr lang="en-GB" sz="1600"/>
              <a:t>____Have you threatened to leave if your LO didn’t stop drinking and then did not leave? </a:t>
            </a:r>
          </a:p>
          <a:p>
            <a:r>
              <a:rPr lang="en-GB" sz="1600"/>
              <a:t>____Have woken your LO so he or she would not be late for work or school? </a:t>
            </a:r>
          </a:p>
          <a:p>
            <a:r>
              <a:rPr lang="en-GB" sz="1600"/>
              <a:t>____Have you explained, (multiple times) to your LO that he or she MUST stop   </a:t>
            </a:r>
          </a:p>
          <a:p>
            <a:r>
              <a:rPr lang="en-GB" sz="1600"/>
              <a:t>        drinking/using? </a:t>
            </a:r>
          </a:p>
          <a:p>
            <a:r>
              <a:rPr lang="en-GB" sz="1600"/>
              <a:t>____Have you bailed your LO out of prison or paid his or her legal fees? </a:t>
            </a:r>
          </a:p>
          <a:p>
            <a:r>
              <a:rPr lang="en-GB" sz="1600"/>
              <a:t>____Have you ever helped your LO look for items they lost while drinking or using? </a:t>
            </a:r>
          </a:p>
          <a:p>
            <a:r>
              <a:rPr lang="en-GB" sz="1600"/>
              <a:t>____Have you ever avoided making plans to spend time with family or friends because you </a:t>
            </a:r>
          </a:p>
          <a:p>
            <a:r>
              <a:rPr lang="en-GB" sz="1600"/>
              <a:t>        were concerned your LO’s behaviour would be unpleasant due to drugs or drinking? </a:t>
            </a:r>
          </a:p>
          <a:p>
            <a:r>
              <a:rPr lang="en-GB" sz="1600"/>
              <a:t>____Have you ever cut back on your own expenses because of your LO’s substance use? </a:t>
            </a:r>
          </a:p>
          <a:p>
            <a:r>
              <a:rPr lang="en-GB" sz="1600"/>
              <a:t>____Do you believe your LO’s lies - over and over? </a:t>
            </a:r>
          </a:p>
          <a:p>
            <a:r>
              <a:rPr lang="en-GB" sz="1600"/>
              <a:t>____Do you accept your LO’s excuses? </a:t>
            </a:r>
          </a:p>
          <a:p>
            <a:r>
              <a:rPr lang="en-GB" sz="1600"/>
              <a:t>____Do you allow yourself to be physically or emotionally abused by your LO? </a:t>
            </a:r>
          </a:p>
          <a:p>
            <a:r>
              <a:rPr lang="en-GB" sz="1600"/>
              <a:t>____Do you make addictive behaviour seem “normal” to your children?    </a:t>
            </a:r>
          </a:p>
          <a:p>
            <a:r>
              <a:rPr lang="en-GB" sz="1600"/>
              <a:t>____Do you let your LO change the subject when you bring up their substance abuse </a:t>
            </a:r>
          </a:p>
          <a:p>
            <a:r>
              <a:rPr lang="en-GB" sz="1600"/>
              <a:t>        problem? </a:t>
            </a:r>
          </a:p>
          <a:p>
            <a:r>
              <a:rPr lang="en-GB" sz="1600"/>
              <a:t>____Do you nag/plead/threaten your LO in an effort to inspire change? </a:t>
            </a:r>
          </a:p>
          <a:p>
            <a:r>
              <a:rPr lang="en-GB" sz="1600"/>
              <a:t>____Do you keep your LO’s addiction a secret from others?   </a:t>
            </a:r>
          </a:p>
        </p:txBody>
      </p:sp>
    </p:spTree>
    <p:extLst>
      <p:ext uri="{BB962C8B-B14F-4D97-AF65-F5344CB8AC3E}">
        <p14:creationId xmlns:p14="http://schemas.microsoft.com/office/powerpoint/2010/main" val="112113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821772-4F4D-F2CB-4954-A948B27E4272}"/>
              </a:ext>
            </a:extLst>
          </p:cNvPr>
          <p:cNvSpPr txBox="1"/>
          <p:nvPr/>
        </p:nvSpPr>
        <p:spPr>
          <a:xfrm>
            <a:off x="107504" y="620688"/>
            <a:ext cx="8856984" cy="5770811"/>
          </a:xfrm>
          <a:prstGeom prst="rect">
            <a:avLst/>
          </a:prstGeom>
          <a:noFill/>
        </p:spPr>
        <p:txBody>
          <a:bodyPr wrap="square">
            <a:spAutoFit/>
          </a:bodyPr>
          <a:lstStyle/>
          <a:p>
            <a:r>
              <a:rPr lang="en-GB" sz="1200"/>
              <a:t>Disabling the Enabling Exercise </a:t>
            </a:r>
          </a:p>
          <a:p>
            <a:endParaRPr lang="en-GB" sz="1200"/>
          </a:p>
          <a:p>
            <a:r>
              <a:rPr lang="en-GB" sz="1200"/>
              <a:t>How can you overcome your impulses to fix, nag, and protect? </a:t>
            </a:r>
          </a:p>
          <a:p>
            <a:r>
              <a:rPr lang="en-GB" sz="1200"/>
              <a:t>Start by making a list of specific things that you do that you suspect may be enabling.  Now </a:t>
            </a:r>
          </a:p>
          <a:p>
            <a:r>
              <a:rPr lang="en-GB" sz="1200"/>
              <a:t>that you are aware of some behaviours that you might want to change.  </a:t>
            </a:r>
          </a:p>
          <a:p>
            <a:r>
              <a:rPr lang="en-GB" sz="1200"/>
              <a:t>Ask Yourself: </a:t>
            </a:r>
          </a:p>
          <a:p>
            <a:endParaRPr lang="en-GB" sz="1200"/>
          </a:p>
          <a:p>
            <a:r>
              <a:rPr lang="en-GB" sz="1200"/>
              <a:t>1. Why am I doing these things?  What am I telling myself about this situation that has </a:t>
            </a:r>
          </a:p>
          <a:p>
            <a:r>
              <a:rPr lang="en-GB" sz="1200"/>
              <a:t>been making it ok for me to do these things?  Some things that you may be telling </a:t>
            </a:r>
          </a:p>
          <a:p>
            <a:r>
              <a:rPr lang="en-GB" sz="1200"/>
              <a:t>yourself: </a:t>
            </a:r>
          </a:p>
          <a:p>
            <a:pPr lvl="1"/>
            <a:r>
              <a:rPr lang="en-GB" sz="1200"/>
              <a:t>My LO needs my help (and I MUST help him/her) </a:t>
            </a:r>
          </a:p>
          <a:p>
            <a:pPr lvl="1"/>
            <a:r>
              <a:rPr lang="en-GB" sz="1200"/>
              <a:t>I can't be happy until my LO changes </a:t>
            </a:r>
          </a:p>
          <a:p>
            <a:pPr lvl="1"/>
            <a:r>
              <a:rPr lang="en-GB" sz="1200"/>
              <a:t>It hurts me to see this </a:t>
            </a:r>
          </a:p>
          <a:p>
            <a:pPr lvl="1"/>
            <a:r>
              <a:rPr lang="en-GB" sz="1200"/>
              <a:t>I’m the only one my LO trusts to help him/her fight this addiction </a:t>
            </a:r>
          </a:p>
          <a:p>
            <a:pPr lvl="1"/>
            <a:endParaRPr lang="en-GB" sz="1200"/>
          </a:p>
          <a:p>
            <a:r>
              <a:rPr lang="en-GB" sz="1200"/>
              <a:t>2. Has my behaviour been effective in solving the problem?   </a:t>
            </a:r>
          </a:p>
          <a:p>
            <a:endParaRPr lang="en-GB" sz="1200"/>
          </a:p>
          <a:p>
            <a:r>
              <a:rPr lang="en-GB" sz="1200"/>
              <a:t>3. What’s stopping me from changing my enabling behaviours?   For example: </a:t>
            </a:r>
          </a:p>
          <a:p>
            <a:pPr lvl="1"/>
            <a:r>
              <a:rPr lang="en-GB" sz="1200"/>
              <a:t>I don't want to hurt my LO </a:t>
            </a:r>
          </a:p>
          <a:p>
            <a:pPr lvl="1"/>
            <a:r>
              <a:rPr lang="en-GB" sz="1200"/>
              <a:t>They will be angry with me </a:t>
            </a:r>
          </a:p>
          <a:p>
            <a:pPr lvl="1"/>
            <a:r>
              <a:rPr lang="en-GB" sz="1200"/>
              <a:t>It's going to hurt ME to no longer protect my child </a:t>
            </a:r>
          </a:p>
          <a:p>
            <a:pPr lvl="1"/>
            <a:r>
              <a:rPr lang="en-GB" sz="1200"/>
              <a:t>I just don't see how it will make any difference </a:t>
            </a:r>
          </a:p>
          <a:p>
            <a:pPr lvl="1"/>
            <a:endParaRPr lang="en-GB" sz="1200"/>
          </a:p>
          <a:p>
            <a:r>
              <a:rPr lang="en-GB" sz="1200"/>
              <a:t>4. Challenge your reasons for continuing your enabling behaviours </a:t>
            </a:r>
          </a:p>
          <a:p>
            <a:endParaRPr lang="en-GB" sz="1200"/>
          </a:p>
          <a:p>
            <a:pPr lvl="1"/>
            <a:r>
              <a:rPr lang="en-GB" sz="1200"/>
              <a:t>Will disabling the enabling truly hurt my LO?  Yes, they may get angry, but what is that </a:t>
            </a:r>
          </a:p>
          <a:p>
            <a:pPr lvl="1"/>
            <a:r>
              <a:rPr lang="en-GB" sz="1200"/>
              <a:t>in comparison to the long-term HARM of addiction that I am working to avoid? </a:t>
            </a:r>
          </a:p>
          <a:p>
            <a:pPr lvl="1"/>
            <a:r>
              <a:rPr lang="en-GB" sz="1200"/>
              <a:t>What will hurt ME more:  disabling the enabling, or knowing that I didn’t do anything to </a:t>
            </a:r>
          </a:p>
          <a:p>
            <a:pPr lvl="1"/>
            <a:r>
              <a:rPr lang="en-GB" sz="1200"/>
              <a:t>stop it? </a:t>
            </a:r>
          </a:p>
          <a:p>
            <a:pPr lvl="1"/>
            <a:r>
              <a:rPr lang="en-GB" sz="1200"/>
              <a:t>What can I expect to happen if I don't change?  Will things get better? </a:t>
            </a:r>
          </a:p>
          <a:p>
            <a:pPr lvl="1"/>
            <a:endParaRPr lang="en-GB" sz="900"/>
          </a:p>
        </p:txBody>
      </p:sp>
    </p:spTree>
    <p:extLst>
      <p:ext uri="{BB962C8B-B14F-4D97-AF65-F5344CB8AC3E}">
        <p14:creationId xmlns:p14="http://schemas.microsoft.com/office/powerpoint/2010/main" val="351614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33491" y="311988"/>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The LIGHTHOUSE</a:t>
            </a:r>
            <a:endParaRPr lang="en-US"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395536" y="1612576"/>
            <a:ext cx="5108990" cy="4085734"/>
          </a:xfrm>
          <a:prstGeom prst="rect">
            <a:avLst/>
          </a:prstGeom>
          <a:solidFill>
            <a:schemeClr val="accent6">
              <a:lumMod val="40000"/>
              <a:lumOff val="60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b="1">
                <a:ea typeface="+mn-lt"/>
                <a:cs typeface="+mn-lt"/>
              </a:rPr>
              <a:t>Consider a lighthouse.  It stands on the shore with its beckoning light, guiding ships safely into the harbour.  The lighthouse can't uproot itself, wade out into the water, grab the ship by the stern and say, ‘Listen you fool.  If you stay on this path you will break up on the rocks</a:t>
            </a:r>
            <a:endParaRPr lang="en-US" b="1">
              <a:ea typeface="+mn-lt"/>
              <a:cs typeface="+mn-lt"/>
            </a:endParaRPr>
          </a:p>
          <a:p>
            <a:r>
              <a:rPr lang="en-GB" b="1">
                <a:ea typeface="+mn-lt"/>
                <a:cs typeface="+mn-lt"/>
              </a:rPr>
              <a:t>No. The ship has some responsibility for its own destiny.  It can choose to be guided by the light in the lighthouse.  Or, it can go its own way.  The lighthouse is not responsible for the ship’s decisions.</a:t>
            </a:r>
            <a:endParaRPr lang="en-GB" b="1">
              <a:solidFill>
                <a:srgbClr val="C00000"/>
              </a:solidFill>
              <a:ea typeface="+mn-lt"/>
              <a:cs typeface="+mn-lt"/>
            </a:endParaRPr>
          </a:p>
          <a:p>
            <a:r>
              <a:rPr lang="en-GB" b="1">
                <a:solidFill>
                  <a:srgbClr val="C00000"/>
                </a:solidFill>
                <a:ea typeface="+mn-lt"/>
                <a:cs typeface="+mn-lt"/>
              </a:rPr>
              <a:t>All it can do is be the best lighthouse it knows how to be.”               </a:t>
            </a:r>
            <a:r>
              <a:rPr lang="en-GB" sz="900">
                <a:ea typeface="+mn-lt"/>
                <a:cs typeface="+mn-lt"/>
              </a:rPr>
              <a:t>Randi Kreger and Paul T. Mason from ‘Stop Walking on Eggshells’</a:t>
            </a:r>
            <a:endParaRPr lang="en-GB" sz="900" b="1">
              <a:solidFill>
                <a:srgbClr val="C00000"/>
              </a:solidFill>
              <a:cs typeface="Calibri"/>
            </a:endParaRPr>
          </a:p>
        </p:txBody>
      </p:sp>
      <p:pic>
        <p:nvPicPr>
          <p:cNvPr id="3" name="Picture 4" descr="A clock tower lit up at night&#10;&#10;Description automatically generated">
            <a:extLst>
              <a:ext uri="{FF2B5EF4-FFF2-40B4-BE49-F238E27FC236}">
                <a16:creationId xmlns:a16="http://schemas.microsoft.com/office/drawing/2014/main" id="{A67A57DF-D5A9-4A7E-BD84-5F7517DBE33D}"/>
              </a:ext>
            </a:extLst>
          </p:cNvPr>
          <p:cNvPicPr>
            <a:picLocks noChangeAspect="1"/>
          </p:cNvPicPr>
          <p:nvPr/>
        </p:nvPicPr>
        <p:blipFill>
          <a:blip r:embed="rId3"/>
          <a:stretch>
            <a:fillRect/>
          </a:stretch>
        </p:blipFill>
        <p:spPr>
          <a:xfrm>
            <a:off x="6153319" y="2192996"/>
            <a:ext cx="2521069" cy="2924893"/>
          </a:xfrm>
          <a:prstGeom prst="rect">
            <a:avLst/>
          </a:prstGeom>
        </p:spPr>
      </p:pic>
    </p:spTree>
    <p:extLst>
      <p:ext uri="{BB962C8B-B14F-4D97-AF65-F5344CB8AC3E}">
        <p14:creationId xmlns:p14="http://schemas.microsoft.com/office/powerpoint/2010/main" val="30919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28651" y="311988"/>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What will happen?</a:t>
            </a:r>
            <a:endParaRPr lang="en-US"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355808" y="1556792"/>
            <a:ext cx="5605009" cy="41319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400" b="1">
                <a:solidFill>
                  <a:schemeClr val="bg1"/>
                </a:solidFill>
                <a:ea typeface="+mn-lt"/>
                <a:cs typeface="+mn-lt"/>
              </a:rPr>
              <a:t>Changing how you interact with your LO will feel</a:t>
            </a:r>
            <a:r>
              <a:rPr lang="en-GB" sz="2400" b="1" u="sng">
                <a:solidFill>
                  <a:schemeClr val="bg1"/>
                </a:solidFill>
                <a:ea typeface="+mn-lt"/>
                <a:cs typeface="+mn-lt"/>
              </a:rPr>
              <a:t> uncomfortable</a:t>
            </a:r>
            <a:r>
              <a:rPr lang="en-GB" sz="2400" b="1">
                <a:solidFill>
                  <a:schemeClr val="bg1"/>
                </a:solidFill>
                <a:ea typeface="+mn-lt"/>
                <a:cs typeface="+mn-lt"/>
              </a:rPr>
              <a:t> at first.  </a:t>
            </a:r>
            <a:endParaRPr lang="en-US" sz="2400" b="1">
              <a:solidFill>
                <a:schemeClr val="bg1"/>
              </a:solidFill>
              <a:cs typeface="Calibri"/>
            </a:endParaRPr>
          </a:p>
          <a:p>
            <a:endParaRPr lang="en-US" sz="1200" b="1">
              <a:solidFill>
                <a:schemeClr val="bg1"/>
              </a:solidFill>
              <a:cs typeface="Calibri"/>
            </a:endParaRPr>
          </a:p>
          <a:p>
            <a:r>
              <a:rPr lang="en-GB" sz="2400" b="1">
                <a:solidFill>
                  <a:schemeClr val="bg1"/>
                </a:solidFill>
                <a:ea typeface="+mn-lt"/>
                <a:cs typeface="+mn-lt"/>
              </a:rPr>
              <a:t>This is normal.  Remember just because your new behaviour may FEEL wrong, that doesn’t mean it IS wrong.  </a:t>
            </a:r>
            <a:endParaRPr lang="en-GB" sz="2400" b="1">
              <a:solidFill>
                <a:schemeClr val="bg1"/>
              </a:solidFill>
              <a:cs typeface="Calibri"/>
            </a:endParaRPr>
          </a:p>
          <a:p>
            <a:endParaRPr lang="en-GB" sz="1200" b="1">
              <a:solidFill>
                <a:schemeClr val="bg1"/>
              </a:solidFill>
              <a:cs typeface="Calibri"/>
            </a:endParaRPr>
          </a:p>
          <a:p>
            <a:pPr marL="342900" indent="-342900">
              <a:buFont typeface="Arial"/>
              <a:buChar char="•"/>
            </a:pPr>
            <a:r>
              <a:rPr lang="en-GB" sz="2400" b="1">
                <a:solidFill>
                  <a:schemeClr val="bg1"/>
                </a:solidFill>
                <a:ea typeface="+mn-lt"/>
                <a:cs typeface="+mn-lt"/>
              </a:rPr>
              <a:t>Be </a:t>
            </a:r>
            <a:r>
              <a:rPr lang="en-GB" sz="2400" b="1">
                <a:ea typeface="+mn-lt"/>
                <a:cs typeface="+mn-lt"/>
              </a:rPr>
              <a:t>PATIENT</a:t>
            </a:r>
            <a:r>
              <a:rPr lang="en-GB" sz="2400" b="1">
                <a:solidFill>
                  <a:schemeClr val="bg1"/>
                </a:solidFill>
                <a:ea typeface="+mn-lt"/>
                <a:cs typeface="+mn-lt"/>
              </a:rPr>
              <a:t> with yourself, </a:t>
            </a:r>
            <a:endParaRPr lang="en-GB" sz="2400" b="1">
              <a:solidFill>
                <a:schemeClr val="bg1"/>
              </a:solidFill>
              <a:cs typeface="Calibri"/>
            </a:endParaRPr>
          </a:p>
          <a:p>
            <a:pPr marL="342900" indent="-342900">
              <a:buFont typeface="Arial"/>
              <a:buChar char="•"/>
            </a:pPr>
            <a:r>
              <a:rPr lang="en-GB" sz="2400" b="1">
                <a:ea typeface="+mn-lt"/>
                <a:cs typeface="+mn-lt"/>
              </a:rPr>
              <a:t>PRACTICE</a:t>
            </a:r>
            <a:r>
              <a:rPr lang="en-GB" sz="2400" b="1">
                <a:solidFill>
                  <a:schemeClr val="bg1"/>
                </a:solidFill>
                <a:ea typeface="+mn-lt"/>
                <a:cs typeface="+mn-lt"/>
              </a:rPr>
              <a:t> what you are learning here and </a:t>
            </a:r>
            <a:endParaRPr lang="en-GB" sz="2400" b="1">
              <a:solidFill>
                <a:schemeClr val="bg1"/>
              </a:solidFill>
              <a:cs typeface="Calibri"/>
            </a:endParaRPr>
          </a:p>
          <a:p>
            <a:pPr marL="342900" indent="-342900">
              <a:buFont typeface="Arial"/>
              <a:buChar char="•"/>
            </a:pPr>
            <a:r>
              <a:rPr lang="en-GB" sz="2400" b="1">
                <a:solidFill>
                  <a:schemeClr val="bg1"/>
                </a:solidFill>
                <a:ea typeface="+mn-lt"/>
                <a:cs typeface="+mn-lt"/>
              </a:rPr>
              <a:t>Be </a:t>
            </a:r>
            <a:r>
              <a:rPr lang="en-GB" sz="2400" b="1">
                <a:ea typeface="+mn-lt"/>
                <a:cs typeface="+mn-lt"/>
              </a:rPr>
              <a:t>PERSISTANT.</a:t>
            </a:r>
            <a:endParaRPr lang="en-GB" sz="2400" b="1">
              <a:cs typeface="Calibri" panose="020F0502020204030204"/>
            </a:endParaRPr>
          </a:p>
        </p:txBody>
      </p:sp>
      <p:pic>
        <p:nvPicPr>
          <p:cNvPr id="6" name="Picture 6" descr="Water next to the ocean&#10;&#10;Description automatically generated">
            <a:extLst>
              <a:ext uri="{FF2B5EF4-FFF2-40B4-BE49-F238E27FC236}">
                <a16:creationId xmlns:a16="http://schemas.microsoft.com/office/drawing/2014/main" id="{6C5F590C-2B95-4E62-A9AA-D8AB130F6AB7}"/>
              </a:ext>
            </a:extLst>
          </p:cNvPr>
          <p:cNvPicPr>
            <a:picLocks noChangeAspect="1"/>
          </p:cNvPicPr>
          <p:nvPr/>
        </p:nvPicPr>
        <p:blipFill>
          <a:blip r:embed="rId3"/>
          <a:stretch>
            <a:fillRect/>
          </a:stretch>
        </p:blipFill>
        <p:spPr>
          <a:xfrm>
            <a:off x="5960817" y="2165957"/>
            <a:ext cx="3049436" cy="2913570"/>
          </a:xfrm>
          <a:prstGeom prst="rect">
            <a:avLst/>
          </a:prstGeom>
        </p:spPr>
      </p:pic>
    </p:spTree>
    <p:extLst>
      <p:ext uri="{BB962C8B-B14F-4D97-AF65-F5344CB8AC3E}">
        <p14:creationId xmlns:p14="http://schemas.microsoft.com/office/powerpoint/2010/main" val="1822599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257424" y="116632"/>
            <a:ext cx="8712968" cy="733982"/>
          </a:xfrm>
        </p:spPr>
        <p:txBody>
          <a:bodyPr>
            <a:normAutofit/>
          </a:bodyPr>
          <a:lstStyle/>
          <a:p>
            <a:pPr algn="ctr"/>
            <a:r>
              <a:rPr lang="en-GB" sz="3200" b="1" dirty="0">
                <a:latin typeface="Arial" panose="020B0604020202020204" pitchFamily="34" charset="0"/>
                <a:ea typeface="+mj-lt"/>
                <a:cs typeface="Arial" panose="020B0604020202020204" pitchFamily="34" charset="0"/>
              </a:rPr>
              <a:t>Positive </a:t>
            </a:r>
            <a:r>
              <a:rPr lang="en-GB" sz="3200" b="1" dirty="0">
                <a:solidFill>
                  <a:srgbClr val="FF0000"/>
                </a:solidFill>
                <a:latin typeface="Arial" panose="020B0604020202020204" pitchFamily="34" charset="0"/>
                <a:ea typeface="+mj-lt"/>
                <a:cs typeface="Arial" panose="020B0604020202020204" pitchFamily="34" charset="0"/>
              </a:rPr>
              <a:t>Communication</a:t>
            </a:r>
            <a:endParaRPr lang="en-US" sz="3200"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867F8BE-721D-496A-952A-5FB5BA95A3CD}"/>
              </a:ext>
            </a:extLst>
          </p:cNvPr>
          <p:cNvSpPr txBox="1"/>
          <p:nvPr/>
        </p:nvSpPr>
        <p:spPr>
          <a:xfrm>
            <a:off x="177569" y="1052736"/>
            <a:ext cx="8796785" cy="50552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a:ea typeface="+mn-lt"/>
                <a:cs typeface="+mn-lt"/>
              </a:rPr>
              <a:t>Have you tried talking to your LO about their behaviours and find yourself having the same conversations (or arguments) again and again?  Are you having problems just talking to your LO about anything in a way that is nurturing and beneficial to you both?</a:t>
            </a:r>
            <a:endParaRPr lang="en-US">
              <a:cs typeface="Calibri" panose="020F0502020204030204"/>
            </a:endParaRPr>
          </a:p>
          <a:p>
            <a:endParaRPr lang="en-US"/>
          </a:p>
          <a:p>
            <a:pPr marL="257175" indent="-257175">
              <a:buFont typeface="Arial"/>
              <a:buChar char="•"/>
            </a:pPr>
            <a:r>
              <a:rPr lang="en-GB">
                <a:ea typeface="+mn-lt"/>
                <a:cs typeface="+mn-lt"/>
              </a:rPr>
              <a:t>When relationships are troubled, and many relationships where addiction is involved are troubled, there are some predictable ways that communication styles deteriorate.   </a:t>
            </a:r>
            <a:r>
              <a:rPr lang="en-GB" b="1">
                <a:ea typeface="+mn-lt"/>
                <a:cs typeface="+mn-lt"/>
              </a:rPr>
              <a:t>These changes happen in all areas of communication, not just in our communication about the addiction.</a:t>
            </a:r>
            <a:endParaRPr lang="en-GB" b="1">
              <a:cs typeface="Calibri" panose="020F0502020204030204"/>
            </a:endParaRPr>
          </a:p>
          <a:p>
            <a:endParaRPr lang="en-GB"/>
          </a:p>
          <a:p>
            <a:pPr marL="257175" indent="-257175">
              <a:buFont typeface="Arial"/>
              <a:buChar char="•"/>
            </a:pPr>
            <a:r>
              <a:rPr lang="en-GB">
                <a:ea typeface="+mn-lt"/>
                <a:cs typeface="+mn-lt"/>
              </a:rPr>
              <a:t>You can begin to </a:t>
            </a:r>
            <a:r>
              <a:rPr lang="en-GB" b="1">
                <a:ea typeface="+mn-lt"/>
                <a:cs typeface="+mn-lt"/>
              </a:rPr>
              <a:t>favour negative comments, rather than positive comments, </a:t>
            </a:r>
            <a:r>
              <a:rPr lang="en-GB">
                <a:ea typeface="+mn-lt"/>
                <a:cs typeface="+mn-lt"/>
              </a:rPr>
              <a:t>you </a:t>
            </a:r>
            <a:r>
              <a:rPr lang="en-GB" b="1">
                <a:ea typeface="+mn-lt"/>
                <a:cs typeface="+mn-lt"/>
              </a:rPr>
              <a:t>converse in  terms of </a:t>
            </a:r>
            <a:r>
              <a:rPr lang="en-GB" b="1">
                <a:solidFill>
                  <a:schemeClr val="accent2"/>
                </a:solidFill>
                <a:ea typeface="+mn-lt"/>
                <a:cs typeface="+mn-lt"/>
              </a:rPr>
              <a:t>“you” </a:t>
            </a:r>
            <a:r>
              <a:rPr lang="en-GB" b="1">
                <a:ea typeface="+mn-lt"/>
                <a:cs typeface="+mn-lt"/>
              </a:rPr>
              <a:t>statements ra­ther than</a:t>
            </a:r>
            <a:r>
              <a:rPr lang="en-GB" b="1">
                <a:solidFill>
                  <a:schemeClr val="accent2"/>
                </a:solidFill>
                <a:ea typeface="+mn-lt"/>
                <a:cs typeface="+mn-lt"/>
              </a:rPr>
              <a:t> “I” </a:t>
            </a:r>
            <a:r>
              <a:rPr lang="en-GB" b="1">
                <a:ea typeface="+mn-lt"/>
                <a:cs typeface="+mn-lt"/>
              </a:rPr>
              <a:t>statements and tend to disregard each other’s point of view.  </a:t>
            </a:r>
            <a:endParaRPr lang="en-GB" b="1">
              <a:cs typeface="Calibri"/>
            </a:endParaRPr>
          </a:p>
          <a:p>
            <a:endParaRPr lang="en-GB" b="1">
              <a:cs typeface="Calibri"/>
            </a:endParaRPr>
          </a:p>
          <a:p>
            <a:pPr marL="214313" indent="-214313">
              <a:buFont typeface="Arial"/>
              <a:buChar char="•"/>
            </a:pPr>
            <a:r>
              <a:rPr lang="en-GB">
                <a:ea typeface="+mn-lt"/>
                <a:cs typeface="+mn-lt"/>
              </a:rPr>
              <a:t>Finally, </a:t>
            </a:r>
            <a:r>
              <a:rPr lang="en-GB" b="1">
                <a:ea typeface="+mn-lt"/>
                <a:cs typeface="+mn-lt"/>
              </a:rPr>
              <a:t>both parties stop sharing responsibility for the situation and begin blaming each other.</a:t>
            </a:r>
            <a:endParaRPr lang="en-GB" b="1">
              <a:cs typeface="Calibri"/>
            </a:endParaRPr>
          </a:p>
          <a:p>
            <a:endParaRPr lang="en-GB"/>
          </a:p>
          <a:p>
            <a:pPr algn="ctr"/>
            <a:r>
              <a:rPr lang="en-GB">
                <a:solidFill>
                  <a:schemeClr val="accent2"/>
                </a:solidFill>
                <a:ea typeface="+mn-lt"/>
                <a:cs typeface="+mn-lt"/>
              </a:rPr>
              <a:t> </a:t>
            </a:r>
            <a:r>
              <a:rPr lang="en-GB" b="1">
                <a:solidFill>
                  <a:schemeClr val="accent2"/>
                </a:solidFill>
                <a:ea typeface="+mn-lt"/>
                <a:cs typeface="+mn-lt"/>
              </a:rPr>
              <a:t>These ineffective communication styles can be changed.</a:t>
            </a:r>
            <a:endParaRPr lang="en-GB" b="1">
              <a:solidFill>
                <a:schemeClr val="accent2"/>
              </a:solidFill>
            </a:endParaRPr>
          </a:p>
        </p:txBody>
      </p:sp>
    </p:spTree>
    <p:extLst>
      <p:ext uri="{BB962C8B-B14F-4D97-AF65-F5344CB8AC3E}">
        <p14:creationId xmlns:p14="http://schemas.microsoft.com/office/powerpoint/2010/main" val="407251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arent and parent&#10;&#10;AI-generated content may be incorrect.">
            <a:extLst>
              <a:ext uri="{FF2B5EF4-FFF2-40B4-BE49-F238E27FC236}">
                <a16:creationId xmlns:a16="http://schemas.microsoft.com/office/drawing/2014/main" id="{F144789A-B047-1B1A-4F8C-6576A4CE7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656"/>
            <a:ext cx="9144000" cy="5904655"/>
          </a:xfrm>
          <a:prstGeom prst="rect">
            <a:avLst/>
          </a:prstGeom>
        </p:spPr>
      </p:pic>
    </p:spTree>
    <p:extLst>
      <p:ext uri="{BB962C8B-B14F-4D97-AF65-F5344CB8AC3E}">
        <p14:creationId xmlns:p14="http://schemas.microsoft.com/office/powerpoint/2010/main" val="382326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C57C-206C-6AD8-34F9-A5362B711195}"/>
              </a:ext>
            </a:extLst>
          </p:cNvPr>
          <p:cNvSpPr>
            <a:spLocks noGrp="1"/>
          </p:cNvSpPr>
          <p:nvPr>
            <p:ph type="title"/>
          </p:nvPr>
        </p:nvSpPr>
        <p:spPr/>
        <p:txBody>
          <a:bodyPr>
            <a:normAutofit/>
          </a:bodyPr>
          <a:lstStyle/>
          <a:p>
            <a:r>
              <a:rPr lang="en-AU" altLang="ko-KR"/>
              <a:t>Meeting Guidelines</a:t>
            </a:r>
            <a:endParaRPr lang="en-AU" dirty="0"/>
          </a:p>
        </p:txBody>
      </p:sp>
      <p:sp>
        <p:nvSpPr>
          <p:cNvPr id="3" name="Text Placeholder 2">
            <a:extLst>
              <a:ext uri="{FF2B5EF4-FFF2-40B4-BE49-F238E27FC236}">
                <a16:creationId xmlns:a16="http://schemas.microsoft.com/office/drawing/2014/main" id="{67DC3FED-D54E-B862-F218-B63DC3D8FC87}"/>
              </a:ext>
            </a:extLst>
          </p:cNvPr>
          <p:cNvSpPr>
            <a:spLocks noGrp="1"/>
          </p:cNvSpPr>
          <p:nvPr>
            <p:ph type="body" sz="quarter" idx="10"/>
          </p:nvPr>
        </p:nvSpPr>
        <p:spPr>
          <a:xfrm>
            <a:off x="667325" y="1578978"/>
            <a:ext cx="7804588" cy="4538793"/>
          </a:xfrm>
        </p:spPr>
        <p:txBody>
          <a:bodyPr>
            <a:normAutofit fontScale="85000" lnSpcReduction="20000"/>
          </a:bodyPr>
          <a:lstStyle/>
          <a:p>
            <a:r>
              <a:rPr lang="en-US" altLang="ko-KR" b="1" dirty="0"/>
              <a:t>Disclaimer
</a:t>
            </a:r>
            <a:r>
              <a:rPr lang="en-US" dirty="0"/>
              <a:t>By registering for this meeting, you agree to:</a:t>
            </a:r>
            <a:endParaRPr lang="en-AU" dirty="0"/>
          </a:p>
          <a:p>
            <a:pPr lvl="0"/>
            <a:r>
              <a:rPr lang="en-US" dirty="0"/>
              <a:t>Maintain strict confidentiality.</a:t>
            </a:r>
            <a:endParaRPr lang="en-AU" dirty="0"/>
          </a:p>
          <a:p>
            <a:pPr lvl="0"/>
            <a:r>
              <a:rPr lang="en-US" dirty="0"/>
              <a:t>Not record, transcribe, or publicly project this meeting in any way.</a:t>
            </a:r>
            <a:endParaRPr lang="en-AU" dirty="0"/>
          </a:p>
          <a:p>
            <a:pPr lvl="0"/>
            <a:r>
              <a:rPr lang="en-US" dirty="0"/>
              <a:t>Participate in good faith through seeking genuine recovery support.</a:t>
            </a:r>
            <a:endParaRPr lang="en-AU" dirty="0"/>
          </a:p>
          <a:p>
            <a:pPr lvl="0"/>
            <a:r>
              <a:rPr lang="en-US" dirty="0"/>
              <a:t>Actively verbally consent prior to the commencement of each meeting to uphold the Meeting Guidelines.</a:t>
            </a:r>
            <a:endParaRPr lang="en-AU" dirty="0"/>
          </a:p>
          <a:p>
            <a:r>
              <a:rPr lang="en-US" dirty="0"/>
              <a:t>Failure to comply with the above will result in your removal from the meeting.</a:t>
            </a:r>
            <a:endParaRPr lang="en-AU" dirty="0"/>
          </a:p>
          <a:p>
            <a:endParaRPr lang="en-AU" dirty="0"/>
          </a:p>
        </p:txBody>
      </p:sp>
    </p:spTree>
    <p:extLst>
      <p:ext uri="{BB962C8B-B14F-4D97-AF65-F5344CB8AC3E}">
        <p14:creationId xmlns:p14="http://schemas.microsoft.com/office/powerpoint/2010/main" val="338182163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36994" y="226055"/>
            <a:ext cx="8070011" cy="733982"/>
          </a:xfrm>
        </p:spPr>
        <p:txBody>
          <a:bodyPr>
            <a:normAutofit/>
          </a:bodyPr>
          <a:lstStyle/>
          <a:p>
            <a:pPr algn="ctr"/>
            <a:r>
              <a:rPr lang="en-GB" sz="4000" b="1">
                <a:latin typeface="Arial" panose="020B0604020202020204" pitchFamily="34" charset="0"/>
                <a:ea typeface="+mj-lt"/>
                <a:cs typeface="Arial" panose="020B0604020202020204" pitchFamily="34" charset="0"/>
              </a:rPr>
              <a:t>P.I.U.S </a:t>
            </a:r>
            <a:endParaRPr lang="en-GB" sz="4000" b="1">
              <a:latin typeface="Arial" panose="020B0604020202020204" pitchFamily="34" charset="0"/>
              <a:cs typeface="Arial" panose="020B0604020202020204" pitchFamily="34" charset="0"/>
            </a:endParaRPr>
          </a:p>
        </p:txBody>
      </p:sp>
      <p:graphicFrame>
        <p:nvGraphicFramePr>
          <p:cNvPr id="6" name="Diagram 6">
            <a:extLst>
              <a:ext uri="{FF2B5EF4-FFF2-40B4-BE49-F238E27FC236}">
                <a16:creationId xmlns:a16="http://schemas.microsoft.com/office/drawing/2014/main" id="{2E1FAFB0-2F51-405B-9804-B9D34AA9EC72}"/>
              </a:ext>
            </a:extLst>
          </p:cNvPr>
          <p:cNvGraphicFramePr/>
          <p:nvPr>
            <p:extLst>
              <p:ext uri="{D42A27DB-BD31-4B8C-83A1-F6EECF244321}">
                <p14:modId xmlns:p14="http://schemas.microsoft.com/office/powerpoint/2010/main" val="3221293895"/>
              </p:ext>
            </p:extLst>
          </p:nvPr>
        </p:nvGraphicFramePr>
        <p:xfrm>
          <a:off x="108909" y="1196751"/>
          <a:ext cx="4463091" cy="4248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37" name="Diagram 837">
            <a:extLst>
              <a:ext uri="{FF2B5EF4-FFF2-40B4-BE49-F238E27FC236}">
                <a16:creationId xmlns:a16="http://schemas.microsoft.com/office/drawing/2014/main" id="{62B376FB-7038-4093-91D0-9004922E2F92}"/>
              </a:ext>
            </a:extLst>
          </p:cNvPr>
          <p:cNvGraphicFramePr/>
          <p:nvPr>
            <p:extLst>
              <p:ext uri="{D42A27DB-BD31-4B8C-83A1-F6EECF244321}">
                <p14:modId xmlns:p14="http://schemas.microsoft.com/office/powerpoint/2010/main" val="1407852600"/>
              </p:ext>
            </p:extLst>
          </p:nvPr>
        </p:nvGraphicFramePr>
        <p:xfrm>
          <a:off x="4785761" y="1196751"/>
          <a:ext cx="4025465" cy="41065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04" name="TextBox 1303">
            <a:extLst>
              <a:ext uri="{FF2B5EF4-FFF2-40B4-BE49-F238E27FC236}">
                <a16:creationId xmlns:a16="http://schemas.microsoft.com/office/drawing/2014/main" id="{E02E4152-6DE1-4A38-8A4E-81E8BEF7D181}"/>
              </a:ext>
            </a:extLst>
          </p:cNvPr>
          <p:cNvSpPr txBox="1"/>
          <p:nvPr/>
        </p:nvSpPr>
        <p:spPr>
          <a:xfrm>
            <a:off x="183474" y="5453487"/>
            <a:ext cx="8926182"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2100" b="1">
                <a:solidFill>
                  <a:schemeClr val="accent2"/>
                </a:solidFill>
                <a:cs typeface="Calibri"/>
              </a:rPr>
              <a:t>The acronym P.I.U.S. can be used to help remember how to get our communication back on track</a:t>
            </a:r>
            <a:endParaRPr lang="en-US">
              <a:solidFill>
                <a:schemeClr val="accent2"/>
              </a:solidFill>
            </a:endParaRPr>
          </a:p>
        </p:txBody>
      </p:sp>
    </p:spTree>
    <p:extLst>
      <p:ext uri="{BB962C8B-B14F-4D97-AF65-F5344CB8AC3E}">
        <p14:creationId xmlns:p14="http://schemas.microsoft.com/office/powerpoint/2010/main" val="739325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456799" y="262805"/>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‘YOU’ Statements</a:t>
            </a:r>
            <a:endParaRPr lang="en-US"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867F8BE-721D-496A-952A-5FB5BA95A3CD}"/>
              </a:ext>
            </a:extLst>
          </p:cNvPr>
          <p:cNvSpPr txBox="1"/>
          <p:nvPr/>
        </p:nvSpPr>
        <p:spPr>
          <a:xfrm>
            <a:off x="179512" y="1250733"/>
            <a:ext cx="4192439" cy="4809009"/>
          </a:xfrm>
          <a:prstGeom prst="rect">
            <a:avLst/>
          </a:prstGeom>
          <a:no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sz="2200" b="1">
                <a:solidFill>
                  <a:schemeClr val="accent2"/>
                </a:solidFill>
                <a:ea typeface="+mn-lt"/>
                <a:cs typeface="+mn-lt"/>
              </a:rPr>
              <a:t>You</a:t>
            </a:r>
            <a:r>
              <a:rPr lang="en-GB" sz="2200" b="1">
                <a:ea typeface="+mn-lt"/>
                <a:cs typeface="+mn-lt"/>
              </a:rPr>
              <a:t> and your friends made a mess of this place.</a:t>
            </a:r>
          </a:p>
          <a:p>
            <a:endParaRPr lang="en-US" sz="2200" b="1">
              <a:cs typeface="Calibri"/>
            </a:endParaRPr>
          </a:p>
          <a:p>
            <a:pPr marL="257175" indent="-257175">
              <a:buFont typeface="Arial"/>
              <a:buChar char="•"/>
            </a:pPr>
            <a:r>
              <a:rPr lang="en-GB" sz="2200" b="1">
                <a:solidFill>
                  <a:schemeClr val="accent2"/>
                </a:solidFill>
                <a:ea typeface="+mn-lt"/>
                <a:cs typeface="+mn-lt"/>
              </a:rPr>
              <a:t>You’re</a:t>
            </a:r>
            <a:r>
              <a:rPr lang="en-GB" sz="2200" b="1">
                <a:ea typeface="+mn-lt"/>
                <a:cs typeface="+mn-lt"/>
              </a:rPr>
              <a:t> no fun to be with when </a:t>
            </a:r>
            <a:r>
              <a:rPr lang="en-GB" sz="2200" b="1">
                <a:solidFill>
                  <a:schemeClr val="accent2"/>
                </a:solidFill>
                <a:ea typeface="+mn-lt"/>
                <a:cs typeface="+mn-lt"/>
              </a:rPr>
              <a:t>you’ve</a:t>
            </a:r>
            <a:r>
              <a:rPr lang="en-GB" sz="2200" b="1">
                <a:ea typeface="+mn-lt"/>
                <a:cs typeface="+mn-lt"/>
              </a:rPr>
              <a:t> been drinking.</a:t>
            </a:r>
            <a:endParaRPr lang="en-GB" sz="2200" b="1">
              <a:cs typeface="Calibri"/>
            </a:endParaRPr>
          </a:p>
          <a:p>
            <a:pPr marL="257175" indent="-257175">
              <a:buFont typeface="Arial"/>
              <a:buChar char="•"/>
            </a:pPr>
            <a:endParaRPr lang="en-GB" sz="2200" b="1">
              <a:ea typeface="+mn-lt"/>
              <a:cs typeface="+mn-lt"/>
            </a:endParaRPr>
          </a:p>
          <a:p>
            <a:pPr marL="257175" indent="-257175">
              <a:buFont typeface="Arial"/>
              <a:buChar char="•"/>
            </a:pPr>
            <a:r>
              <a:rPr lang="en-GB" sz="2200" b="1">
                <a:solidFill>
                  <a:schemeClr val="accent2"/>
                </a:solidFill>
                <a:ea typeface="+mn-lt"/>
                <a:cs typeface="+mn-lt"/>
              </a:rPr>
              <a:t>Don’t</a:t>
            </a:r>
            <a:r>
              <a:rPr lang="en-GB" sz="2200" b="1">
                <a:ea typeface="+mn-lt"/>
                <a:cs typeface="+mn-lt"/>
              </a:rPr>
              <a:t> shout at the kids like that.</a:t>
            </a:r>
          </a:p>
          <a:p>
            <a:pPr marL="257175" indent="-257175">
              <a:buFont typeface="Arial"/>
              <a:buChar char="•"/>
            </a:pPr>
            <a:endParaRPr lang="en-GB" sz="2200" b="1">
              <a:cs typeface="Calibri"/>
            </a:endParaRPr>
          </a:p>
          <a:p>
            <a:pPr marL="257175" indent="-257175">
              <a:buFont typeface="Arial"/>
              <a:buChar char="•"/>
            </a:pPr>
            <a:r>
              <a:rPr lang="en-GB" sz="2200" b="1">
                <a:ea typeface="+mn-lt"/>
                <a:cs typeface="+mn-lt"/>
              </a:rPr>
              <a:t>I can’t stand it when </a:t>
            </a:r>
            <a:r>
              <a:rPr lang="en-GB" sz="2200" b="1">
                <a:solidFill>
                  <a:schemeClr val="accent2"/>
                </a:solidFill>
                <a:ea typeface="+mn-lt"/>
                <a:cs typeface="+mn-lt"/>
              </a:rPr>
              <a:t>you </a:t>
            </a:r>
            <a:r>
              <a:rPr lang="en-GB" sz="2200" b="1">
                <a:ea typeface="+mn-lt"/>
                <a:cs typeface="+mn-lt"/>
              </a:rPr>
              <a:t>lie to me.</a:t>
            </a:r>
            <a:endParaRPr lang="en-GB" sz="2200" b="1">
              <a:cs typeface="Calibri"/>
            </a:endParaRPr>
          </a:p>
          <a:p>
            <a:pPr marL="257175" indent="-257175">
              <a:buFont typeface="Arial"/>
              <a:buChar char="•"/>
            </a:pPr>
            <a:endParaRPr lang="en-GB" sz="2200" b="1">
              <a:ea typeface="+mn-lt"/>
              <a:cs typeface="+mn-lt"/>
            </a:endParaRPr>
          </a:p>
          <a:p>
            <a:pPr marL="257175" indent="-257175">
              <a:buFont typeface="Arial"/>
              <a:buChar char="•"/>
            </a:pPr>
            <a:r>
              <a:rPr lang="en-GB" sz="2200" b="1">
                <a:solidFill>
                  <a:schemeClr val="accent2"/>
                </a:solidFill>
                <a:ea typeface="+mn-lt"/>
                <a:cs typeface="+mn-lt"/>
              </a:rPr>
              <a:t>You </a:t>
            </a:r>
            <a:r>
              <a:rPr lang="en-GB" sz="2200" b="1">
                <a:ea typeface="+mn-lt"/>
                <a:cs typeface="+mn-lt"/>
              </a:rPr>
              <a:t>never listen to me when I talk to you.</a:t>
            </a:r>
            <a:endParaRPr lang="en-GB" sz="2200" b="1">
              <a:cs typeface="Calibri"/>
            </a:endParaRPr>
          </a:p>
        </p:txBody>
      </p:sp>
      <p:sp>
        <p:nvSpPr>
          <p:cNvPr id="7" name="TextBox 6">
            <a:extLst>
              <a:ext uri="{FF2B5EF4-FFF2-40B4-BE49-F238E27FC236}">
                <a16:creationId xmlns:a16="http://schemas.microsoft.com/office/drawing/2014/main" id="{AA58AC13-9FCB-49E9-9D9F-BBDEE70802AB}"/>
              </a:ext>
            </a:extLst>
          </p:cNvPr>
          <p:cNvSpPr txBox="1"/>
          <p:nvPr/>
        </p:nvSpPr>
        <p:spPr>
          <a:xfrm>
            <a:off x="4781141" y="1250733"/>
            <a:ext cx="4472684" cy="4270400"/>
          </a:xfrm>
          <a:prstGeom prst="rect">
            <a:avLst/>
          </a:prstGeom>
          <a:no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57175">
              <a:buFont typeface="Arial,Sans-Serif"/>
              <a:buChar char="•"/>
            </a:pPr>
            <a:r>
              <a:rPr lang="en-GB" sz="2100" b="1">
                <a:ea typeface="+mn-lt"/>
                <a:cs typeface="+mn-lt"/>
              </a:rPr>
              <a:t>How could </a:t>
            </a:r>
            <a:r>
              <a:rPr lang="en-GB" sz="2100" b="1">
                <a:solidFill>
                  <a:schemeClr val="accent2"/>
                </a:solidFill>
                <a:ea typeface="+mn-lt"/>
                <a:cs typeface="+mn-lt"/>
              </a:rPr>
              <a:t>you </a:t>
            </a:r>
            <a:r>
              <a:rPr lang="en-GB" sz="2100" b="1">
                <a:ea typeface="+mn-lt"/>
                <a:cs typeface="+mn-lt"/>
              </a:rPr>
              <a:t>do this? </a:t>
            </a:r>
          </a:p>
          <a:p>
            <a:pPr marL="214313" indent="-257175">
              <a:buFont typeface="Arial,Sans-Serif"/>
              <a:buChar char="•"/>
            </a:pPr>
            <a:endParaRPr lang="en-GB" sz="2100" b="1">
              <a:ea typeface="+mn-lt"/>
              <a:cs typeface="+mn-lt"/>
            </a:endParaRPr>
          </a:p>
          <a:p>
            <a:pPr marL="214313" indent="-257175">
              <a:buFont typeface="Arial,Sans-Serif"/>
              <a:buChar char="•"/>
            </a:pPr>
            <a:r>
              <a:rPr lang="en-GB" sz="2100" b="1">
                <a:solidFill>
                  <a:schemeClr val="accent2"/>
                </a:solidFill>
                <a:ea typeface="+mn-lt"/>
                <a:cs typeface="+mn-lt"/>
              </a:rPr>
              <a:t>You</a:t>
            </a:r>
            <a:r>
              <a:rPr lang="en-GB" sz="2100" b="1">
                <a:ea typeface="+mn-lt"/>
                <a:cs typeface="+mn-lt"/>
              </a:rPr>
              <a:t> took money from me without asking?</a:t>
            </a:r>
          </a:p>
          <a:p>
            <a:endParaRPr lang="en-GB" sz="2100" b="1">
              <a:ea typeface="+mn-lt"/>
              <a:cs typeface="+mn-lt"/>
            </a:endParaRPr>
          </a:p>
          <a:p>
            <a:pPr marL="214313" indent="-257175">
              <a:buFont typeface="Arial,Sans-Serif"/>
              <a:buChar char="•"/>
            </a:pPr>
            <a:r>
              <a:rPr lang="en-GB" sz="2100" b="1">
                <a:ea typeface="+mn-lt"/>
                <a:cs typeface="+mn-lt"/>
              </a:rPr>
              <a:t>If I am going to the trouble of cooking for </a:t>
            </a:r>
            <a:r>
              <a:rPr lang="en-GB" sz="2100" b="1">
                <a:solidFill>
                  <a:schemeClr val="accent2"/>
                </a:solidFill>
                <a:ea typeface="+mn-lt"/>
                <a:cs typeface="+mn-lt"/>
              </a:rPr>
              <a:t>you </a:t>
            </a:r>
            <a:r>
              <a:rPr lang="en-GB" sz="2100" b="1">
                <a:ea typeface="+mn-lt"/>
                <a:cs typeface="+mn-lt"/>
              </a:rPr>
              <a:t>the least, </a:t>
            </a:r>
            <a:r>
              <a:rPr lang="en-GB" sz="2100" b="1">
                <a:solidFill>
                  <a:schemeClr val="accent2"/>
                </a:solidFill>
                <a:ea typeface="+mn-lt"/>
                <a:cs typeface="+mn-lt"/>
              </a:rPr>
              <a:t>you </a:t>
            </a:r>
            <a:r>
              <a:rPr lang="en-GB" sz="2100" b="1">
                <a:ea typeface="+mn-lt"/>
                <a:cs typeface="+mn-lt"/>
              </a:rPr>
              <a:t>could do is turn up on time.</a:t>
            </a:r>
          </a:p>
          <a:p>
            <a:pPr marL="214313" indent="-257175">
              <a:buFont typeface="Arial,Sans-Serif"/>
              <a:buChar char="•"/>
            </a:pPr>
            <a:endParaRPr lang="en-GB" sz="2100" b="1">
              <a:ea typeface="+mn-lt"/>
              <a:cs typeface="+mn-lt"/>
            </a:endParaRPr>
          </a:p>
          <a:p>
            <a:pPr marL="214313" indent="-257175">
              <a:buFont typeface="Arial,Sans-Serif"/>
              <a:buChar char="•"/>
            </a:pPr>
            <a:r>
              <a:rPr lang="en-GB" sz="2100" b="1">
                <a:solidFill>
                  <a:schemeClr val="accent2"/>
                </a:solidFill>
                <a:ea typeface="+mn-lt"/>
                <a:cs typeface="+mn-lt"/>
              </a:rPr>
              <a:t>You’re</a:t>
            </a:r>
            <a:r>
              <a:rPr lang="en-GB" sz="2100" b="1">
                <a:ea typeface="+mn-lt"/>
                <a:cs typeface="+mn-lt"/>
              </a:rPr>
              <a:t> a disgusting slob</a:t>
            </a:r>
          </a:p>
          <a:p>
            <a:pPr marL="214313" indent="-257175">
              <a:buFont typeface="Arial,Sans-Serif"/>
              <a:buChar char="•"/>
            </a:pPr>
            <a:endParaRPr lang="en-GB" sz="2100" b="1">
              <a:ea typeface="+mn-lt"/>
              <a:cs typeface="+mn-lt"/>
            </a:endParaRPr>
          </a:p>
          <a:p>
            <a:pPr marL="214313" indent="-257175">
              <a:buFont typeface="Arial,Sans-Serif"/>
              <a:buChar char="•"/>
            </a:pPr>
            <a:r>
              <a:rPr lang="en-GB" sz="2100" b="1">
                <a:ea typeface="+mn-lt"/>
                <a:cs typeface="+mn-lt"/>
              </a:rPr>
              <a:t>What are </a:t>
            </a:r>
            <a:r>
              <a:rPr lang="en-GB" sz="2100" b="1">
                <a:solidFill>
                  <a:schemeClr val="accent2"/>
                </a:solidFill>
                <a:ea typeface="+mn-lt"/>
                <a:cs typeface="+mn-lt"/>
              </a:rPr>
              <a:t>you </a:t>
            </a:r>
            <a:r>
              <a:rPr lang="en-GB" sz="2100" b="1">
                <a:ea typeface="+mn-lt"/>
                <a:cs typeface="+mn-lt"/>
              </a:rPr>
              <a:t>thinking using drugs in front of the kids?</a:t>
            </a:r>
          </a:p>
        </p:txBody>
      </p:sp>
    </p:spTree>
    <p:extLst>
      <p:ext uri="{BB962C8B-B14F-4D97-AF65-F5344CB8AC3E}">
        <p14:creationId xmlns:p14="http://schemas.microsoft.com/office/powerpoint/2010/main" val="28410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28651" y="309242"/>
            <a:ext cx="8070011" cy="733982"/>
          </a:xfrm>
        </p:spPr>
        <p:txBody>
          <a:bodyPr>
            <a:normAutofit fontScale="90000"/>
          </a:bodyPr>
          <a:lstStyle/>
          <a:p>
            <a:pPr algn="ctr"/>
            <a:r>
              <a:rPr lang="en-GB" b="1">
                <a:solidFill>
                  <a:schemeClr val="accent2"/>
                </a:solidFill>
                <a:latin typeface="Arial" panose="020B0604020202020204" pitchFamily="34" charset="0"/>
                <a:ea typeface="+mj-lt"/>
                <a:cs typeface="Arial" panose="020B0604020202020204" pitchFamily="34" charset="0"/>
              </a:rPr>
              <a:t> </a:t>
            </a:r>
            <a:r>
              <a:rPr lang="en-GB" b="1">
                <a:latin typeface="Arial" panose="020B0604020202020204" pitchFamily="34" charset="0"/>
                <a:ea typeface="+mj-lt"/>
                <a:cs typeface="Arial" panose="020B0604020202020204" pitchFamily="34" charset="0"/>
              </a:rPr>
              <a:t>' I ' Statements</a:t>
            </a:r>
            <a:endParaRPr lang="en-US" b="1">
              <a:latin typeface="Arial" panose="020B0604020202020204" pitchFamily="34" charset="0"/>
              <a:cs typeface="Arial" panose="020B0604020202020204" pitchFamily="34" charset="0"/>
            </a:endParaRPr>
          </a:p>
        </p:txBody>
      </p:sp>
      <p:pic>
        <p:nvPicPr>
          <p:cNvPr id="6" name="Picture 6" descr="Text, application&#10;&#10;Description automatically generated">
            <a:extLst>
              <a:ext uri="{FF2B5EF4-FFF2-40B4-BE49-F238E27FC236}">
                <a16:creationId xmlns:a16="http://schemas.microsoft.com/office/drawing/2014/main" id="{33D1277C-86B4-4E5A-B55B-16169B7D68D3}"/>
              </a:ext>
            </a:extLst>
          </p:cNvPr>
          <p:cNvPicPr>
            <a:picLocks noChangeAspect="1"/>
          </p:cNvPicPr>
          <p:nvPr/>
        </p:nvPicPr>
        <p:blipFill rotWithShape="1">
          <a:blip r:embed="rId3"/>
          <a:srcRect l="4353" t="9827" r="11489" b="9623"/>
          <a:stretch/>
        </p:blipFill>
        <p:spPr>
          <a:xfrm>
            <a:off x="225051" y="1484526"/>
            <a:ext cx="4176465" cy="3888432"/>
          </a:xfrm>
          <a:prstGeom prst="rect">
            <a:avLst/>
          </a:prstGeom>
        </p:spPr>
      </p:pic>
      <p:pic>
        <p:nvPicPr>
          <p:cNvPr id="5" name="Picture 6" descr="Text&#10;&#10;Description automatically generated">
            <a:extLst>
              <a:ext uri="{FF2B5EF4-FFF2-40B4-BE49-F238E27FC236}">
                <a16:creationId xmlns:a16="http://schemas.microsoft.com/office/drawing/2014/main" id="{F63F5387-42A6-4FAF-9E56-A1705117328F}"/>
              </a:ext>
            </a:extLst>
          </p:cNvPr>
          <p:cNvPicPr>
            <a:picLocks noChangeAspect="1"/>
          </p:cNvPicPr>
          <p:nvPr/>
        </p:nvPicPr>
        <p:blipFill>
          <a:blip r:embed="rId4"/>
          <a:stretch>
            <a:fillRect/>
          </a:stretch>
        </p:blipFill>
        <p:spPr>
          <a:xfrm>
            <a:off x="4742485" y="1490795"/>
            <a:ext cx="4176464" cy="3960439"/>
          </a:xfrm>
          <a:prstGeom prst="rect">
            <a:avLst/>
          </a:prstGeom>
        </p:spPr>
      </p:pic>
      <p:sp>
        <p:nvSpPr>
          <p:cNvPr id="7" name="TextBox 6">
            <a:extLst>
              <a:ext uri="{FF2B5EF4-FFF2-40B4-BE49-F238E27FC236}">
                <a16:creationId xmlns:a16="http://schemas.microsoft.com/office/drawing/2014/main" id="{CBD33E06-824C-92BB-7DDF-683C1606D8D1}"/>
              </a:ext>
            </a:extLst>
          </p:cNvPr>
          <p:cNvSpPr txBox="1"/>
          <p:nvPr/>
        </p:nvSpPr>
        <p:spPr>
          <a:xfrm>
            <a:off x="179512" y="6238778"/>
            <a:ext cx="3339440" cy="369332"/>
          </a:xfrm>
          <a:prstGeom prst="rect">
            <a:avLst/>
          </a:prstGeom>
          <a:noFill/>
        </p:spPr>
        <p:txBody>
          <a:bodyPr wrap="none" rtlCol="0">
            <a:spAutoFit/>
          </a:bodyPr>
          <a:lstStyle/>
          <a:p>
            <a:r>
              <a:rPr lang="en-GB"/>
              <a:t>Source:  www.johnspence.com</a:t>
            </a:r>
          </a:p>
        </p:txBody>
      </p:sp>
    </p:spTree>
    <p:extLst>
      <p:ext uri="{BB962C8B-B14F-4D97-AF65-F5344CB8AC3E}">
        <p14:creationId xmlns:p14="http://schemas.microsoft.com/office/powerpoint/2010/main" val="89812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59596" y="252633"/>
            <a:ext cx="8070011" cy="733982"/>
          </a:xfrm>
        </p:spPr>
        <p:txBody>
          <a:bodyPr>
            <a:normAutofit/>
          </a:bodyPr>
          <a:lstStyle/>
          <a:p>
            <a:pPr algn="ctr"/>
            <a:r>
              <a:rPr lang="en-GB" sz="4000" b="1">
                <a:latin typeface="Arial" panose="020B0604020202020204" pitchFamily="34" charset="0"/>
                <a:ea typeface="+mj-lt"/>
                <a:cs typeface="Arial" panose="020B0604020202020204" pitchFamily="34" charset="0"/>
              </a:rPr>
              <a:t>Reflective Listening</a:t>
            </a:r>
            <a:endParaRPr lang="en-US" sz="4000"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C192E8A-B1AC-407F-977B-7DD93D91871C}"/>
              </a:ext>
            </a:extLst>
          </p:cNvPr>
          <p:cNvSpPr txBox="1"/>
          <p:nvPr/>
        </p:nvSpPr>
        <p:spPr>
          <a:xfrm>
            <a:off x="81451" y="1178384"/>
            <a:ext cx="5745191" cy="560922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sz="2400" b="1">
                <a:solidFill>
                  <a:schemeClr val="bg1"/>
                </a:solidFill>
                <a:cs typeface="Calibri" panose="020F0502020204030204"/>
              </a:rPr>
              <a:t>Reflective listening turns down the volume on everyone's anger, builds trust and mends fences.</a:t>
            </a:r>
          </a:p>
          <a:p>
            <a:pPr marL="342900" indent="-342900">
              <a:buFont typeface="Arial"/>
              <a:buChar char="•"/>
            </a:pPr>
            <a:endParaRPr lang="en-US" sz="2400">
              <a:solidFill>
                <a:schemeClr val="bg1"/>
              </a:solidFill>
              <a:cs typeface="Calibri"/>
            </a:endParaRPr>
          </a:p>
          <a:p>
            <a:pPr marL="342900" indent="-342900">
              <a:buFont typeface="Arial"/>
              <a:buChar char="•"/>
            </a:pPr>
            <a:r>
              <a:rPr lang="en-GB" sz="2400" b="1">
                <a:solidFill>
                  <a:schemeClr val="bg1"/>
                </a:solidFill>
                <a:cs typeface="Calibri" panose="020F0502020204030204"/>
              </a:rPr>
              <a:t>You </a:t>
            </a:r>
            <a:r>
              <a:rPr lang="en-GB" sz="2400" b="1" u="sng">
                <a:cs typeface="Calibri" panose="020F0502020204030204"/>
              </a:rPr>
              <a:t>don't</a:t>
            </a:r>
            <a:r>
              <a:rPr lang="en-GB" sz="2400" b="1">
                <a:solidFill>
                  <a:schemeClr val="bg1"/>
                </a:solidFill>
                <a:cs typeface="Calibri" panose="020F0502020204030204"/>
              </a:rPr>
              <a:t> comment on what your LO has just said, you </a:t>
            </a:r>
            <a:r>
              <a:rPr lang="en-GB" sz="2400" b="1" u="sng">
                <a:cs typeface="Calibri" panose="020F0502020204030204"/>
              </a:rPr>
              <a:t>don't</a:t>
            </a:r>
            <a:r>
              <a:rPr lang="en-GB" sz="2400" b="1">
                <a:solidFill>
                  <a:schemeClr val="bg1"/>
                </a:solidFill>
                <a:cs typeface="Calibri" panose="020F0502020204030204"/>
              </a:rPr>
              <a:t> point out ways in which you think your LO is wrong, you </a:t>
            </a:r>
            <a:r>
              <a:rPr lang="en-GB" sz="2400" b="1" u="sng">
                <a:cs typeface="Calibri" panose="020F0502020204030204"/>
              </a:rPr>
              <a:t>don't </a:t>
            </a:r>
            <a:r>
              <a:rPr lang="en-GB" sz="2400" b="1">
                <a:solidFill>
                  <a:schemeClr val="bg1"/>
                </a:solidFill>
                <a:cs typeface="Calibri" panose="020F0502020204030204"/>
              </a:rPr>
              <a:t>judge or react in any way.</a:t>
            </a:r>
          </a:p>
          <a:p>
            <a:pPr marL="342900" indent="-342900">
              <a:buFont typeface="Arial"/>
              <a:buChar char="•"/>
            </a:pPr>
            <a:endParaRPr lang="en-GB" sz="2400" b="1">
              <a:solidFill>
                <a:schemeClr val="bg1"/>
              </a:solidFill>
              <a:cs typeface="Calibri" panose="020F0502020204030204"/>
            </a:endParaRPr>
          </a:p>
          <a:p>
            <a:pPr marL="342900" indent="-342900">
              <a:buFont typeface="Arial"/>
              <a:buChar char="•"/>
            </a:pPr>
            <a:r>
              <a:rPr lang="en-GB" sz="2400" b="1">
                <a:solidFill>
                  <a:schemeClr val="bg1"/>
                </a:solidFill>
                <a:cs typeface="Calibri" panose="020F0502020204030204"/>
              </a:rPr>
              <a:t>Really listen and </a:t>
            </a:r>
            <a:r>
              <a:rPr lang="en-GB" sz="2400" b="1" u="sng">
                <a:cs typeface="Calibri" panose="020F0502020204030204"/>
              </a:rPr>
              <a:t>don't</a:t>
            </a:r>
            <a:r>
              <a:rPr lang="en-GB" sz="2400" b="1">
                <a:solidFill>
                  <a:schemeClr val="bg1"/>
                </a:solidFill>
                <a:cs typeface="Calibri" panose="020F0502020204030204"/>
              </a:rPr>
              <a:t> react. </a:t>
            </a:r>
          </a:p>
          <a:p>
            <a:pPr marL="342900" indent="-342900">
              <a:buFont typeface="Arial"/>
              <a:buChar char="•"/>
            </a:pPr>
            <a:endParaRPr lang="en-GB" sz="2400" b="1">
              <a:solidFill>
                <a:schemeClr val="bg1"/>
              </a:solidFill>
              <a:cs typeface="Calibri" panose="020F0502020204030204"/>
            </a:endParaRPr>
          </a:p>
          <a:p>
            <a:pPr marL="342900" indent="-342900">
              <a:buFont typeface="Arial"/>
              <a:buChar char="•"/>
            </a:pPr>
            <a:r>
              <a:rPr lang="en-GB" sz="2400" b="1">
                <a:solidFill>
                  <a:schemeClr val="bg1"/>
                </a:solidFill>
                <a:cs typeface="Calibri" panose="020F0502020204030204"/>
              </a:rPr>
              <a:t>Reflect back what you </a:t>
            </a:r>
            <a:r>
              <a:rPr lang="en-GB" sz="2400" b="1" i="1">
                <a:cs typeface="Calibri" panose="020F0502020204030204"/>
              </a:rPr>
              <a:t>'understand'</a:t>
            </a:r>
            <a:r>
              <a:rPr lang="en-GB" sz="2400" b="1">
                <a:solidFill>
                  <a:schemeClr val="bg1"/>
                </a:solidFill>
                <a:cs typeface="Calibri" panose="020F0502020204030204"/>
              </a:rPr>
              <a:t> was said and what you heard, in your own words.</a:t>
            </a:r>
            <a:endParaRPr lang="en-GB" sz="2400">
              <a:solidFill>
                <a:schemeClr val="bg1"/>
              </a:solidFill>
              <a:cs typeface="Calibri" panose="020F0502020204030204"/>
            </a:endParaRPr>
          </a:p>
        </p:txBody>
      </p:sp>
      <p:pic>
        <p:nvPicPr>
          <p:cNvPr id="5" name="Picture 5" descr="A picture containing clipart&#10;&#10;Description automatically generated">
            <a:extLst>
              <a:ext uri="{FF2B5EF4-FFF2-40B4-BE49-F238E27FC236}">
                <a16:creationId xmlns:a16="http://schemas.microsoft.com/office/drawing/2014/main" id="{AC88BE62-5A86-4C07-8782-88ABA15CC18B}"/>
              </a:ext>
            </a:extLst>
          </p:cNvPr>
          <p:cNvPicPr>
            <a:picLocks noChangeAspect="1"/>
          </p:cNvPicPr>
          <p:nvPr/>
        </p:nvPicPr>
        <p:blipFill>
          <a:blip r:embed="rId3"/>
          <a:stretch>
            <a:fillRect/>
          </a:stretch>
        </p:blipFill>
        <p:spPr>
          <a:xfrm>
            <a:off x="5940152" y="2276872"/>
            <a:ext cx="3017088" cy="2749978"/>
          </a:xfrm>
          <a:prstGeom prst="rect">
            <a:avLst/>
          </a:prstGeom>
        </p:spPr>
      </p:pic>
    </p:spTree>
    <p:extLst>
      <p:ext uri="{BB962C8B-B14F-4D97-AF65-F5344CB8AC3E}">
        <p14:creationId xmlns:p14="http://schemas.microsoft.com/office/powerpoint/2010/main" val="382276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256762" y="476672"/>
            <a:ext cx="8479766"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Going Forward in Communication</a:t>
            </a:r>
            <a:endParaRPr lang="en-US"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C192E8A-B1AC-407F-977B-7DD93D91871C}"/>
              </a:ext>
            </a:extLst>
          </p:cNvPr>
          <p:cNvSpPr txBox="1"/>
          <p:nvPr/>
        </p:nvSpPr>
        <p:spPr>
          <a:xfrm>
            <a:off x="256762" y="1621679"/>
            <a:ext cx="5098208" cy="380873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sz="2700" b="1">
                <a:solidFill>
                  <a:srgbClr val="FFFF00"/>
                </a:solidFill>
                <a:ea typeface="+mn-lt"/>
                <a:cs typeface="+mn-lt"/>
              </a:rPr>
              <a:t>Plan ahead</a:t>
            </a:r>
            <a:endParaRPr lang="en-US" sz="2700" b="1">
              <a:solidFill>
                <a:srgbClr val="FFFF00"/>
              </a:solidFill>
              <a:cs typeface="Calibri"/>
            </a:endParaRPr>
          </a:p>
          <a:p>
            <a:pPr marL="342900" indent="-342900">
              <a:buFont typeface="Arial"/>
              <a:buChar char="•"/>
            </a:pPr>
            <a:r>
              <a:rPr lang="en-GB" sz="2700" b="1">
                <a:ea typeface="+mn-lt"/>
                <a:cs typeface="+mn-lt"/>
              </a:rPr>
              <a:t>Be positive</a:t>
            </a:r>
          </a:p>
          <a:p>
            <a:pPr marL="342900" indent="-342900">
              <a:buFont typeface="Arial"/>
              <a:buChar char="•"/>
            </a:pPr>
            <a:r>
              <a:rPr lang="en-GB" sz="2700" b="1">
                <a:solidFill>
                  <a:srgbClr val="FF0000"/>
                </a:solidFill>
                <a:ea typeface="+mn-lt"/>
                <a:cs typeface="+mn-lt"/>
              </a:rPr>
              <a:t>Use “I” Statements</a:t>
            </a:r>
            <a:endParaRPr lang="en-GB" sz="2700" b="1">
              <a:solidFill>
                <a:schemeClr val="bg1"/>
              </a:solidFill>
              <a:ea typeface="+mn-lt"/>
              <a:cs typeface="+mn-lt"/>
            </a:endParaRPr>
          </a:p>
          <a:p>
            <a:pPr marL="342900" indent="-342900">
              <a:buFont typeface="Arial"/>
              <a:buChar char="•"/>
            </a:pPr>
            <a:r>
              <a:rPr lang="en-GB" sz="2700" b="1">
                <a:ea typeface="+mn-lt"/>
                <a:cs typeface="+mn-lt"/>
              </a:rPr>
              <a:t>Be understanding</a:t>
            </a:r>
            <a:endParaRPr lang="en-GB" sz="2700" b="1">
              <a:cs typeface="Calibri"/>
            </a:endParaRPr>
          </a:p>
          <a:p>
            <a:pPr marL="342900" indent="-342900">
              <a:buFont typeface="Arial"/>
              <a:buChar char="•"/>
            </a:pPr>
            <a:r>
              <a:rPr lang="en-GB" sz="2700" b="1">
                <a:solidFill>
                  <a:srgbClr val="00B0F0"/>
                </a:solidFill>
                <a:ea typeface="+mn-lt"/>
                <a:cs typeface="+mn-lt"/>
              </a:rPr>
              <a:t>Accept and share responsibility</a:t>
            </a:r>
            <a:endParaRPr lang="en-GB" sz="2700" b="1">
              <a:solidFill>
                <a:srgbClr val="00B0F0"/>
              </a:solidFill>
              <a:cs typeface="Calibri"/>
            </a:endParaRPr>
          </a:p>
          <a:p>
            <a:pPr marL="342900" indent="-342900">
              <a:buFont typeface="Arial"/>
              <a:buChar char="•"/>
            </a:pPr>
            <a:r>
              <a:rPr lang="en-GB" sz="2700" b="1">
                <a:ea typeface="+mn-lt"/>
                <a:cs typeface="+mn-lt"/>
              </a:rPr>
              <a:t>Listen in order to disarm</a:t>
            </a:r>
            <a:endParaRPr lang="en-GB" sz="2700" b="1">
              <a:cs typeface="Calibri"/>
            </a:endParaRPr>
          </a:p>
          <a:p>
            <a:pPr marL="342900" indent="-342900">
              <a:buFont typeface="Arial"/>
              <a:buChar char="•"/>
            </a:pPr>
            <a:r>
              <a:rPr lang="en-GB" sz="2700" b="1">
                <a:solidFill>
                  <a:schemeClr val="accent6"/>
                </a:solidFill>
                <a:ea typeface="+mn-lt"/>
                <a:cs typeface="+mn-lt"/>
              </a:rPr>
              <a:t>Empathise in order to befriend</a:t>
            </a:r>
            <a:endParaRPr lang="en-GB" sz="2700" b="1">
              <a:solidFill>
                <a:schemeClr val="accent6"/>
              </a:solidFill>
              <a:cs typeface="Calibri" panose="020F0502020204030204"/>
            </a:endParaRPr>
          </a:p>
        </p:txBody>
      </p:sp>
      <p:pic>
        <p:nvPicPr>
          <p:cNvPr id="7" name="Picture 7" descr="A picture containing drawing&#10;&#10;Description automatically generated">
            <a:extLst>
              <a:ext uri="{FF2B5EF4-FFF2-40B4-BE49-F238E27FC236}">
                <a16:creationId xmlns:a16="http://schemas.microsoft.com/office/drawing/2014/main" id="{60E4E065-D87D-4CD7-8367-C692608D4D41}"/>
              </a:ext>
            </a:extLst>
          </p:cNvPr>
          <p:cNvPicPr>
            <a:picLocks noChangeAspect="1"/>
          </p:cNvPicPr>
          <p:nvPr/>
        </p:nvPicPr>
        <p:blipFill>
          <a:blip r:embed="rId3"/>
          <a:stretch>
            <a:fillRect/>
          </a:stretch>
        </p:blipFill>
        <p:spPr>
          <a:xfrm>
            <a:off x="5562150" y="2145551"/>
            <a:ext cx="3314161" cy="2760992"/>
          </a:xfrm>
          <a:prstGeom prst="rect">
            <a:avLst/>
          </a:prstGeom>
        </p:spPr>
      </p:pic>
    </p:spTree>
    <p:extLst>
      <p:ext uri="{BB962C8B-B14F-4D97-AF65-F5344CB8AC3E}">
        <p14:creationId xmlns:p14="http://schemas.microsoft.com/office/powerpoint/2010/main" val="2502553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467544" y="170858"/>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Boundaries</a:t>
            </a:r>
            <a:endParaRPr lang="en-US" b="1">
              <a:solidFill>
                <a:schemeClr val="accent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667376-79CF-4D94-A2E4-3B753B1D6467}"/>
              </a:ext>
            </a:extLst>
          </p:cNvPr>
          <p:cNvSpPr txBox="1"/>
          <p:nvPr/>
        </p:nvSpPr>
        <p:spPr>
          <a:xfrm>
            <a:off x="707368" y="1920456"/>
            <a:ext cx="4127738"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b="1">
              <a:solidFill>
                <a:schemeClr val="bg1"/>
              </a:solidFill>
              <a:cs typeface="Calibri"/>
            </a:endParaRPr>
          </a:p>
        </p:txBody>
      </p:sp>
      <p:sp>
        <p:nvSpPr>
          <p:cNvPr id="6" name="TextBox 5">
            <a:extLst>
              <a:ext uri="{FF2B5EF4-FFF2-40B4-BE49-F238E27FC236}">
                <a16:creationId xmlns:a16="http://schemas.microsoft.com/office/drawing/2014/main" id="{843BB93A-165A-471C-9053-F925794AB63C}"/>
              </a:ext>
            </a:extLst>
          </p:cNvPr>
          <p:cNvSpPr txBox="1"/>
          <p:nvPr/>
        </p:nvSpPr>
        <p:spPr>
          <a:xfrm>
            <a:off x="137754" y="1212293"/>
            <a:ext cx="7026534" cy="48705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400" b="1">
                <a:ea typeface="+mn-lt"/>
                <a:cs typeface="+mn-lt"/>
              </a:rPr>
              <a:t>We may never think about them </a:t>
            </a:r>
            <a:r>
              <a:rPr lang="en-GB" sz="2400" b="1">
                <a:solidFill>
                  <a:schemeClr val="accent2"/>
                </a:solidFill>
                <a:ea typeface="+mn-lt"/>
                <a:cs typeface="+mn-lt"/>
              </a:rPr>
              <a:t>UNTIL </a:t>
            </a:r>
            <a:r>
              <a:rPr lang="en-GB" sz="2400" b="1">
                <a:ea typeface="+mn-lt"/>
                <a:cs typeface="+mn-lt"/>
              </a:rPr>
              <a:t>the relationship becomes unhealthy or experiences problems.   </a:t>
            </a:r>
            <a:endParaRPr lang="en-GB" sz="2400" b="1">
              <a:cs typeface="Calibri"/>
            </a:endParaRPr>
          </a:p>
          <a:p>
            <a:endParaRPr lang="en-GB" sz="2400" b="1" i="1">
              <a:solidFill>
                <a:schemeClr val="accent6"/>
              </a:solidFill>
              <a:ea typeface="+mn-lt"/>
              <a:cs typeface="+mn-lt"/>
            </a:endParaRPr>
          </a:p>
          <a:p>
            <a:r>
              <a:rPr lang="en-GB" sz="2400" b="1" i="1">
                <a:solidFill>
                  <a:schemeClr val="accent2"/>
                </a:solidFill>
                <a:ea typeface="+mn-lt"/>
                <a:cs typeface="+mn-lt"/>
              </a:rPr>
              <a:t>What are Boundaries ? </a:t>
            </a:r>
          </a:p>
          <a:p>
            <a:endParaRPr lang="en-US" sz="2400" b="1" i="1">
              <a:solidFill>
                <a:schemeClr val="accent6"/>
              </a:solidFill>
              <a:ea typeface="+mn-lt"/>
              <a:cs typeface="+mn-lt"/>
            </a:endParaRPr>
          </a:p>
          <a:p>
            <a:pPr marL="342900" indent="-342900">
              <a:buFont typeface="Arial" panose="020B0604020202020204" pitchFamily="34" charset="0"/>
              <a:buChar char="•"/>
            </a:pPr>
            <a:r>
              <a:rPr lang="en-GB" sz="2400" b="1" i="1">
                <a:ea typeface="+mn-lt"/>
                <a:cs typeface="+mn-lt"/>
              </a:rPr>
              <a:t>basis for mutual respect between two parties</a:t>
            </a:r>
          </a:p>
          <a:p>
            <a:pPr marL="342900" indent="-342900">
              <a:buFont typeface="Arial" panose="020B0604020202020204" pitchFamily="34" charset="0"/>
              <a:buChar char="•"/>
            </a:pPr>
            <a:r>
              <a:rPr lang="en-GB" sz="2400" b="1">
                <a:ea typeface="+mn-lt"/>
                <a:cs typeface="+mn-lt"/>
              </a:rPr>
              <a:t>guidelines, rules, or limits</a:t>
            </a:r>
            <a:endParaRPr lang="en-GB" sz="2400" b="1">
              <a:cs typeface="Calibri"/>
            </a:endParaRPr>
          </a:p>
          <a:p>
            <a:pPr marL="342900" indent="-342900">
              <a:buFont typeface="Arial" panose="020B0604020202020204" pitchFamily="34" charset="0"/>
              <a:buChar char="•"/>
            </a:pPr>
            <a:r>
              <a:rPr lang="en-GB" sz="2400" b="1">
                <a:ea typeface="+mn-lt"/>
                <a:cs typeface="+mn-lt"/>
              </a:rPr>
              <a:t>not brick walls</a:t>
            </a:r>
            <a:endParaRPr lang="en-GB" sz="2400" b="1">
              <a:solidFill>
                <a:schemeClr val="bg1"/>
              </a:solidFill>
              <a:ea typeface="+mn-lt"/>
              <a:cs typeface="+mn-lt"/>
            </a:endParaRPr>
          </a:p>
          <a:p>
            <a:pPr marL="257175" indent="-257175">
              <a:buFont typeface="Arial"/>
              <a:buChar char="•"/>
            </a:pPr>
            <a:endParaRPr lang="en-GB" sz="2400" b="1">
              <a:ea typeface="+mn-lt"/>
              <a:cs typeface="+mn-lt"/>
            </a:endParaRPr>
          </a:p>
          <a:p>
            <a:pPr marL="257175" indent="-257175">
              <a:buFont typeface="Arial"/>
              <a:buChar char="•"/>
            </a:pPr>
            <a:r>
              <a:rPr lang="en-GB" sz="2400" b="1">
                <a:ea typeface="+mn-lt"/>
                <a:cs typeface="+mn-lt"/>
              </a:rPr>
              <a:t>Healthy boundaries are not “about the other” person or their actions.  </a:t>
            </a:r>
            <a:r>
              <a:rPr lang="en-GB" sz="2400" b="1">
                <a:solidFill>
                  <a:schemeClr val="accent2"/>
                </a:solidFill>
                <a:ea typeface="+mn-lt"/>
                <a:cs typeface="+mn-lt"/>
              </a:rPr>
              <a:t>They are “about the self”.</a:t>
            </a:r>
            <a:endParaRPr lang="en-GB" sz="2400" b="1">
              <a:solidFill>
                <a:schemeClr val="accent2"/>
              </a:solidFill>
              <a:cs typeface="Calibri" panose="020F0502020204030204"/>
            </a:endParaRPr>
          </a:p>
        </p:txBody>
      </p:sp>
      <p:pic>
        <p:nvPicPr>
          <p:cNvPr id="3" name="Picture 6" descr="A picture containing building, orange, sitting, small&#10;&#10;Description automatically generated">
            <a:extLst>
              <a:ext uri="{FF2B5EF4-FFF2-40B4-BE49-F238E27FC236}">
                <a16:creationId xmlns:a16="http://schemas.microsoft.com/office/drawing/2014/main" id="{57DB74FD-E54D-42B5-B824-5E712ABD8C37}"/>
              </a:ext>
            </a:extLst>
          </p:cNvPr>
          <p:cNvPicPr>
            <a:picLocks noChangeAspect="1"/>
          </p:cNvPicPr>
          <p:nvPr/>
        </p:nvPicPr>
        <p:blipFill>
          <a:blip r:embed="rId3"/>
          <a:stretch>
            <a:fillRect/>
          </a:stretch>
        </p:blipFill>
        <p:spPr>
          <a:xfrm>
            <a:off x="7045893" y="2208318"/>
            <a:ext cx="1960353" cy="2322662"/>
          </a:xfrm>
          <a:prstGeom prst="rect">
            <a:avLst/>
          </a:prstGeom>
        </p:spPr>
      </p:pic>
    </p:spTree>
    <p:extLst>
      <p:ext uri="{BB962C8B-B14F-4D97-AF65-F5344CB8AC3E}">
        <p14:creationId xmlns:p14="http://schemas.microsoft.com/office/powerpoint/2010/main" val="3426102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467544" y="260648"/>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Healthy Boundaries</a:t>
            </a:r>
            <a:endParaRPr lang="en-US"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667376-79CF-4D94-A2E4-3B753B1D6467}"/>
              </a:ext>
            </a:extLst>
          </p:cNvPr>
          <p:cNvSpPr txBox="1"/>
          <p:nvPr/>
        </p:nvSpPr>
        <p:spPr>
          <a:xfrm>
            <a:off x="287380" y="1340768"/>
            <a:ext cx="5108991" cy="50321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sz="2400" b="1">
                <a:solidFill>
                  <a:schemeClr val="accent2"/>
                </a:solidFill>
                <a:ea typeface="+mn-lt"/>
                <a:cs typeface="+mn-lt"/>
              </a:rPr>
              <a:t>Boundaries are the guidelines that we identify to define what we feel are reasona­ble, safe and permissible ways for other people to behave around us and to treat us.  </a:t>
            </a:r>
          </a:p>
          <a:p>
            <a:pPr marL="257175" indent="-257175">
              <a:buFont typeface="Arial"/>
              <a:buChar char="•"/>
            </a:pPr>
            <a:endParaRPr lang="en-US" sz="2400" b="1">
              <a:solidFill>
                <a:schemeClr val="accent2"/>
              </a:solidFill>
              <a:cs typeface="Calibri"/>
            </a:endParaRPr>
          </a:p>
          <a:p>
            <a:endParaRPr lang="en-GB" sz="1050" b="1">
              <a:solidFill>
                <a:schemeClr val="bg1"/>
              </a:solidFill>
              <a:ea typeface="+mn-lt"/>
              <a:cs typeface="+mn-lt"/>
            </a:endParaRPr>
          </a:p>
          <a:p>
            <a:pPr marL="257175" indent="-257175">
              <a:buFont typeface="Arial"/>
              <a:buChar char="•"/>
            </a:pPr>
            <a:r>
              <a:rPr lang="en-GB" sz="2400" b="1">
                <a:solidFill>
                  <a:schemeClr val="accent2"/>
                </a:solidFill>
                <a:ea typeface="+mn-lt"/>
                <a:cs typeface="+mn-lt"/>
              </a:rPr>
              <a:t>Initially, it may be easy to shy away from the topic of boundaries, especially if we think of boundaries as restrictive walls that close us in and shut others out.</a:t>
            </a:r>
            <a:endParaRPr lang="en-GB" sz="2400" b="1">
              <a:solidFill>
                <a:schemeClr val="accent2"/>
              </a:solidFill>
              <a:cs typeface="Calibri" panose="020F0502020204030204"/>
            </a:endParaRPr>
          </a:p>
        </p:txBody>
      </p:sp>
      <p:sp>
        <p:nvSpPr>
          <p:cNvPr id="6" name="TextBox 5">
            <a:extLst>
              <a:ext uri="{FF2B5EF4-FFF2-40B4-BE49-F238E27FC236}">
                <a16:creationId xmlns:a16="http://schemas.microsoft.com/office/drawing/2014/main" id="{9BC0F046-AB2D-42B6-BFB2-FC2F7AF91288}"/>
              </a:ext>
            </a:extLst>
          </p:cNvPr>
          <p:cNvSpPr txBox="1"/>
          <p:nvPr/>
        </p:nvSpPr>
        <p:spPr>
          <a:xfrm>
            <a:off x="5731701" y="1772816"/>
            <a:ext cx="3124919" cy="3624069"/>
          </a:xfrm>
          <a:prstGeom prst="rect">
            <a:avLst/>
          </a:prstGeom>
          <a:solidFill>
            <a:srgbClr val="92D050"/>
          </a:solidFill>
          <a:ln>
            <a:solidFill>
              <a:schemeClr val="bg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2100" b="1">
                <a:ea typeface="+mn-lt"/>
                <a:cs typeface="+mn-lt"/>
              </a:rPr>
              <a:t>A more helpful way to think of boundaries is to think about the true function they serve. </a:t>
            </a:r>
            <a:endParaRPr lang="en-US" sz="2100" b="1">
              <a:cs typeface="Calibri"/>
            </a:endParaRPr>
          </a:p>
          <a:p>
            <a:pPr algn="ctr"/>
            <a:r>
              <a:rPr lang="en-GB" sz="2100" b="1">
                <a:ea typeface="+mn-lt"/>
                <a:cs typeface="+mn-lt"/>
              </a:rPr>
              <a:t>Clear boundaries can minimise miscommunication and free us to enjoy a healthier relationship with our Loved One (LO)</a:t>
            </a:r>
            <a:endParaRPr lang="en-GB" sz="2100" b="1">
              <a:cs typeface="Calibri" panose="020F0502020204030204"/>
            </a:endParaRPr>
          </a:p>
        </p:txBody>
      </p:sp>
    </p:spTree>
    <p:extLst>
      <p:ext uri="{BB962C8B-B14F-4D97-AF65-F5344CB8AC3E}">
        <p14:creationId xmlns:p14="http://schemas.microsoft.com/office/powerpoint/2010/main" val="801011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23528" y="358200"/>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Whose Boundaries Crossed ?</a:t>
            </a:r>
            <a:endParaRPr lang="en-US"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667376-79CF-4D94-A2E4-3B753B1D6467}"/>
              </a:ext>
            </a:extLst>
          </p:cNvPr>
          <p:cNvSpPr txBox="1"/>
          <p:nvPr/>
        </p:nvSpPr>
        <p:spPr>
          <a:xfrm>
            <a:off x="707368" y="1920456"/>
            <a:ext cx="4127738"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b="1">
              <a:solidFill>
                <a:schemeClr val="bg1"/>
              </a:solidFill>
              <a:cs typeface="Calibri"/>
            </a:endParaRPr>
          </a:p>
        </p:txBody>
      </p:sp>
      <p:sp>
        <p:nvSpPr>
          <p:cNvPr id="6" name="TextBox 5">
            <a:extLst>
              <a:ext uri="{FF2B5EF4-FFF2-40B4-BE49-F238E27FC236}">
                <a16:creationId xmlns:a16="http://schemas.microsoft.com/office/drawing/2014/main" id="{843BB93A-165A-471C-9053-F925794AB63C}"/>
              </a:ext>
            </a:extLst>
          </p:cNvPr>
          <p:cNvSpPr txBox="1"/>
          <p:nvPr/>
        </p:nvSpPr>
        <p:spPr>
          <a:xfrm>
            <a:off x="179512" y="1484784"/>
            <a:ext cx="6041922" cy="47782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b="1">
                <a:solidFill>
                  <a:schemeClr val="bg1"/>
                </a:solidFill>
                <a:ea typeface="+mn-lt"/>
                <a:cs typeface="+mn-lt"/>
              </a:rPr>
              <a:t>I loan money to my Loved One (LO), but often do not get repaid</a:t>
            </a:r>
            <a:endParaRPr lang="en-US" b="1">
              <a:solidFill>
                <a:schemeClr val="bg1"/>
              </a:solidFill>
              <a:cs typeface="Calibri"/>
            </a:endParaRPr>
          </a:p>
          <a:p>
            <a:pPr marL="257175" indent="-257175">
              <a:buFont typeface="Arial"/>
              <a:buChar char="•"/>
            </a:pPr>
            <a:r>
              <a:rPr lang="en-GB" b="1">
                <a:solidFill>
                  <a:schemeClr val="bg1"/>
                </a:solidFill>
                <a:ea typeface="+mn-lt"/>
                <a:cs typeface="+mn-lt"/>
              </a:rPr>
              <a:t>I am supporting someone financially who should be able to support him/herself</a:t>
            </a:r>
            <a:endParaRPr lang="en-GB" b="1">
              <a:solidFill>
                <a:schemeClr val="bg1"/>
              </a:solidFill>
              <a:cs typeface="Calibri"/>
            </a:endParaRPr>
          </a:p>
          <a:p>
            <a:pPr marL="257175" indent="-257175">
              <a:buFont typeface="Arial"/>
              <a:buChar char="•"/>
            </a:pPr>
            <a:r>
              <a:rPr lang="en-GB" b="1">
                <a:solidFill>
                  <a:schemeClr val="bg1"/>
                </a:solidFill>
                <a:ea typeface="+mn-lt"/>
                <a:cs typeface="+mn-lt"/>
              </a:rPr>
              <a:t>My LO lies to me, covers up the truth of their activities</a:t>
            </a:r>
            <a:endParaRPr lang="en-GB" b="1">
              <a:solidFill>
                <a:schemeClr val="bg1"/>
              </a:solidFill>
              <a:cs typeface="Calibri"/>
            </a:endParaRPr>
          </a:p>
          <a:p>
            <a:pPr marL="257175" indent="-257175">
              <a:buFont typeface="Arial"/>
              <a:buChar char="•"/>
            </a:pPr>
            <a:r>
              <a:rPr lang="en-GB" b="1">
                <a:solidFill>
                  <a:schemeClr val="bg1"/>
                </a:solidFill>
                <a:ea typeface="+mn-lt"/>
                <a:cs typeface="+mn-lt"/>
              </a:rPr>
              <a:t>I fail to speak up when I am being treated poorly</a:t>
            </a:r>
            <a:endParaRPr lang="en-GB" b="1">
              <a:solidFill>
                <a:schemeClr val="bg1"/>
              </a:solidFill>
              <a:cs typeface="Calibri"/>
            </a:endParaRPr>
          </a:p>
          <a:p>
            <a:pPr marL="257175" indent="-257175">
              <a:buFont typeface="Arial"/>
              <a:buChar char="•"/>
            </a:pPr>
            <a:r>
              <a:rPr lang="en-GB" b="1">
                <a:solidFill>
                  <a:schemeClr val="bg1"/>
                </a:solidFill>
                <a:ea typeface="+mn-lt"/>
                <a:cs typeface="+mn-lt"/>
              </a:rPr>
              <a:t>I frequently agree to do things in order to keep the peace, or to please others</a:t>
            </a:r>
            <a:endParaRPr lang="en-GB" b="1">
              <a:solidFill>
                <a:schemeClr val="bg1"/>
              </a:solidFill>
              <a:cs typeface="Calibri"/>
            </a:endParaRPr>
          </a:p>
          <a:p>
            <a:pPr marL="257175" indent="-257175">
              <a:buFont typeface="Arial"/>
              <a:buChar char="•"/>
            </a:pPr>
            <a:r>
              <a:rPr lang="en-GB" b="1">
                <a:solidFill>
                  <a:schemeClr val="bg1"/>
                </a:solidFill>
                <a:ea typeface="+mn-lt"/>
                <a:cs typeface="+mn-lt"/>
              </a:rPr>
              <a:t>I give and give and give in this relationship, and in return, I get less and less and less   </a:t>
            </a:r>
            <a:endParaRPr lang="en-GB" b="1">
              <a:solidFill>
                <a:schemeClr val="bg1"/>
              </a:solidFill>
              <a:cs typeface="Calibri"/>
            </a:endParaRPr>
          </a:p>
          <a:p>
            <a:pPr marL="257175" indent="-257175">
              <a:buFont typeface="Arial"/>
              <a:buChar char="•"/>
            </a:pPr>
            <a:r>
              <a:rPr lang="en-GB" b="1">
                <a:solidFill>
                  <a:schemeClr val="bg1"/>
                </a:solidFill>
                <a:ea typeface="+mn-lt"/>
                <a:cs typeface="+mn-lt"/>
              </a:rPr>
              <a:t>My LO sometimes disappears for long periods of time without making contact</a:t>
            </a:r>
            <a:endParaRPr lang="en-GB" b="1">
              <a:solidFill>
                <a:schemeClr val="bg1"/>
              </a:solidFill>
              <a:cs typeface="Calibri"/>
            </a:endParaRPr>
          </a:p>
          <a:p>
            <a:pPr marL="257175" indent="-257175">
              <a:buFont typeface="Arial"/>
              <a:buChar char="•"/>
            </a:pPr>
            <a:r>
              <a:rPr lang="en-GB" b="1">
                <a:solidFill>
                  <a:schemeClr val="bg1"/>
                </a:solidFill>
                <a:ea typeface="+mn-lt"/>
                <a:cs typeface="+mn-lt"/>
              </a:rPr>
              <a:t>I frequently feel angry in response to my LO’s behaviours  </a:t>
            </a:r>
            <a:endParaRPr lang="en-GB" b="1">
              <a:solidFill>
                <a:schemeClr val="bg1"/>
              </a:solidFill>
              <a:cs typeface="Calibri"/>
            </a:endParaRPr>
          </a:p>
          <a:p>
            <a:pPr marL="257175" indent="-257175">
              <a:buFont typeface="Arial"/>
              <a:buChar char="•"/>
            </a:pPr>
            <a:r>
              <a:rPr lang="en-GB" b="1">
                <a:solidFill>
                  <a:schemeClr val="bg1"/>
                </a:solidFill>
                <a:ea typeface="+mn-lt"/>
                <a:cs typeface="+mn-lt"/>
              </a:rPr>
              <a:t>I feel like I can’t make plans, because my LO is so unpredictable</a:t>
            </a:r>
            <a:endParaRPr lang="en-GB" b="1">
              <a:solidFill>
                <a:schemeClr val="bg1"/>
              </a:solidFill>
              <a:cs typeface="Calibri" panose="020F0502020204030204"/>
            </a:endParaRPr>
          </a:p>
        </p:txBody>
      </p:sp>
      <p:sp>
        <p:nvSpPr>
          <p:cNvPr id="7" name="TextBox 6">
            <a:extLst>
              <a:ext uri="{FF2B5EF4-FFF2-40B4-BE49-F238E27FC236}">
                <a16:creationId xmlns:a16="http://schemas.microsoft.com/office/drawing/2014/main" id="{DC7A28BE-D442-4298-85DB-1CAF659467B3}"/>
              </a:ext>
            </a:extLst>
          </p:cNvPr>
          <p:cNvSpPr txBox="1"/>
          <p:nvPr/>
        </p:nvSpPr>
        <p:spPr>
          <a:xfrm>
            <a:off x="6580119" y="2179248"/>
            <a:ext cx="2568196" cy="237757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000">
                <a:ea typeface="+mn-lt"/>
                <a:cs typeface="+mn-lt"/>
              </a:rPr>
              <a:t>Your boundaries may be being crossed by </a:t>
            </a:r>
            <a:r>
              <a:rPr lang="en-GB" sz="3000">
                <a:solidFill>
                  <a:schemeClr val="accent2"/>
                </a:solidFill>
                <a:ea typeface="+mn-lt"/>
                <a:cs typeface="+mn-lt"/>
              </a:rPr>
              <a:t>another</a:t>
            </a:r>
            <a:endParaRPr lang="en-US" sz="3000">
              <a:solidFill>
                <a:schemeClr val="accent2"/>
              </a:solidFill>
              <a:cs typeface="Calibri"/>
            </a:endParaRPr>
          </a:p>
        </p:txBody>
      </p:sp>
      <p:sp>
        <p:nvSpPr>
          <p:cNvPr id="3" name="Arrow: Left 2">
            <a:extLst>
              <a:ext uri="{FF2B5EF4-FFF2-40B4-BE49-F238E27FC236}">
                <a16:creationId xmlns:a16="http://schemas.microsoft.com/office/drawing/2014/main" id="{26A96440-12E9-4420-9A73-C2D8E7771BC3}"/>
              </a:ext>
            </a:extLst>
          </p:cNvPr>
          <p:cNvSpPr/>
          <p:nvPr/>
        </p:nvSpPr>
        <p:spPr>
          <a:xfrm>
            <a:off x="6137653" y="2800767"/>
            <a:ext cx="730250" cy="35983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Tree>
    <p:extLst>
      <p:ext uri="{BB962C8B-B14F-4D97-AF65-F5344CB8AC3E}">
        <p14:creationId xmlns:p14="http://schemas.microsoft.com/office/powerpoint/2010/main" val="657476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160627" y="432651"/>
            <a:ext cx="8716992" cy="733982"/>
          </a:xfrm>
        </p:spPr>
        <p:txBody>
          <a:bodyPr>
            <a:noAutofit/>
          </a:bodyPr>
          <a:lstStyle/>
          <a:p>
            <a:pPr algn="ctr"/>
            <a:r>
              <a:rPr lang="en-GB" sz="4000">
                <a:latin typeface="Arial" panose="020B0604020202020204" pitchFamily="34" charset="0"/>
                <a:ea typeface="+mj-lt"/>
                <a:cs typeface="Arial" panose="020B0604020202020204" pitchFamily="34" charset="0"/>
              </a:rPr>
              <a:t>You May Be Crossing your Own Boundaries</a:t>
            </a:r>
            <a:endParaRPr lang="en-US" sz="4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667376-79CF-4D94-A2E4-3B753B1D6467}"/>
              </a:ext>
            </a:extLst>
          </p:cNvPr>
          <p:cNvSpPr txBox="1"/>
          <p:nvPr/>
        </p:nvSpPr>
        <p:spPr>
          <a:xfrm>
            <a:off x="707368" y="1920456"/>
            <a:ext cx="4127738"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b="1">
              <a:solidFill>
                <a:schemeClr val="bg1"/>
              </a:solidFill>
              <a:cs typeface="Calibri"/>
            </a:endParaRPr>
          </a:p>
        </p:txBody>
      </p:sp>
      <p:sp>
        <p:nvSpPr>
          <p:cNvPr id="6" name="TextBox 5">
            <a:extLst>
              <a:ext uri="{FF2B5EF4-FFF2-40B4-BE49-F238E27FC236}">
                <a16:creationId xmlns:a16="http://schemas.microsoft.com/office/drawing/2014/main" id="{843BB93A-165A-471C-9053-F925794AB63C}"/>
              </a:ext>
            </a:extLst>
          </p:cNvPr>
          <p:cNvSpPr txBox="1"/>
          <p:nvPr/>
        </p:nvSpPr>
        <p:spPr>
          <a:xfrm>
            <a:off x="236071" y="1772816"/>
            <a:ext cx="6031139" cy="4224233"/>
          </a:xfrm>
          <a:prstGeom prst="rect">
            <a:avLst/>
          </a:prstGeom>
          <a:noFill/>
          <a:ln w="28575">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428625" indent="-428625">
              <a:buFont typeface="Arial"/>
              <a:buChar char="•"/>
            </a:pPr>
            <a:r>
              <a:rPr lang="en-GB" sz="2700">
                <a:solidFill>
                  <a:schemeClr val="bg1"/>
                </a:solidFill>
                <a:ea typeface="+mn-lt"/>
                <a:cs typeface="+mn-lt"/>
              </a:rPr>
              <a:t>I don’t give any thought to my own happiness</a:t>
            </a:r>
            <a:endParaRPr lang="en-US" sz="2700">
              <a:solidFill>
                <a:schemeClr val="bg1"/>
              </a:solidFill>
              <a:cs typeface="Calibri"/>
            </a:endParaRPr>
          </a:p>
          <a:p>
            <a:pPr marL="428625" indent="-428625">
              <a:buFont typeface="Arial"/>
              <a:buChar char="•"/>
            </a:pPr>
            <a:r>
              <a:rPr lang="en-GB" sz="2700">
                <a:solidFill>
                  <a:schemeClr val="bg1"/>
                </a:solidFill>
                <a:ea typeface="+mn-lt"/>
                <a:cs typeface="+mn-lt"/>
              </a:rPr>
              <a:t>I can only be happy if my LO is doing well otherwise, I’m anxious</a:t>
            </a:r>
            <a:endParaRPr lang="en-GB" sz="2700">
              <a:solidFill>
                <a:schemeClr val="bg1"/>
              </a:solidFill>
              <a:cs typeface="Calibri"/>
            </a:endParaRPr>
          </a:p>
          <a:p>
            <a:pPr marL="428625" indent="-428625">
              <a:buFont typeface="Arial"/>
              <a:buChar char="•"/>
            </a:pPr>
            <a:r>
              <a:rPr lang="en-GB" sz="2700">
                <a:solidFill>
                  <a:schemeClr val="bg1"/>
                </a:solidFill>
                <a:ea typeface="+mn-lt"/>
                <a:cs typeface="+mn-lt"/>
              </a:rPr>
              <a:t>I don’t feel like I’m thriving, only surviving</a:t>
            </a:r>
          </a:p>
          <a:p>
            <a:pPr marL="428625" indent="-428625">
              <a:buFont typeface="Arial"/>
              <a:buChar char="•"/>
            </a:pPr>
            <a:r>
              <a:rPr lang="en-GB" sz="2700">
                <a:solidFill>
                  <a:schemeClr val="bg1"/>
                </a:solidFill>
                <a:cs typeface="Calibri"/>
              </a:rPr>
              <a:t>I feel hurt and resentful a lot of the time</a:t>
            </a:r>
          </a:p>
          <a:p>
            <a:pPr marL="428625" indent="-428625">
              <a:buFont typeface="Arial"/>
              <a:buChar char="•"/>
            </a:pPr>
            <a:r>
              <a:rPr lang="en-GB" sz="2700">
                <a:solidFill>
                  <a:schemeClr val="bg1"/>
                </a:solidFill>
                <a:cs typeface="Calibri"/>
              </a:rPr>
              <a:t>I feel like I'm trying to keep the peace all the time</a:t>
            </a:r>
          </a:p>
        </p:txBody>
      </p:sp>
      <p:sp>
        <p:nvSpPr>
          <p:cNvPr id="7" name="TextBox 6">
            <a:extLst>
              <a:ext uri="{FF2B5EF4-FFF2-40B4-BE49-F238E27FC236}">
                <a16:creationId xmlns:a16="http://schemas.microsoft.com/office/drawing/2014/main" id="{DC7A28BE-D442-4298-85DB-1CAF659467B3}"/>
              </a:ext>
            </a:extLst>
          </p:cNvPr>
          <p:cNvSpPr txBox="1"/>
          <p:nvPr/>
        </p:nvSpPr>
        <p:spPr>
          <a:xfrm>
            <a:off x="6605677" y="2146899"/>
            <a:ext cx="2596551" cy="19159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000">
                <a:ea typeface="+mn-lt"/>
                <a:cs typeface="+mn-lt"/>
              </a:rPr>
              <a:t>You may be crossing your </a:t>
            </a:r>
            <a:r>
              <a:rPr lang="en-GB" sz="3000">
                <a:solidFill>
                  <a:schemeClr val="accent2"/>
                </a:solidFill>
                <a:ea typeface="+mn-lt"/>
                <a:cs typeface="+mn-lt"/>
              </a:rPr>
              <a:t>own </a:t>
            </a:r>
            <a:endParaRPr lang="en-US">
              <a:solidFill>
                <a:schemeClr val="accent2"/>
              </a:solidFill>
            </a:endParaRPr>
          </a:p>
          <a:p>
            <a:pPr algn="ctr"/>
            <a:r>
              <a:rPr lang="en-GB" sz="3000">
                <a:ea typeface="+mn-lt"/>
                <a:cs typeface="+mn-lt"/>
              </a:rPr>
              <a:t>boundaries  </a:t>
            </a:r>
            <a:endParaRPr lang="en-GB" sz="3000">
              <a:cs typeface="Calibri"/>
            </a:endParaRPr>
          </a:p>
        </p:txBody>
      </p:sp>
      <p:sp>
        <p:nvSpPr>
          <p:cNvPr id="3" name="Arrow: Left 2">
            <a:extLst>
              <a:ext uri="{FF2B5EF4-FFF2-40B4-BE49-F238E27FC236}">
                <a16:creationId xmlns:a16="http://schemas.microsoft.com/office/drawing/2014/main" id="{A9626D90-15E8-4362-BD74-97471BFF367B}"/>
              </a:ext>
            </a:extLst>
          </p:cNvPr>
          <p:cNvSpPr/>
          <p:nvPr/>
        </p:nvSpPr>
        <p:spPr>
          <a:xfrm>
            <a:off x="6286419" y="3077529"/>
            <a:ext cx="730250" cy="35983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4105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412989" y="378747"/>
            <a:ext cx="831802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How to Implement Boundaries</a:t>
            </a:r>
            <a:endParaRPr lang="en-US"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667376-79CF-4D94-A2E4-3B753B1D6467}"/>
              </a:ext>
            </a:extLst>
          </p:cNvPr>
          <p:cNvSpPr txBox="1"/>
          <p:nvPr/>
        </p:nvSpPr>
        <p:spPr>
          <a:xfrm>
            <a:off x="707368" y="1920456"/>
            <a:ext cx="4127738"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b="1">
              <a:solidFill>
                <a:schemeClr val="bg1"/>
              </a:solidFill>
              <a:cs typeface="Calibri"/>
            </a:endParaRPr>
          </a:p>
        </p:txBody>
      </p:sp>
      <p:sp>
        <p:nvSpPr>
          <p:cNvPr id="6" name="TextBox 5">
            <a:extLst>
              <a:ext uri="{FF2B5EF4-FFF2-40B4-BE49-F238E27FC236}">
                <a16:creationId xmlns:a16="http://schemas.microsoft.com/office/drawing/2014/main" id="{843BB93A-165A-471C-9053-F925794AB63C}"/>
              </a:ext>
            </a:extLst>
          </p:cNvPr>
          <p:cNvSpPr txBox="1"/>
          <p:nvPr/>
        </p:nvSpPr>
        <p:spPr>
          <a:xfrm>
            <a:off x="412989" y="1628800"/>
            <a:ext cx="8672978" cy="41319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400" b="1" dirty="0">
                <a:solidFill>
                  <a:srgbClr val="FFFF00"/>
                </a:solidFill>
                <a:ea typeface="+mn-lt"/>
                <a:cs typeface="+mn-lt"/>
              </a:rPr>
              <a:t>Inform:</a:t>
            </a:r>
            <a:r>
              <a:rPr lang="en-GB" sz="2400" dirty="0">
                <a:solidFill>
                  <a:srgbClr val="FFFF00"/>
                </a:solidFill>
                <a:ea typeface="+mn-lt"/>
                <a:cs typeface="+mn-lt"/>
              </a:rPr>
              <a:t> </a:t>
            </a:r>
            <a:r>
              <a:rPr lang="en-GB" sz="2400" dirty="0">
                <a:ea typeface="+mn-lt"/>
                <a:cs typeface="+mn-lt"/>
              </a:rPr>
              <a:t>When you do:</a:t>
            </a:r>
            <a:r>
              <a:rPr lang="en-GB" sz="2400" dirty="0">
                <a:solidFill>
                  <a:srgbClr val="FFFF00"/>
                </a:solidFill>
                <a:ea typeface="+mn-lt"/>
                <a:cs typeface="+mn-lt"/>
              </a:rPr>
              <a:t> (YOUR BEHAVIOUR) </a:t>
            </a:r>
            <a:r>
              <a:rPr lang="en-GB" sz="2400" dirty="0">
                <a:ea typeface="+mn-lt"/>
                <a:cs typeface="+mn-lt"/>
              </a:rPr>
              <a:t>I feel:</a:t>
            </a:r>
            <a:r>
              <a:rPr lang="en-GB" sz="2400" dirty="0">
                <a:solidFill>
                  <a:srgbClr val="FFFF00"/>
                </a:solidFill>
                <a:ea typeface="+mn-lt"/>
                <a:cs typeface="+mn-lt"/>
              </a:rPr>
              <a:t> (MY REACTION)</a:t>
            </a:r>
            <a:endParaRPr lang="en-US" sz="2400" dirty="0">
              <a:solidFill>
                <a:srgbClr val="FFFF00"/>
              </a:solidFill>
              <a:ea typeface="+mn-lt"/>
              <a:cs typeface="Calibri"/>
            </a:endParaRPr>
          </a:p>
          <a:p>
            <a:r>
              <a:rPr lang="en-GB" sz="2400" dirty="0">
                <a:latin typeface="Arial"/>
                <a:cs typeface="Arial"/>
              </a:rPr>
              <a:t>“when you raise your voice, it hurts me and it</a:t>
            </a:r>
          </a:p>
          <a:p>
            <a:r>
              <a:rPr lang="en-GB" sz="2400" dirty="0">
                <a:latin typeface="Arial"/>
                <a:cs typeface="Arial"/>
              </a:rPr>
              <a:t>scares the kids”</a:t>
            </a:r>
          </a:p>
          <a:p>
            <a:endParaRPr lang="en-GB" sz="2400" b="1" dirty="0">
              <a:solidFill>
                <a:schemeClr val="bg1"/>
              </a:solidFill>
              <a:cs typeface="Calibri"/>
            </a:endParaRPr>
          </a:p>
          <a:p>
            <a:r>
              <a:rPr lang="en-GB" sz="2400" dirty="0">
                <a:solidFill>
                  <a:srgbClr val="FFFF00"/>
                </a:solidFill>
                <a:ea typeface="+mn-lt"/>
                <a:cs typeface="+mn-lt"/>
              </a:rPr>
              <a:t>Request:</a:t>
            </a:r>
            <a:r>
              <a:rPr lang="en-GB" sz="2400" b="1" dirty="0">
                <a:solidFill>
                  <a:srgbClr val="FFFF00"/>
                </a:solidFill>
                <a:ea typeface="+mn-lt"/>
                <a:cs typeface="+mn-lt"/>
              </a:rPr>
              <a:t> Can I ask you to (STOP or CHANGE this BEHAVIOUR?)</a:t>
            </a:r>
          </a:p>
          <a:p>
            <a:r>
              <a:rPr lang="en-GB" sz="2400" dirty="0">
                <a:latin typeface="Arial"/>
                <a:cs typeface="Arial"/>
              </a:rPr>
              <a:t>“I've asked you several times over the last few </a:t>
            </a:r>
          </a:p>
          <a:p>
            <a:r>
              <a:rPr lang="en-GB" sz="2400" dirty="0">
                <a:latin typeface="Arial"/>
                <a:cs typeface="Arial"/>
              </a:rPr>
              <a:t>weeks to speak in a normal volume, but nothing has </a:t>
            </a:r>
          </a:p>
          <a:p>
            <a:r>
              <a:rPr lang="en-GB" sz="2400" dirty="0">
                <a:latin typeface="Arial"/>
                <a:cs typeface="Arial"/>
              </a:rPr>
              <a:t>changed.”</a:t>
            </a:r>
          </a:p>
          <a:p>
            <a:endParaRPr lang="en-GB" sz="2400" b="1" dirty="0">
              <a:solidFill>
                <a:srgbClr val="FFFF00"/>
              </a:solidFill>
              <a:cs typeface="Calibri"/>
            </a:endParaRPr>
          </a:p>
        </p:txBody>
      </p:sp>
    </p:spTree>
    <p:extLst>
      <p:ext uri="{BB962C8B-B14F-4D97-AF65-F5344CB8AC3E}">
        <p14:creationId xmlns:p14="http://schemas.microsoft.com/office/powerpoint/2010/main" val="118665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8509724-4171-4216-8F2C-6E60C150EAF5}"/>
              </a:ext>
            </a:extLst>
          </p:cNvPr>
          <p:cNvSpPr>
            <a:spLocks noGrp="1"/>
          </p:cNvSpPr>
          <p:nvPr>
            <p:ph type="title"/>
          </p:nvPr>
        </p:nvSpPr>
        <p:spPr>
          <a:xfrm>
            <a:off x="2639786" y="0"/>
            <a:ext cx="4138160" cy="503453"/>
          </a:xfrm>
        </p:spPr>
        <p:txBody>
          <a:bodyPr/>
          <a:lstStyle/>
          <a:p>
            <a:pPr algn="ctr" eaLnBrk="1" hangingPunct="1"/>
            <a:r>
              <a:rPr lang="en-GB" altLang="en-US" sz="3200" dirty="0">
                <a:latin typeface="Arial" panose="020B0604020202020204" pitchFamily="34" charset="0"/>
                <a:ea typeface="ヒラギノ角ゴ Pro W3"/>
                <a:cs typeface="Arial" panose="020B0604020202020204" pitchFamily="34" charset="0"/>
              </a:rPr>
              <a:t>Room Etiquette</a:t>
            </a:r>
          </a:p>
        </p:txBody>
      </p:sp>
      <p:pic>
        <p:nvPicPr>
          <p:cNvPr id="3" name="Content Placeholder 2" descr="Icon&#10;&#10;Description automatically generated">
            <a:extLst>
              <a:ext uri="{FF2B5EF4-FFF2-40B4-BE49-F238E27FC236}">
                <a16:creationId xmlns:a16="http://schemas.microsoft.com/office/drawing/2014/main" id="{285423A4-5682-42FA-A89B-AD7305325F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243146" y="2234824"/>
            <a:ext cx="1196441" cy="1296144"/>
          </a:xfrm>
        </p:spPr>
      </p:pic>
      <p:sp>
        <p:nvSpPr>
          <p:cNvPr id="5" name="Title 1">
            <a:extLst>
              <a:ext uri="{FF2B5EF4-FFF2-40B4-BE49-F238E27FC236}">
                <a16:creationId xmlns:a16="http://schemas.microsoft.com/office/drawing/2014/main" id="{6CF3E11B-A290-4C86-A832-0001044726B9}"/>
              </a:ext>
            </a:extLst>
          </p:cNvPr>
          <p:cNvSpPr txBox="1">
            <a:spLocks/>
          </p:cNvSpPr>
          <p:nvPr/>
        </p:nvSpPr>
        <p:spPr bwMode="auto">
          <a:xfrm>
            <a:off x="1748112" y="708633"/>
            <a:ext cx="6776357" cy="619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b="1" kern="1200">
                <a:solidFill>
                  <a:srgbClr val="EC9039"/>
                </a:solidFill>
                <a:latin typeface="+mj-lt"/>
                <a:ea typeface="ヒラギノ角ゴ Pro W3" charset="0"/>
                <a:cs typeface="Gill Sans" pitchFamily="2" charset="0"/>
              </a:defRPr>
            </a:lvl1pPr>
            <a:lvl2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2pPr>
            <a:lvl3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3pPr>
            <a:lvl4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4pPr>
            <a:lvl5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defRPr/>
            </a:pPr>
            <a:endParaRPr lang="en-GB" altLang="en-US" sz="2400" b="1" i="1" dirty="0">
              <a:solidFill>
                <a:srgbClr val="AEFAC0"/>
              </a:solidFill>
              <a:latin typeface="Arial" panose="020B0604020202020204" pitchFamily="34" charset="0"/>
              <a:ea typeface="ヒラギノ角ゴ Pro W3"/>
              <a:cs typeface="Arial" panose="020B0604020202020204" pitchFamily="34" charset="0"/>
            </a:endParaRPr>
          </a:p>
          <a:p>
            <a:pPr eaLnBrk="1" hangingPunct="1">
              <a:defRPr/>
            </a:pPr>
            <a:r>
              <a:rPr lang="en-US" sz="2400" b="0" dirty="0">
                <a:solidFill>
                  <a:schemeClr val="tx1"/>
                </a:solidFill>
                <a:latin typeface="Arial" panose="020B0604020202020204" pitchFamily="34" charset="0"/>
                <a:cs typeface="Arial" panose="020B0604020202020204" pitchFamily="34" charset="0"/>
              </a:rPr>
              <a:t>You are welcome to join in the meeting or just listen in if you prefer. You can text in the chat box to check in and out of the meeting and ask any questions that you might have.</a:t>
            </a:r>
          </a:p>
          <a:p>
            <a:pPr eaLnBrk="1" hangingPunct="1">
              <a:defRPr/>
            </a:pPr>
            <a:endParaRPr lang="en-US" sz="2400" b="0" dirty="0">
              <a:solidFill>
                <a:schemeClr val="tx1"/>
              </a:solidFill>
              <a:latin typeface="Arial" panose="020B0604020202020204" pitchFamily="34" charset="0"/>
              <a:cs typeface="Arial" panose="020B0604020202020204" pitchFamily="34" charset="0"/>
            </a:endParaRPr>
          </a:p>
          <a:p>
            <a:pPr eaLnBrk="1" hangingPunct="1">
              <a:defRPr/>
            </a:pPr>
            <a:r>
              <a:rPr lang="en-GB" altLang="en-US" sz="2400" b="0" dirty="0">
                <a:solidFill>
                  <a:schemeClr val="tx2"/>
                </a:solidFill>
                <a:latin typeface="Arial" panose="020B0604020202020204" pitchFamily="34" charset="0"/>
                <a:ea typeface="ヒラギノ角ゴ Pro W3"/>
                <a:cs typeface="Arial" panose="020B0604020202020204" pitchFamily="34" charset="0"/>
              </a:rPr>
              <a:t>Using the webcam is completely optional</a:t>
            </a:r>
          </a:p>
          <a:p>
            <a:pPr eaLnBrk="1" hangingPunct="1">
              <a:defRPr/>
            </a:pPr>
            <a:r>
              <a:rPr lang="en-GB" altLang="en-US" sz="2400" b="0" dirty="0">
                <a:solidFill>
                  <a:schemeClr val="tx2"/>
                </a:solidFill>
                <a:latin typeface="Arial" panose="020B0604020202020204" pitchFamily="34" charset="0"/>
                <a:ea typeface="ヒラギノ角ゴ Pro W3"/>
                <a:cs typeface="Arial" panose="020B0604020202020204" pitchFamily="34" charset="0"/>
              </a:rPr>
              <a:t>Any issues that you're not comfortable raising in group, you can let me or a co-host know privately in the chat (not to all the group!)</a:t>
            </a:r>
          </a:p>
          <a:p>
            <a:pPr eaLnBrk="1" hangingPunct="1">
              <a:defRPr/>
            </a:pPr>
            <a:endParaRPr lang="en-GB" altLang="en-US" sz="2400" b="0" dirty="0">
              <a:solidFill>
                <a:schemeClr val="tx2"/>
              </a:solidFill>
              <a:latin typeface="Arial" panose="020B0604020202020204" pitchFamily="34" charset="0"/>
              <a:ea typeface="ヒラギノ角ゴ Pro W3"/>
              <a:cs typeface="Arial" panose="020B0604020202020204" pitchFamily="34" charset="0"/>
            </a:endParaRPr>
          </a:p>
          <a:p>
            <a:pPr eaLnBrk="1" hangingPunct="1">
              <a:defRPr/>
            </a:pPr>
            <a:r>
              <a:rPr lang="en-GB" altLang="en-US" sz="2400" b="0" dirty="0">
                <a:solidFill>
                  <a:schemeClr val="tx2"/>
                </a:solidFill>
                <a:latin typeface="Arial" panose="020B0604020202020204" pitchFamily="34" charset="0"/>
                <a:ea typeface="ヒラギノ角ゴ Pro W3"/>
                <a:cs typeface="Arial" panose="020B0604020202020204" pitchFamily="34" charset="0"/>
              </a:rPr>
              <a:t>We may temporarily turn off your video or audio. You will need to ask for it to be reactivated</a:t>
            </a:r>
          </a:p>
          <a:p>
            <a:pPr eaLnBrk="1" hangingPunct="1">
              <a:defRPr/>
            </a:pPr>
            <a:endParaRPr lang="en-GB" altLang="en-US" sz="2400" b="0" dirty="0">
              <a:solidFill>
                <a:schemeClr val="tx2"/>
              </a:solidFill>
              <a:latin typeface="Arial" panose="020B0604020202020204" pitchFamily="34" charset="0"/>
              <a:ea typeface="ヒラギノ角ゴ Pro W3"/>
              <a:cs typeface="Arial" panose="020B0604020202020204" pitchFamily="34" charset="0"/>
            </a:endParaRPr>
          </a:p>
          <a:p>
            <a:pPr eaLnBrk="1" hangingPunct="1">
              <a:defRPr/>
            </a:pPr>
            <a:r>
              <a:rPr lang="en-GB" altLang="en-US" sz="2400" b="0" dirty="0">
                <a:solidFill>
                  <a:schemeClr val="tx2"/>
                </a:solidFill>
                <a:latin typeface="Arial" panose="020B0604020202020204" pitchFamily="34" charset="0"/>
                <a:ea typeface="ヒラギノ角ゴ Pro W3"/>
                <a:cs typeface="Arial" panose="020B0604020202020204" pitchFamily="34" charset="0"/>
              </a:rPr>
              <a:t>Please keep your microphone muted when others are speaking</a:t>
            </a:r>
          </a:p>
          <a:p>
            <a:pPr eaLnBrk="1" hangingPunct="1">
              <a:defRPr/>
            </a:pPr>
            <a:r>
              <a:rPr lang="en-GB" altLang="en-US" sz="2400" i="1" dirty="0">
                <a:solidFill>
                  <a:srgbClr val="FFCCFF"/>
                </a:solidFill>
                <a:latin typeface="Arial" panose="020B0604020202020204" pitchFamily="34" charset="0"/>
                <a:ea typeface="ヒラギノ角ゴ Pro W3"/>
                <a:cs typeface="Arial" panose="020B0604020202020204" pitchFamily="34" charset="0"/>
              </a:rPr>
              <a:t> </a:t>
            </a:r>
          </a:p>
          <a:p>
            <a:pPr algn="ctr" eaLnBrk="1" hangingPunct="1">
              <a:defRPr/>
            </a:pPr>
            <a:endParaRPr lang="en-GB" altLang="en-US" sz="2400" i="1" dirty="0">
              <a:solidFill>
                <a:srgbClr val="FFCCFF"/>
              </a:solidFill>
              <a:latin typeface="Arial" panose="020B0604020202020204" pitchFamily="34" charset="0"/>
              <a:ea typeface="ヒラギノ角ゴ Pro W3"/>
              <a:cs typeface="Arial" panose="020B0604020202020204" pitchFamily="34" charset="0"/>
            </a:endParaRPr>
          </a:p>
          <a:p>
            <a:pPr algn="ctr" eaLnBrk="1" hangingPunct="1">
              <a:defRPr/>
            </a:pPr>
            <a:r>
              <a:rPr lang="en-GB" altLang="en-US" sz="2400" dirty="0">
                <a:solidFill>
                  <a:srgbClr val="FFC000"/>
                </a:solidFill>
                <a:latin typeface="Arial" panose="020B0604020202020204" pitchFamily="34" charset="0"/>
                <a:ea typeface="ヒラギノ角ゴ Pro W3"/>
                <a:cs typeface="Arial" panose="020B0604020202020204" pitchFamily="34" charset="0"/>
              </a:rPr>
              <a:t> </a:t>
            </a:r>
          </a:p>
        </p:txBody>
      </p:sp>
      <p:pic>
        <p:nvPicPr>
          <p:cNvPr id="6" name="Picture 5" descr="Shape&#10;&#10;Description automatically generated with medium confidence">
            <a:extLst>
              <a:ext uri="{FF2B5EF4-FFF2-40B4-BE49-F238E27FC236}">
                <a16:creationId xmlns:a16="http://schemas.microsoft.com/office/drawing/2014/main" id="{DA635E90-51AA-4797-9B9A-9DCCEDEE621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3146" y="4725144"/>
            <a:ext cx="1504966" cy="940604"/>
          </a:xfrm>
          <a:prstGeom prst="rect">
            <a:avLst/>
          </a:prstGeom>
        </p:spPr>
      </p:pic>
    </p:spTree>
    <p:extLst>
      <p:ext uri="{BB962C8B-B14F-4D97-AF65-F5344CB8AC3E}">
        <p14:creationId xmlns:p14="http://schemas.microsoft.com/office/powerpoint/2010/main" val="4224763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A810-2A7C-4633-B119-4EF289D9A7FF}"/>
              </a:ext>
            </a:extLst>
          </p:cNvPr>
          <p:cNvSpPr>
            <a:spLocks noGrp="1"/>
          </p:cNvSpPr>
          <p:nvPr>
            <p:ph type="title"/>
          </p:nvPr>
        </p:nvSpPr>
        <p:spPr>
          <a:xfrm>
            <a:off x="346603" y="100423"/>
            <a:ext cx="8229600" cy="1143000"/>
          </a:xfrm>
        </p:spPr>
        <p:txBody>
          <a:bodyPr/>
          <a:lstStyle/>
          <a:p>
            <a:pPr algn="ctr"/>
            <a:r>
              <a:rPr lang="en-GB" sz="3600"/>
              <a:t>Boundaries</a:t>
            </a:r>
            <a:br>
              <a:rPr lang="en-GB" sz="3600"/>
            </a:br>
            <a:r>
              <a:rPr lang="en-GB" sz="3600"/>
              <a:t>What if there still crossed?</a:t>
            </a:r>
          </a:p>
        </p:txBody>
      </p:sp>
      <p:sp>
        <p:nvSpPr>
          <p:cNvPr id="4" name="TextBox 3">
            <a:extLst>
              <a:ext uri="{FF2B5EF4-FFF2-40B4-BE49-F238E27FC236}">
                <a16:creationId xmlns:a16="http://schemas.microsoft.com/office/drawing/2014/main" id="{B7BB5BFA-8DD9-4094-B6C5-7BE387E4C3AD}"/>
              </a:ext>
            </a:extLst>
          </p:cNvPr>
          <p:cNvSpPr txBox="1"/>
          <p:nvPr/>
        </p:nvSpPr>
        <p:spPr>
          <a:xfrm>
            <a:off x="323528" y="1766888"/>
            <a:ext cx="8363272" cy="461665"/>
          </a:xfrm>
          <a:prstGeom prst="rect">
            <a:avLst/>
          </a:prstGeom>
          <a:noFill/>
        </p:spPr>
        <p:txBody>
          <a:bodyPr wrap="square">
            <a:spAutoFit/>
          </a:bodyPr>
          <a:lstStyle/>
          <a:p>
            <a:endParaRPr lang="en-GB" sz="240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BBB3235-5614-4B9A-A0DA-6A568F736DE6}"/>
              </a:ext>
            </a:extLst>
          </p:cNvPr>
          <p:cNvSpPr txBox="1">
            <a:spLocks/>
          </p:cNvSpPr>
          <p:nvPr/>
        </p:nvSpPr>
        <p:spPr>
          <a:xfrm>
            <a:off x="157843" y="994115"/>
            <a:ext cx="8811986" cy="4335847"/>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SzPct val="83000"/>
              <a:buBlip>
                <a:blip r:embed="rId3"/>
              </a:buBlip>
              <a:defRPr sz="3200" kern="1200">
                <a:solidFill>
                  <a:schemeClr val="tx1"/>
                </a:solidFill>
                <a:latin typeface="+mn-lt"/>
                <a:ea typeface="ヒラギノ角ゴ Pro W3" charset="0"/>
                <a:cs typeface="Gill Sans CE Roman"/>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a:buChar char="•"/>
            </a:pPr>
            <a:r>
              <a:rPr lang="en-GB" sz="2800" dirty="0">
                <a:latin typeface="Arial"/>
                <a:cs typeface="Arial"/>
              </a:rPr>
              <a:t>Disengagement is the key</a:t>
            </a:r>
            <a:endParaRPr lang="en-GB" sz="2800" dirty="0">
              <a:latin typeface="Arial" panose="020B0604020202020204" pitchFamily="34" charset="0"/>
              <a:cs typeface="Arial" panose="020B0604020202020204" pitchFamily="34" charset="0"/>
            </a:endParaRPr>
          </a:p>
          <a:p>
            <a:pPr lvl="1">
              <a:buFont typeface="Arial"/>
              <a:buChar char="–"/>
            </a:pPr>
            <a:r>
              <a:rPr lang="en-GB" sz="2400" dirty="0">
                <a:latin typeface="Arial"/>
                <a:cs typeface="Arial"/>
              </a:rPr>
              <a:t>Inform; 'when you raise your voice, it hurts me and it</a:t>
            </a:r>
          </a:p>
          <a:p>
            <a:pPr marL="457200" lvl="1" indent="0">
              <a:buNone/>
            </a:pPr>
            <a:r>
              <a:rPr lang="en-GB" sz="2400" dirty="0">
                <a:latin typeface="Arial"/>
                <a:cs typeface="Arial"/>
              </a:rPr>
              <a:t> scares the kids'</a:t>
            </a:r>
          </a:p>
          <a:p>
            <a:pPr lvl="1"/>
            <a:r>
              <a:rPr lang="en-GB" sz="2400" dirty="0">
                <a:latin typeface="Arial"/>
                <a:cs typeface="Arial"/>
              </a:rPr>
              <a:t>Request; 'I've asked you several times over the last few</a:t>
            </a:r>
          </a:p>
          <a:p>
            <a:pPr marL="457200" lvl="1" indent="0">
              <a:buNone/>
            </a:pPr>
            <a:r>
              <a:rPr lang="en-GB" sz="2400" dirty="0">
                <a:latin typeface="Arial"/>
                <a:cs typeface="Arial"/>
              </a:rPr>
              <a:t>weeks to speak in a normal volume, but nothing has</a:t>
            </a:r>
          </a:p>
          <a:p>
            <a:pPr marL="457200" lvl="1" indent="0">
              <a:buNone/>
            </a:pPr>
            <a:r>
              <a:rPr lang="en-GB" sz="2400" dirty="0">
                <a:latin typeface="Arial"/>
                <a:cs typeface="Arial"/>
              </a:rPr>
              <a:t>changed.'</a:t>
            </a:r>
          </a:p>
          <a:p>
            <a:pPr lvl="1"/>
            <a:r>
              <a:rPr lang="en-GB" sz="2400" dirty="0">
                <a:latin typeface="Arial"/>
                <a:cs typeface="Arial"/>
              </a:rPr>
              <a:t>Inform; 'from now on, when you raise your voice, the kids and I will stay the night at Grans'</a:t>
            </a:r>
            <a:endParaRPr lang="en-GB" dirty="0">
              <a:latin typeface="Arial" panose="020B0604020202020204" pitchFamily="34" charset="0"/>
              <a:cs typeface="Arial" panose="020B0604020202020204" pitchFamily="34" charset="0"/>
            </a:endParaRPr>
          </a:p>
          <a:p>
            <a:pPr lvl="1"/>
            <a:r>
              <a:rPr lang="en-GB" dirty="0">
                <a:latin typeface="Arial"/>
                <a:cs typeface="Arial"/>
              </a:rPr>
              <a:t>Calm</a:t>
            </a:r>
            <a:r>
              <a:rPr lang="en-GB" sz="2800" dirty="0">
                <a:latin typeface="Arial"/>
                <a:cs typeface="Arial"/>
              </a:rPr>
              <a:t>, Clear &amp; </a:t>
            </a:r>
            <a:r>
              <a:rPr lang="en-GB" dirty="0">
                <a:latin typeface="Arial"/>
                <a:cs typeface="Arial"/>
              </a:rPr>
              <a:t>Consistent</a:t>
            </a:r>
            <a:endParaRPr lang="en-GB" dirty="0">
              <a:latin typeface="Arial" panose="020B0604020202020204" pitchFamily="34" charset="0"/>
              <a:cs typeface="Arial" panose="020B0604020202020204" pitchFamily="34" charset="0"/>
            </a:endParaRPr>
          </a:p>
          <a:p>
            <a:pPr lvl="1"/>
            <a:r>
              <a:rPr lang="en-GB" dirty="0">
                <a:latin typeface="Arial"/>
                <a:cs typeface="Arial"/>
              </a:rPr>
              <a:t>Remember</a:t>
            </a:r>
            <a:r>
              <a:rPr lang="en-GB" sz="2800" dirty="0">
                <a:latin typeface="Arial"/>
                <a:cs typeface="Arial"/>
              </a:rPr>
              <a:t>, boundaries are a two way street!</a:t>
            </a:r>
            <a:endParaRPr lang="en-GB" sz="2800" dirty="0">
              <a:latin typeface="Arial" panose="020B0604020202020204" pitchFamily="34" charset="0"/>
              <a:cs typeface="Arial" panose="020B0604020202020204" pitchFamily="34" charset="0"/>
            </a:endParaRPr>
          </a:p>
          <a:p>
            <a:pPr marL="457200" lvl="1" indent="0">
              <a:buNone/>
            </a:pPr>
            <a:endParaRPr lang="en-GB" sz="24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0924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11560" y="136822"/>
            <a:ext cx="8070011" cy="733982"/>
          </a:xfrm>
        </p:spPr>
        <p:txBody>
          <a:bodyPr>
            <a:normAutofit/>
          </a:bodyPr>
          <a:lstStyle/>
          <a:p>
            <a:pPr algn="ctr"/>
            <a:r>
              <a:rPr lang="en-GB" sz="3200">
                <a:solidFill>
                  <a:srgbClr val="FF0000"/>
                </a:solidFill>
                <a:latin typeface="Arial" panose="020B0604020202020204" pitchFamily="34" charset="0"/>
                <a:ea typeface="+mj-lt"/>
                <a:cs typeface="Arial" panose="020B0604020202020204" pitchFamily="34" charset="0"/>
              </a:rPr>
              <a:t>Change</a:t>
            </a:r>
            <a:r>
              <a:rPr lang="en-GB" sz="3200">
                <a:latin typeface="Arial" panose="020B0604020202020204" pitchFamily="34" charset="0"/>
                <a:ea typeface="+mj-lt"/>
                <a:cs typeface="Arial" panose="020B0604020202020204" pitchFamily="34" charset="0"/>
              </a:rPr>
              <a:t> and Motivation</a:t>
            </a:r>
            <a:endParaRPr lang="en-US" sz="32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68DC060-DDB9-4052-B11D-AC9C7821F907}"/>
              </a:ext>
            </a:extLst>
          </p:cNvPr>
          <p:cNvSpPr txBox="1"/>
          <p:nvPr/>
        </p:nvSpPr>
        <p:spPr>
          <a:xfrm>
            <a:off x="179512" y="1052736"/>
            <a:ext cx="5040560" cy="530145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a:solidFill>
                  <a:schemeClr val="tx2"/>
                </a:solidFill>
              </a:rPr>
              <a:t>The addictive behaviour of someone you are close to can have an enormous impact on your emotional and physical well-being.  It can be like living on a </a:t>
            </a:r>
            <a:r>
              <a:rPr lang="en-GB" sz="2000" u="sng">
                <a:solidFill>
                  <a:schemeClr val="tx2"/>
                </a:solidFill>
              </a:rPr>
              <a:t>roller coaster</a:t>
            </a:r>
            <a:r>
              <a:rPr lang="en-GB" sz="2000">
                <a:solidFill>
                  <a:schemeClr val="tx2"/>
                </a:solidFill>
              </a:rPr>
              <a:t>, putting huge pressure and stress on your ability to cope.  If you have 'tried everything' and nothing is working, you may have already decided that it's time for something to change.</a:t>
            </a:r>
            <a:endParaRPr lang="en-GB" sz="2000">
              <a:solidFill>
                <a:schemeClr val="tx2"/>
              </a:solidFill>
              <a:cs typeface="Calibri"/>
            </a:endParaRPr>
          </a:p>
          <a:p>
            <a:endParaRPr lang="en-GB" sz="2000">
              <a:solidFill>
                <a:schemeClr val="tx2"/>
              </a:solidFill>
              <a:cs typeface="Calibri"/>
            </a:endParaRPr>
          </a:p>
          <a:p>
            <a:r>
              <a:rPr lang="en-GB" sz="2000">
                <a:solidFill>
                  <a:schemeClr val="tx2"/>
                </a:solidFill>
                <a:cs typeface="Calibri"/>
              </a:rPr>
              <a:t>Whether you are looking to support a LO toward a positive lifestyle change, or looking to restore some balance to your own life, or whether you are looking to accomplish both, this section will help you to understand how we change and why we change.</a:t>
            </a:r>
          </a:p>
        </p:txBody>
      </p:sp>
      <p:pic>
        <p:nvPicPr>
          <p:cNvPr id="7" name="Picture 7" descr="A picture containing text&#10;&#10;Description automatically generated">
            <a:extLst>
              <a:ext uri="{FF2B5EF4-FFF2-40B4-BE49-F238E27FC236}">
                <a16:creationId xmlns:a16="http://schemas.microsoft.com/office/drawing/2014/main" id="{BF5C84F2-E9D4-4494-8712-522BF13C889C}"/>
              </a:ext>
            </a:extLst>
          </p:cNvPr>
          <p:cNvPicPr>
            <a:picLocks noChangeAspect="1"/>
          </p:cNvPicPr>
          <p:nvPr/>
        </p:nvPicPr>
        <p:blipFill>
          <a:blip r:embed="rId3"/>
          <a:stretch>
            <a:fillRect/>
          </a:stretch>
        </p:blipFill>
        <p:spPr>
          <a:xfrm>
            <a:off x="5364088" y="1556792"/>
            <a:ext cx="3666490" cy="4104456"/>
          </a:xfrm>
          <a:prstGeom prst="rect">
            <a:avLst/>
          </a:prstGeom>
        </p:spPr>
      </p:pic>
    </p:spTree>
    <p:extLst>
      <p:ext uri="{BB962C8B-B14F-4D97-AF65-F5344CB8AC3E}">
        <p14:creationId xmlns:p14="http://schemas.microsoft.com/office/powerpoint/2010/main" val="1769938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81621" y="107453"/>
            <a:ext cx="8070011" cy="733982"/>
          </a:xfrm>
        </p:spPr>
        <p:txBody>
          <a:bodyPr>
            <a:normAutofit/>
          </a:bodyPr>
          <a:lstStyle/>
          <a:p>
            <a:pPr algn="ctr"/>
            <a:r>
              <a:rPr lang="en-GB" sz="3200">
                <a:latin typeface="Arial" panose="020B0604020202020204" pitchFamily="34" charset="0"/>
                <a:ea typeface="+mj-lt"/>
                <a:cs typeface="Arial" panose="020B0604020202020204" pitchFamily="34" charset="0"/>
              </a:rPr>
              <a:t>Why Should I </a:t>
            </a:r>
            <a:r>
              <a:rPr lang="en-GB" sz="3200">
                <a:solidFill>
                  <a:srgbClr val="FF0000"/>
                </a:solidFill>
                <a:latin typeface="Arial" panose="020B0604020202020204" pitchFamily="34" charset="0"/>
                <a:ea typeface="+mj-lt"/>
                <a:cs typeface="Arial" panose="020B0604020202020204" pitchFamily="34" charset="0"/>
              </a:rPr>
              <a:t>Change</a:t>
            </a:r>
            <a:r>
              <a:rPr lang="en-GB" sz="3200">
                <a:latin typeface="Arial" panose="020B0604020202020204" pitchFamily="34" charset="0"/>
                <a:ea typeface="+mj-lt"/>
                <a:cs typeface="Arial" panose="020B0604020202020204" pitchFamily="34" charset="0"/>
              </a:rPr>
              <a:t>?</a:t>
            </a:r>
            <a:endParaRPr lang="en-US" sz="32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68DC060-DDB9-4052-B11D-AC9C7821F907}"/>
              </a:ext>
            </a:extLst>
          </p:cNvPr>
          <p:cNvSpPr txBox="1"/>
          <p:nvPr/>
        </p:nvSpPr>
        <p:spPr>
          <a:xfrm>
            <a:off x="179997" y="1041179"/>
            <a:ext cx="8784006" cy="46858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a:solidFill>
                  <a:schemeClr val="tx2"/>
                </a:solidFill>
                <a:cs typeface="Calibri"/>
              </a:rPr>
              <a:t>You have probably tried lots of different ways to manage the situation and help your Loved One (LO). Some examples of the unhelpful coping strategies we are referring to include:</a:t>
            </a:r>
          </a:p>
          <a:p>
            <a:endParaRPr lang="en-GB" sz="2000">
              <a:solidFill>
                <a:schemeClr val="tx2"/>
              </a:solidFill>
              <a:cs typeface="Calibri"/>
            </a:endParaRPr>
          </a:p>
          <a:p>
            <a:endParaRPr lang="en-GB" sz="2000">
              <a:solidFill>
                <a:schemeClr val="tx2"/>
              </a:solidFill>
              <a:cs typeface="Calibri"/>
            </a:endParaRPr>
          </a:p>
          <a:p>
            <a:pPr marL="342900" indent="-342900">
              <a:buFont typeface="Arial"/>
              <a:buChar char="•"/>
            </a:pPr>
            <a:r>
              <a:rPr lang="en-GB" sz="2000">
                <a:solidFill>
                  <a:schemeClr val="tx2"/>
                </a:solidFill>
                <a:cs typeface="Calibri"/>
              </a:rPr>
              <a:t>Keeping your LO's behaviour a secret</a:t>
            </a:r>
          </a:p>
          <a:p>
            <a:pPr marL="342900" indent="-342900">
              <a:buFont typeface="Arial"/>
              <a:buChar char="•"/>
            </a:pPr>
            <a:r>
              <a:rPr lang="en-GB" sz="2000">
                <a:solidFill>
                  <a:schemeClr val="tx2"/>
                </a:solidFill>
                <a:cs typeface="Calibri"/>
              </a:rPr>
              <a:t>Covering for or 'protecting' your LO</a:t>
            </a:r>
          </a:p>
          <a:p>
            <a:pPr marL="342900" indent="-342900">
              <a:buFont typeface="Arial"/>
              <a:buChar char="•"/>
            </a:pPr>
            <a:r>
              <a:rPr lang="en-GB" sz="2000">
                <a:solidFill>
                  <a:schemeClr val="tx2"/>
                </a:solidFill>
                <a:cs typeface="Calibri"/>
              </a:rPr>
              <a:t>Becoming a nurse</a:t>
            </a:r>
          </a:p>
          <a:p>
            <a:pPr marL="342900" indent="-342900">
              <a:buFont typeface="Arial"/>
              <a:buChar char="•"/>
            </a:pPr>
            <a:r>
              <a:rPr lang="en-GB" sz="2000">
                <a:solidFill>
                  <a:schemeClr val="tx2"/>
                </a:solidFill>
                <a:cs typeface="Calibri"/>
              </a:rPr>
              <a:t>Being controlling</a:t>
            </a:r>
          </a:p>
          <a:p>
            <a:pPr marL="342900" indent="-342900">
              <a:buFont typeface="Arial"/>
              <a:buChar char="•"/>
            </a:pPr>
            <a:r>
              <a:rPr lang="en-GB" sz="2000">
                <a:solidFill>
                  <a:schemeClr val="tx2"/>
                </a:solidFill>
                <a:cs typeface="Calibri"/>
              </a:rPr>
              <a:t>Supplying your LO to 'keep them safe'</a:t>
            </a:r>
          </a:p>
          <a:p>
            <a:pPr marL="342900" indent="-342900">
              <a:buFont typeface="Arial"/>
              <a:buChar char="•"/>
            </a:pPr>
            <a:r>
              <a:rPr lang="en-GB" sz="2000">
                <a:solidFill>
                  <a:schemeClr val="tx2"/>
                </a:solidFill>
                <a:cs typeface="Calibri"/>
              </a:rPr>
              <a:t>Nagging and Pleading </a:t>
            </a:r>
          </a:p>
          <a:p>
            <a:pPr marL="342900" indent="-342900">
              <a:buFont typeface="Arial"/>
              <a:buChar char="•"/>
            </a:pPr>
            <a:r>
              <a:rPr lang="en-GB" sz="2000">
                <a:solidFill>
                  <a:schemeClr val="tx2"/>
                </a:solidFill>
                <a:cs typeface="Calibri"/>
              </a:rPr>
              <a:t>Trying harder to be a better parent, partner, </a:t>
            </a:r>
          </a:p>
          <a:p>
            <a:r>
              <a:rPr lang="en-GB" sz="2000">
                <a:solidFill>
                  <a:schemeClr val="tx2"/>
                </a:solidFill>
                <a:cs typeface="Calibri"/>
              </a:rPr>
              <a:t>friend</a:t>
            </a:r>
          </a:p>
          <a:p>
            <a:pPr marL="342900" indent="-342900">
              <a:buFont typeface="Arial"/>
              <a:buChar char="•"/>
            </a:pPr>
            <a:r>
              <a:rPr lang="en-GB" sz="2000">
                <a:solidFill>
                  <a:schemeClr val="tx2"/>
                </a:solidFill>
                <a:cs typeface="Calibri"/>
              </a:rPr>
              <a:t>Obsessing over the addictive behaviour</a:t>
            </a:r>
          </a:p>
          <a:p>
            <a:pPr marL="342900" indent="-342900">
              <a:buFont typeface="Arial"/>
              <a:buChar char="•"/>
            </a:pPr>
            <a:r>
              <a:rPr lang="en-GB" sz="2000">
                <a:solidFill>
                  <a:schemeClr val="tx2"/>
                </a:solidFill>
                <a:cs typeface="Calibri"/>
              </a:rPr>
              <a:t>'Rescuing' your LO</a:t>
            </a:r>
          </a:p>
        </p:txBody>
      </p:sp>
      <p:pic>
        <p:nvPicPr>
          <p:cNvPr id="5" name="Picture 5" descr="Icon&#10;&#10;Description automatically generated">
            <a:extLst>
              <a:ext uri="{FF2B5EF4-FFF2-40B4-BE49-F238E27FC236}">
                <a16:creationId xmlns:a16="http://schemas.microsoft.com/office/drawing/2014/main" id="{406273BB-3C4F-4C2B-ABA8-D5B5448BCAFA}"/>
              </a:ext>
            </a:extLst>
          </p:cNvPr>
          <p:cNvPicPr>
            <a:picLocks noChangeAspect="1"/>
          </p:cNvPicPr>
          <p:nvPr/>
        </p:nvPicPr>
        <p:blipFill>
          <a:blip r:embed="rId3"/>
          <a:stretch>
            <a:fillRect/>
          </a:stretch>
        </p:blipFill>
        <p:spPr>
          <a:xfrm>
            <a:off x="5868144" y="2636912"/>
            <a:ext cx="2978538" cy="2719198"/>
          </a:xfrm>
          <a:prstGeom prst="rect">
            <a:avLst/>
          </a:prstGeom>
        </p:spPr>
      </p:pic>
    </p:spTree>
    <p:extLst>
      <p:ext uri="{BB962C8B-B14F-4D97-AF65-F5344CB8AC3E}">
        <p14:creationId xmlns:p14="http://schemas.microsoft.com/office/powerpoint/2010/main" val="2880216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292490" y="251422"/>
            <a:ext cx="8663078" cy="733982"/>
          </a:xfrm>
        </p:spPr>
        <p:txBody>
          <a:bodyPr>
            <a:noAutofit/>
          </a:bodyPr>
          <a:lstStyle/>
          <a:p>
            <a:pPr algn="ctr"/>
            <a:r>
              <a:rPr lang="en-GB" sz="3200">
                <a:solidFill>
                  <a:srgbClr val="FF0000"/>
                </a:solidFill>
                <a:latin typeface="Arial" panose="020B0604020202020204" pitchFamily="34" charset="0"/>
                <a:ea typeface="+mj-lt"/>
                <a:cs typeface="Arial" panose="020B0604020202020204" pitchFamily="34" charset="0"/>
              </a:rPr>
              <a:t>Change</a:t>
            </a:r>
            <a:r>
              <a:rPr lang="en-GB" sz="3200">
                <a:latin typeface="Arial" panose="020B0604020202020204" pitchFamily="34" charset="0"/>
                <a:ea typeface="+mj-lt"/>
                <a:cs typeface="Arial" panose="020B0604020202020204" pitchFamily="34" charset="0"/>
              </a:rPr>
              <a:t>: Are Your Coping and Helping Behaviours Working?</a:t>
            </a:r>
            <a:endParaRPr lang="en-US" sz="32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68DC060-DDB9-4052-B11D-AC9C7821F907}"/>
              </a:ext>
            </a:extLst>
          </p:cNvPr>
          <p:cNvSpPr txBox="1"/>
          <p:nvPr/>
        </p:nvSpPr>
        <p:spPr>
          <a:xfrm>
            <a:off x="170940" y="1480715"/>
            <a:ext cx="8784006"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000">
                <a:solidFill>
                  <a:schemeClr val="tx2"/>
                </a:solidFill>
                <a:cs typeface="Calibri"/>
              </a:rPr>
              <a:t>List some examples of things you have tried to get your LO to stop using/ doing their DOC (drug/ destruction of choice).</a:t>
            </a:r>
            <a:endParaRPr lang="en-US" sz="2000">
              <a:solidFill>
                <a:schemeClr val="tx2"/>
              </a:solidFill>
            </a:endParaRPr>
          </a:p>
          <a:p>
            <a:pPr marL="342900" indent="-342900">
              <a:buFont typeface="Arial" panose="020B0604020202020204" pitchFamily="34" charset="0"/>
              <a:buChar char="•"/>
            </a:pPr>
            <a:r>
              <a:rPr lang="en-GB" sz="2000">
                <a:solidFill>
                  <a:schemeClr val="tx2"/>
                </a:solidFill>
                <a:cs typeface="Calibri"/>
              </a:rPr>
              <a:t>Let’s reflect on what has and hasn't worked.</a:t>
            </a:r>
          </a:p>
        </p:txBody>
      </p:sp>
      <p:sp>
        <p:nvSpPr>
          <p:cNvPr id="20" name="TextBox 19">
            <a:extLst>
              <a:ext uri="{FF2B5EF4-FFF2-40B4-BE49-F238E27FC236}">
                <a16:creationId xmlns:a16="http://schemas.microsoft.com/office/drawing/2014/main" id="{F523655C-F9EB-4239-8CE6-C9ACCF046629}"/>
              </a:ext>
            </a:extLst>
          </p:cNvPr>
          <p:cNvSpPr txBox="1"/>
          <p:nvPr/>
        </p:nvSpPr>
        <p:spPr>
          <a:xfrm>
            <a:off x="479036" y="5529032"/>
            <a:ext cx="8289985"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2400" b="1" i="1">
                <a:solidFill>
                  <a:srgbClr val="FFFF00"/>
                </a:solidFill>
              </a:rPr>
              <a:t>The only person whose behaviour you can control is you</a:t>
            </a:r>
            <a:endParaRPr lang="en-US" sz="2400" b="1" i="1">
              <a:solidFill>
                <a:srgbClr val="FFFF00"/>
              </a:solidFill>
            </a:endParaRPr>
          </a:p>
        </p:txBody>
      </p:sp>
      <p:graphicFrame>
        <p:nvGraphicFramePr>
          <p:cNvPr id="6" name="Table 19">
            <a:extLst>
              <a:ext uri="{FF2B5EF4-FFF2-40B4-BE49-F238E27FC236}">
                <a16:creationId xmlns:a16="http://schemas.microsoft.com/office/drawing/2014/main" id="{C6F0C7D1-BAA5-26CE-951F-EAD536BB9546}"/>
              </a:ext>
            </a:extLst>
          </p:cNvPr>
          <p:cNvGraphicFramePr>
            <a:graphicFrameLocks noGrp="1"/>
          </p:cNvGraphicFramePr>
          <p:nvPr>
            <p:extLst>
              <p:ext uri="{D42A27DB-BD31-4B8C-83A1-F6EECF244321}">
                <p14:modId xmlns:p14="http://schemas.microsoft.com/office/powerpoint/2010/main" val="1587027750"/>
              </p:ext>
            </p:extLst>
          </p:nvPr>
        </p:nvGraphicFramePr>
        <p:xfrm>
          <a:off x="292490" y="2867271"/>
          <a:ext cx="8671512" cy="2635244"/>
        </p:xfrm>
        <a:graphic>
          <a:graphicData uri="http://schemas.openxmlformats.org/drawingml/2006/table">
            <a:tbl>
              <a:tblPr firstRow="1" bandRow="1">
                <a:tableStyleId>{5C22544A-7EE6-4342-B048-85BDC9FD1C3A}</a:tableStyleId>
              </a:tblPr>
              <a:tblGrid>
                <a:gridCol w="4178554">
                  <a:extLst>
                    <a:ext uri="{9D8B030D-6E8A-4147-A177-3AD203B41FA5}">
                      <a16:colId xmlns:a16="http://schemas.microsoft.com/office/drawing/2014/main" val="2510420266"/>
                    </a:ext>
                  </a:extLst>
                </a:gridCol>
                <a:gridCol w="4492958">
                  <a:extLst>
                    <a:ext uri="{9D8B030D-6E8A-4147-A177-3AD203B41FA5}">
                      <a16:colId xmlns:a16="http://schemas.microsoft.com/office/drawing/2014/main" val="2975320932"/>
                    </a:ext>
                  </a:extLst>
                </a:gridCol>
              </a:tblGrid>
              <a:tr h="535982">
                <a:tc>
                  <a:txBody>
                    <a:bodyPr/>
                    <a:lstStyle/>
                    <a:p>
                      <a:pPr algn="ctr"/>
                      <a:r>
                        <a:rPr lang="en-GB" sz="2800">
                          <a:solidFill>
                            <a:schemeClr val="bg1"/>
                          </a:solidFill>
                        </a:rPr>
                        <a:t>WORKED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GB" sz="2800">
                          <a:solidFill>
                            <a:schemeClr val="bg1"/>
                          </a:solidFill>
                        </a:rPr>
                        <a:t>DID NOT WORK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462839226"/>
                  </a:ext>
                </a:extLst>
              </a:tr>
              <a:tr h="2099262">
                <a:tc>
                  <a:txBody>
                    <a:bodyPr/>
                    <a:lstStyle/>
                    <a:p>
                      <a:endParaRPr lang="en-GB">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399696816"/>
                  </a:ext>
                </a:extLst>
              </a:tr>
            </a:tbl>
          </a:graphicData>
        </a:graphic>
      </p:graphicFrame>
    </p:spTree>
    <p:extLst>
      <p:ext uri="{BB962C8B-B14F-4D97-AF65-F5344CB8AC3E}">
        <p14:creationId xmlns:p14="http://schemas.microsoft.com/office/powerpoint/2010/main" val="3795274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01923" y="188640"/>
            <a:ext cx="8663078" cy="733982"/>
          </a:xfrm>
        </p:spPr>
        <p:txBody>
          <a:bodyPr>
            <a:normAutofit/>
          </a:bodyPr>
          <a:lstStyle/>
          <a:p>
            <a:pPr algn="ctr"/>
            <a:r>
              <a:rPr lang="en-GB" sz="3200">
                <a:latin typeface="Arial" panose="020B0604020202020204" pitchFamily="34" charset="0"/>
                <a:ea typeface="+mj-lt"/>
                <a:cs typeface="Arial" panose="020B0604020202020204" pitchFamily="34" charset="0"/>
              </a:rPr>
              <a:t>The Stages of </a:t>
            </a:r>
            <a:r>
              <a:rPr lang="en-GB" sz="3200">
                <a:solidFill>
                  <a:srgbClr val="FF0000"/>
                </a:solidFill>
                <a:latin typeface="Arial" panose="020B0604020202020204" pitchFamily="34" charset="0"/>
                <a:ea typeface="+mj-lt"/>
                <a:cs typeface="Arial" panose="020B0604020202020204" pitchFamily="34" charset="0"/>
              </a:rPr>
              <a:t>Change</a:t>
            </a:r>
            <a:endParaRPr lang="en-US" sz="3200">
              <a:solidFill>
                <a:srgbClr val="FF0000"/>
              </a:solidFill>
              <a:latin typeface="Arial" panose="020B0604020202020204" pitchFamily="34" charset="0"/>
              <a:cs typeface="Arial" panose="020B0604020202020204" pitchFamily="34" charset="0"/>
            </a:endParaRPr>
          </a:p>
        </p:txBody>
      </p:sp>
      <p:pic>
        <p:nvPicPr>
          <p:cNvPr id="6" name="Picture 7">
            <a:extLst>
              <a:ext uri="{FF2B5EF4-FFF2-40B4-BE49-F238E27FC236}">
                <a16:creationId xmlns:a16="http://schemas.microsoft.com/office/drawing/2014/main" id="{DEFD13A6-6DF8-4189-867E-B92E0FD08242}"/>
              </a:ext>
            </a:extLst>
          </p:cNvPr>
          <p:cNvPicPr>
            <a:picLocks noChangeAspect="1"/>
          </p:cNvPicPr>
          <p:nvPr/>
        </p:nvPicPr>
        <p:blipFill>
          <a:blip r:embed="rId3"/>
          <a:stretch>
            <a:fillRect/>
          </a:stretch>
        </p:blipFill>
        <p:spPr>
          <a:xfrm>
            <a:off x="157433" y="1196752"/>
            <a:ext cx="8829134" cy="3733025"/>
          </a:xfrm>
          <a:prstGeom prst="rect">
            <a:avLst/>
          </a:prstGeom>
        </p:spPr>
      </p:pic>
      <p:sp>
        <p:nvSpPr>
          <p:cNvPr id="10" name="TextBox 1">
            <a:extLst>
              <a:ext uri="{FF2B5EF4-FFF2-40B4-BE49-F238E27FC236}">
                <a16:creationId xmlns:a16="http://schemas.microsoft.com/office/drawing/2014/main" id="{5FCA0F14-C87B-49A2-802B-C339E3E9EC24}"/>
              </a:ext>
            </a:extLst>
          </p:cNvPr>
          <p:cNvSpPr txBox="1"/>
          <p:nvPr/>
        </p:nvSpPr>
        <p:spPr>
          <a:xfrm>
            <a:off x="338183" y="5085184"/>
            <a:ext cx="8590557" cy="807913"/>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solidFill>
                  <a:srgbClr val="FFFF00"/>
                </a:solidFill>
                <a:latin typeface="Arial" panose="020B0604020202020204" pitchFamily="34" charset="0"/>
                <a:cs typeface="Arial" panose="020B0604020202020204" pitchFamily="34" charset="0"/>
              </a:rPr>
              <a:t>Change is a process, not an event. It usually doesn't happen overnight.</a:t>
            </a:r>
            <a:endParaRPr lang="en-US" sz="2400" b="1">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983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4EF57-E858-D61D-9953-4E5B7F0D54E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8A28E87-777B-EAA4-FA4A-ADE1C6B4BBA3}"/>
              </a:ext>
            </a:extLst>
          </p:cNvPr>
          <p:cNvSpPr/>
          <p:nvPr/>
        </p:nvSpPr>
        <p:spPr>
          <a:xfrm>
            <a:off x="611560" y="1268760"/>
            <a:ext cx="7992888" cy="404766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4" name="Oval 3">
            <a:extLst>
              <a:ext uri="{FF2B5EF4-FFF2-40B4-BE49-F238E27FC236}">
                <a16:creationId xmlns:a16="http://schemas.microsoft.com/office/drawing/2014/main" id="{6022B814-F0F6-EEEC-7FAB-79299CB146EF}"/>
              </a:ext>
            </a:extLst>
          </p:cNvPr>
          <p:cNvSpPr/>
          <p:nvPr/>
        </p:nvSpPr>
        <p:spPr>
          <a:xfrm>
            <a:off x="4061848" y="1373157"/>
            <a:ext cx="2358262" cy="1264654"/>
          </a:xfrm>
          <a:prstGeom prst="ellipse">
            <a:avLst/>
          </a:prstGeom>
          <a:solidFill>
            <a:srgbClr val="FFC000">
              <a:alpha val="60000"/>
            </a:srgbClr>
          </a:solidFill>
          <a:ln>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a:solidFill>
                  <a:schemeClr val="bg1"/>
                </a:solidFill>
                <a:latin typeface="Arial" panose="020B0604020202020204" pitchFamily="34" charset="0"/>
                <a:cs typeface="Arial" panose="020B0604020202020204" pitchFamily="34" charset="0"/>
              </a:rPr>
              <a:t>Pre-Contemplation</a:t>
            </a:r>
          </a:p>
          <a:p>
            <a:pPr algn="ctr"/>
            <a:r>
              <a:rPr lang="en-GB" sz="1600">
                <a:solidFill>
                  <a:schemeClr val="bg1"/>
                </a:solidFill>
                <a:latin typeface="Arial" panose="020B0604020202020204" pitchFamily="34" charset="0"/>
                <a:cs typeface="Arial" panose="020B0604020202020204" pitchFamily="34" charset="0"/>
              </a:rPr>
              <a:t>(Start)</a:t>
            </a:r>
          </a:p>
        </p:txBody>
      </p:sp>
      <p:sp>
        <p:nvSpPr>
          <p:cNvPr id="9" name="Oval 8">
            <a:extLst>
              <a:ext uri="{FF2B5EF4-FFF2-40B4-BE49-F238E27FC236}">
                <a16:creationId xmlns:a16="http://schemas.microsoft.com/office/drawing/2014/main" id="{E02BFA7C-48FF-2DB6-2F2A-71F4C86850EA}"/>
              </a:ext>
            </a:extLst>
          </p:cNvPr>
          <p:cNvSpPr/>
          <p:nvPr/>
        </p:nvSpPr>
        <p:spPr>
          <a:xfrm>
            <a:off x="5740622" y="1915669"/>
            <a:ext cx="2358262" cy="1262563"/>
          </a:xfrm>
          <a:prstGeom prst="ellipse">
            <a:avLst/>
          </a:prstGeom>
          <a:solidFill>
            <a:srgbClr val="FF0000">
              <a:alpha val="50000"/>
            </a:srgbClr>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600">
                <a:solidFill>
                  <a:schemeClr val="bg1"/>
                </a:solidFill>
                <a:latin typeface="Arial" panose="020B0604020202020204" pitchFamily="34" charset="0"/>
                <a:cs typeface="Arial" panose="020B0604020202020204" pitchFamily="34" charset="0"/>
              </a:rPr>
              <a:t>Contemplation</a:t>
            </a:r>
          </a:p>
        </p:txBody>
      </p:sp>
      <p:sp>
        <p:nvSpPr>
          <p:cNvPr id="10" name="Oval 9">
            <a:extLst>
              <a:ext uri="{FF2B5EF4-FFF2-40B4-BE49-F238E27FC236}">
                <a16:creationId xmlns:a16="http://schemas.microsoft.com/office/drawing/2014/main" id="{6F8A367B-47B3-D7D9-A947-E6C99949A7AB}"/>
              </a:ext>
            </a:extLst>
          </p:cNvPr>
          <p:cNvSpPr/>
          <p:nvPr/>
        </p:nvSpPr>
        <p:spPr>
          <a:xfrm>
            <a:off x="6092749" y="2914541"/>
            <a:ext cx="2358262" cy="1262563"/>
          </a:xfrm>
          <a:prstGeom prst="ellipse">
            <a:avLst/>
          </a:prstGeom>
          <a:solidFill>
            <a:srgbClr val="00FF00">
              <a:alpha val="49804"/>
            </a:srgbClr>
          </a:solidFill>
          <a:ln>
            <a:solidFill>
              <a:srgbClr val="00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600">
                <a:solidFill>
                  <a:schemeClr val="bg1"/>
                </a:solidFill>
                <a:latin typeface="Arial" panose="020B0604020202020204" pitchFamily="34" charset="0"/>
                <a:cs typeface="Arial" panose="020B0604020202020204" pitchFamily="34" charset="0"/>
              </a:rPr>
              <a:t>Preparation</a:t>
            </a:r>
          </a:p>
        </p:txBody>
      </p:sp>
      <p:sp>
        <p:nvSpPr>
          <p:cNvPr id="11" name="Oval 10">
            <a:extLst>
              <a:ext uri="{FF2B5EF4-FFF2-40B4-BE49-F238E27FC236}">
                <a16:creationId xmlns:a16="http://schemas.microsoft.com/office/drawing/2014/main" id="{54290E35-1ECB-AA74-EE51-D353A851FEFC}"/>
              </a:ext>
            </a:extLst>
          </p:cNvPr>
          <p:cNvSpPr/>
          <p:nvPr/>
        </p:nvSpPr>
        <p:spPr>
          <a:xfrm>
            <a:off x="3487716" y="3878823"/>
            <a:ext cx="2358262" cy="1294329"/>
          </a:xfrm>
          <a:prstGeom prst="ellipse">
            <a:avLst/>
          </a:prstGeom>
          <a:solidFill>
            <a:srgbClr val="EA26DC">
              <a:alpha val="50000"/>
            </a:srgbClr>
          </a:solidFill>
          <a:ln>
            <a:solidFill>
              <a:srgbClr val="EA26DC"/>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600">
                <a:solidFill>
                  <a:schemeClr val="bg1"/>
                </a:solidFill>
                <a:latin typeface="Arial" panose="020B0604020202020204" pitchFamily="34" charset="0"/>
                <a:cs typeface="Arial" panose="020B0604020202020204" pitchFamily="34" charset="0"/>
              </a:rPr>
              <a:t>Maintenance</a:t>
            </a:r>
          </a:p>
        </p:txBody>
      </p:sp>
      <p:sp>
        <p:nvSpPr>
          <p:cNvPr id="12" name="Oval 11">
            <a:extLst>
              <a:ext uri="{FF2B5EF4-FFF2-40B4-BE49-F238E27FC236}">
                <a16:creationId xmlns:a16="http://schemas.microsoft.com/office/drawing/2014/main" id="{D0519E9A-2A90-C49C-63F4-73E9C2557C0A}"/>
              </a:ext>
            </a:extLst>
          </p:cNvPr>
          <p:cNvSpPr/>
          <p:nvPr/>
        </p:nvSpPr>
        <p:spPr>
          <a:xfrm>
            <a:off x="5610223" y="3918105"/>
            <a:ext cx="2382182" cy="1320296"/>
          </a:xfrm>
          <a:prstGeom prst="ellipse">
            <a:avLst/>
          </a:prstGeom>
          <a:solidFill>
            <a:srgbClr val="00FFFF">
              <a:alpha val="50000"/>
            </a:srgbClr>
          </a:solidFill>
          <a:ln>
            <a:solidFill>
              <a:srgbClr val="00FF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600">
                <a:solidFill>
                  <a:schemeClr val="bg1"/>
                </a:solidFill>
                <a:latin typeface="Arial" panose="020B0604020202020204" pitchFamily="34" charset="0"/>
                <a:cs typeface="Arial" panose="020B0604020202020204" pitchFamily="34" charset="0"/>
              </a:rPr>
              <a:t>Action</a:t>
            </a:r>
          </a:p>
        </p:txBody>
      </p:sp>
      <p:sp>
        <p:nvSpPr>
          <p:cNvPr id="15" name="TextBox 14">
            <a:extLst>
              <a:ext uri="{FF2B5EF4-FFF2-40B4-BE49-F238E27FC236}">
                <a16:creationId xmlns:a16="http://schemas.microsoft.com/office/drawing/2014/main" id="{0BDAAA17-AC05-59A9-D6B1-33336E7D43EB}"/>
              </a:ext>
            </a:extLst>
          </p:cNvPr>
          <p:cNvSpPr txBox="1"/>
          <p:nvPr/>
        </p:nvSpPr>
        <p:spPr>
          <a:xfrm>
            <a:off x="658270" y="1308433"/>
            <a:ext cx="2679353" cy="369332"/>
          </a:xfrm>
          <a:prstGeom prst="rect">
            <a:avLst/>
          </a:prstGeom>
          <a:noFill/>
        </p:spPr>
        <p:txBody>
          <a:bodyPr wrap="square">
            <a:spAutoFit/>
          </a:bodyPr>
          <a:lstStyle/>
          <a:p>
            <a:r>
              <a:rPr lang="en-GB" altLang="en-US" b="1" u="sng">
                <a:solidFill>
                  <a:schemeClr val="bg1"/>
                </a:solidFill>
                <a:latin typeface="Arial" panose="020B0604020202020204" pitchFamily="34" charset="0"/>
                <a:ea typeface="ヒラギノ角ゴ Pro W3"/>
                <a:cs typeface="Arial" panose="020B0604020202020204" pitchFamily="34" charset="0"/>
              </a:rPr>
              <a:t>The Stages of Change </a:t>
            </a:r>
            <a:endParaRPr lang="en-GB" u="sng"/>
          </a:p>
        </p:txBody>
      </p:sp>
      <p:sp>
        <p:nvSpPr>
          <p:cNvPr id="16" name="TextBox 15">
            <a:extLst>
              <a:ext uri="{FF2B5EF4-FFF2-40B4-BE49-F238E27FC236}">
                <a16:creationId xmlns:a16="http://schemas.microsoft.com/office/drawing/2014/main" id="{CAAFBDB1-A26B-CBA7-5510-FED8C871201D}"/>
              </a:ext>
            </a:extLst>
          </p:cNvPr>
          <p:cNvSpPr txBox="1"/>
          <p:nvPr/>
        </p:nvSpPr>
        <p:spPr>
          <a:xfrm>
            <a:off x="740258" y="1849350"/>
            <a:ext cx="2679353" cy="338554"/>
          </a:xfrm>
          <a:prstGeom prst="rect">
            <a:avLst/>
          </a:prstGeom>
          <a:noFill/>
        </p:spPr>
        <p:txBody>
          <a:bodyPr wrap="square">
            <a:spAutoFit/>
          </a:bodyPr>
          <a:lstStyle/>
          <a:p>
            <a:r>
              <a:rPr lang="en-GB" altLang="en-US" sz="1600">
                <a:solidFill>
                  <a:schemeClr val="bg1"/>
                </a:solidFill>
                <a:cs typeface="Arial" panose="020B0604020202020204" pitchFamily="34" charset="0"/>
              </a:rPr>
              <a:t>Current </a:t>
            </a:r>
            <a:r>
              <a:rPr lang="en-GB" altLang="en-US" sz="1600">
                <a:solidFill>
                  <a:schemeClr val="bg1"/>
                </a:solidFill>
                <a:latin typeface="Arial" panose="020B0604020202020204" pitchFamily="34" charset="0"/>
                <a:ea typeface="ヒラギノ角ゴ Pro W3"/>
                <a:cs typeface="Arial" panose="020B0604020202020204" pitchFamily="34" charset="0"/>
              </a:rPr>
              <a:t>Behaviour</a:t>
            </a:r>
            <a:endParaRPr lang="en-GB" sz="1600"/>
          </a:p>
        </p:txBody>
      </p:sp>
      <p:sp>
        <p:nvSpPr>
          <p:cNvPr id="17" name="TextBox 16">
            <a:extLst>
              <a:ext uri="{FF2B5EF4-FFF2-40B4-BE49-F238E27FC236}">
                <a16:creationId xmlns:a16="http://schemas.microsoft.com/office/drawing/2014/main" id="{5BD65A14-CF16-7EA7-DC12-F47FECC71089}"/>
              </a:ext>
            </a:extLst>
          </p:cNvPr>
          <p:cNvSpPr txBox="1"/>
          <p:nvPr/>
        </p:nvSpPr>
        <p:spPr>
          <a:xfrm>
            <a:off x="1409468" y="4203526"/>
            <a:ext cx="2679353" cy="830997"/>
          </a:xfrm>
          <a:prstGeom prst="rect">
            <a:avLst/>
          </a:prstGeom>
          <a:noFill/>
        </p:spPr>
        <p:txBody>
          <a:bodyPr wrap="square">
            <a:spAutoFit/>
          </a:bodyPr>
          <a:lstStyle/>
          <a:p>
            <a:r>
              <a:rPr lang="en-GB" altLang="en-US" sz="1600">
                <a:solidFill>
                  <a:schemeClr val="bg1"/>
                </a:solidFill>
                <a:latin typeface="Arial" panose="020B0604020202020204" pitchFamily="34" charset="0"/>
                <a:ea typeface="ヒラギノ角ゴ Pro W3"/>
                <a:cs typeface="Arial" panose="020B0604020202020204" pitchFamily="34" charset="0"/>
              </a:rPr>
              <a:t>Graduation</a:t>
            </a:r>
          </a:p>
          <a:p>
            <a:endParaRPr lang="en-GB" sz="1600">
              <a:solidFill>
                <a:schemeClr val="bg1"/>
              </a:solidFill>
              <a:cs typeface="Arial" panose="020B0604020202020204" pitchFamily="34" charset="0"/>
            </a:endParaRPr>
          </a:p>
          <a:p>
            <a:r>
              <a:rPr lang="en-GB" sz="1400">
                <a:solidFill>
                  <a:schemeClr val="bg1"/>
                </a:solidFill>
                <a:cs typeface="Arial" panose="020B0604020202020204" pitchFamily="34" charset="0"/>
              </a:rPr>
              <a:t>(New Positive Behaviour)</a:t>
            </a:r>
            <a:endParaRPr lang="en-GB" sz="1400"/>
          </a:p>
        </p:txBody>
      </p:sp>
      <p:sp>
        <p:nvSpPr>
          <p:cNvPr id="7" name="Arrow: Right 6">
            <a:extLst>
              <a:ext uri="{FF2B5EF4-FFF2-40B4-BE49-F238E27FC236}">
                <a16:creationId xmlns:a16="http://schemas.microsoft.com/office/drawing/2014/main" id="{8D3077A3-8DF3-2B46-E7DE-F0969EA36B52}"/>
              </a:ext>
            </a:extLst>
          </p:cNvPr>
          <p:cNvSpPr/>
          <p:nvPr/>
        </p:nvSpPr>
        <p:spPr>
          <a:xfrm>
            <a:off x="2547962" y="1956967"/>
            <a:ext cx="1359087" cy="169277"/>
          </a:xfrm>
          <a:prstGeom prst="rightArrow">
            <a:avLst/>
          </a:prstGeom>
          <a:solidFill>
            <a:schemeClr val="tx1">
              <a:lumMod val="6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25C3B518-81B8-A484-3EB9-FE1780CCD289}"/>
              </a:ext>
            </a:extLst>
          </p:cNvPr>
          <p:cNvSpPr/>
          <p:nvPr/>
        </p:nvSpPr>
        <p:spPr>
          <a:xfrm rot="10800000">
            <a:off x="2621843" y="4284867"/>
            <a:ext cx="715086" cy="210092"/>
          </a:xfrm>
          <a:prstGeom prst="rightArrow">
            <a:avLst/>
          </a:prstGeom>
          <a:solidFill>
            <a:schemeClr val="tx1">
              <a:lumMod val="6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FD8EAA2-3A3A-1A04-D1F6-4585C04F79F3}"/>
              </a:ext>
            </a:extLst>
          </p:cNvPr>
          <p:cNvSpPr/>
          <p:nvPr/>
        </p:nvSpPr>
        <p:spPr>
          <a:xfrm>
            <a:off x="1068624" y="2765795"/>
            <a:ext cx="1580084" cy="712580"/>
          </a:xfrm>
          <a:prstGeom prst="ellipse">
            <a:avLst/>
          </a:prstGeom>
          <a:solidFill>
            <a:schemeClr val="accent4">
              <a:lumMod val="75000"/>
              <a:lumOff val="25000"/>
              <a:alpha val="50000"/>
            </a:schemeClr>
          </a:solidFill>
          <a:ln>
            <a:solidFill>
              <a:schemeClr val="accent1">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Relapse</a:t>
            </a:r>
          </a:p>
          <a:p>
            <a:pPr algn="ctr"/>
            <a:r>
              <a:rPr lang="en-GB" sz="1600">
                <a:solidFill>
                  <a:schemeClr val="tx1"/>
                </a:solidFill>
                <a:latin typeface="Arial" panose="020B0604020202020204" pitchFamily="34" charset="0"/>
                <a:cs typeface="Arial" panose="020B0604020202020204" pitchFamily="34" charset="0"/>
              </a:rPr>
              <a:t>(Optional)</a:t>
            </a:r>
          </a:p>
        </p:txBody>
      </p:sp>
      <p:sp>
        <p:nvSpPr>
          <p:cNvPr id="24" name="Arrow: Right 23">
            <a:extLst>
              <a:ext uri="{FF2B5EF4-FFF2-40B4-BE49-F238E27FC236}">
                <a16:creationId xmlns:a16="http://schemas.microsoft.com/office/drawing/2014/main" id="{67210C4A-C1F8-B28D-FF61-ED3BC5C0B5D6}"/>
              </a:ext>
            </a:extLst>
          </p:cNvPr>
          <p:cNvSpPr/>
          <p:nvPr/>
        </p:nvSpPr>
        <p:spPr>
          <a:xfrm rot="16200000">
            <a:off x="4092149" y="3125863"/>
            <a:ext cx="1203269" cy="158911"/>
          </a:xfrm>
          <a:prstGeom prst="rightArrow">
            <a:avLst/>
          </a:prstGeom>
          <a:solidFill>
            <a:schemeClr val="accent4">
              <a:lumMod val="50000"/>
              <a:lumOff val="5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E45B3741-2A26-6028-DA41-47045DA268BC}"/>
              </a:ext>
            </a:extLst>
          </p:cNvPr>
          <p:cNvSpPr/>
          <p:nvPr/>
        </p:nvSpPr>
        <p:spPr>
          <a:xfrm rot="18201180">
            <a:off x="4964096" y="3369744"/>
            <a:ext cx="1149563" cy="88071"/>
          </a:xfrm>
          <a:prstGeom prst="rightArrow">
            <a:avLst>
              <a:gd name="adj1" fmla="val 77932"/>
              <a:gd name="adj2" fmla="val 50000"/>
            </a:avLst>
          </a:prstGeom>
          <a:solidFill>
            <a:schemeClr val="accent4">
              <a:lumMod val="50000"/>
              <a:lumOff val="5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899D6436-58CF-67CF-0B21-E0CD8AC39B3C}"/>
              </a:ext>
            </a:extLst>
          </p:cNvPr>
          <p:cNvSpPr/>
          <p:nvPr/>
        </p:nvSpPr>
        <p:spPr>
          <a:xfrm rot="16200000">
            <a:off x="5868265" y="3725560"/>
            <a:ext cx="805591" cy="96902"/>
          </a:xfrm>
          <a:prstGeom prst="rightArrow">
            <a:avLst/>
          </a:prstGeom>
          <a:solidFill>
            <a:schemeClr val="accent4">
              <a:lumMod val="50000"/>
              <a:lumOff val="5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09A095C9-AB53-62F5-9AE5-2DE4FDE52FDB}"/>
              </a:ext>
            </a:extLst>
          </p:cNvPr>
          <p:cNvSpPr/>
          <p:nvPr/>
        </p:nvSpPr>
        <p:spPr>
          <a:xfrm rot="16200000">
            <a:off x="5754275" y="3453463"/>
            <a:ext cx="1331670" cy="115015"/>
          </a:xfrm>
          <a:prstGeom prst="rightArrow">
            <a:avLst/>
          </a:prstGeom>
          <a:solidFill>
            <a:schemeClr val="accent4">
              <a:lumMod val="50000"/>
              <a:lumOff val="5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0CE72CB9-A0AD-5327-AAD8-DCA76D0244FA}"/>
              </a:ext>
            </a:extLst>
          </p:cNvPr>
          <p:cNvSpPr/>
          <p:nvPr/>
        </p:nvSpPr>
        <p:spPr>
          <a:xfrm rot="19606928">
            <a:off x="5406377" y="3733303"/>
            <a:ext cx="669580" cy="117173"/>
          </a:xfrm>
          <a:prstGeom prst="rightArrow">
            <a:avLst/>
          </a:prstGeom>
          <a:solidFill>
            <a:schemeClr val="accent4">
              <a:lumMod val="50000"/>
              <a:lumOff val="5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1E89E3EE-4E71-B612-BBA4-805E1F54EFF7}"/>
              </a:ext>
            </a:extLst>
          </p:cNvPr>
          <p:cNvSpPr/>
          <p:nvPr/>
        </p:nvSpPr>
        <p:spPr>
          <a:xfrm>
            <a:off x="5615613" y="4010204"/>
            <a:ext cx="319153" cy="132527"/>
          </a:xfrm>
          <a:prstGeom prst="rightArrow">
            <a:avLst/>
          </a:prstGeom>
          <a:solidFill>
            <a:schemeClr val="accent4">
              <a:lumMod val="50000"/>
              <a:lumOff val="5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Arrow: Curved Left 2">
            <a:extLst>
              <a:ext uri="{FF2B5EF4-FFF2-40B4-BE49-F238E27FC236}">
                <a16:creationId xmlns:a16="http://schemas.microsoft.com/office/drawing/2014/main" id="{3C32C1D4-BD3F-D47F-AC49-9DD22A05FDD0}"/>
              </a:ext>
            </a:extLst>
          </p:cNvPr>
          <p:cNvSpPr/>
          <p:nvPr/>
        </p:nvSpPr>
        <p:spPr>
          <a:xfrm>
            <a:off x="2929766" y="2603683"/>
            <a:ext cx="1464896" cy="110940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32F0FB69-8D3B-144A-0FEB-AFB1F2295B9C}"/>
              </a:ext>
            </a:extLst>
          </p:cNvPr>
          <p:cNvSpPr txBox="1"/>
          <p:nvPr/>
        </p:nvSpPr>
        <p:spPr>
          <a:xfrm>
            <a:off x="3087223" y="2942216"/>
            <a:ext cx="1746732" cy="338554"/>
          </a:xfrm>
          <a:prstGeom prst="rect">
            <a:avLst/>
          </a:prstGeom>
          <a:noFill/>
        </p:spPr>
        <p:txBody>
          <a:bodyPr wrap="square">
            <a:spAutoFit/>
          </a:bodyPr>
          <a:lstStyle/>
          <a:p>
            <a:r>
              <a:rPr lang="en-GB" altLang="en-US" sz="1600">
                <a:solidFill>
                  <a:schemeClr val="bg1"/>
                </a:solidFill>
                <a:latin typeface="Arial" panose="020B0604020202020204" pitchFamily="34" charset="0"/>
                <a:ea typeface="ヒラギノ角ゴ Pro W3"/>
                <a:cs typeface="Arial" panose="020B0604020202020204" pitchFamily="34" charset="0"/>
              </a:rPr>
              <a:t>Recycling</a:t>
            </a:r>
            <a:endParaRPr lang="en-GB" sz="1600"/>
          </a:p>
        </p:txBody>
      </p:sp>
      <p:sp>
        <p:nvSpPr>
          <p:cNvPr id="8" name="Arrow: Right 7">
            <a:extLst>
              <a:ext uri="{FF2B5EF4-FFF2-40B4-BE49-F238E27FC236}">
                <a16:creationId xmlns:a16="http://schemas.microsoft.com/office/drawing/2014/main" id="{8351B144-F240-0578-0691-A40A44095B45}"/>
              </a:ext>
            </a:extLst>
          </p:cNvPr>
          <p:cNvSpPr/>
          <p:nvPr/>
        </p:nvSpPr>
        <p:spPr>
          <a:xfrm rot="12638101">
            <a:off x="2418279" y="3756147"/>
            <a:ext cx="1149563" cy="88071"/>
          </a:xfrm>
          <a:prstGeom prst="rightArrow">
            <a:avLst>
              <a:gd name="adj1" fmla="val 77932"/>
              <a:gd name="adj2" fmla="val 50000"/>
            </a:avLst>
          </a:prstGeom>
          <a:solidFill>
            <a:schemeClr val="accent4">
              <a:lumMod val="50000"/>
              <a:lumOff val="50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8B826016-BDD9-1B17-00EA-190BE6105E9E}"/>
              </a:ext>
            </a:extLst>
          </p:cNvPr>
          <p:cNvSpPr txBox="1">
            <a:spLocks/>
          </p:cNvSpPr>
          <p:nvPr/>
        </p:nvSpPr>
        <p:spPr>
          <a:xfrm>
            <a:off x="301923" y="188640"/>
            <a:ext cx="8663078" cy="733982"/>
          </a:xfrm>
          <a:prstGeom prst="rect">
            <a:avLst/>
          </a:prstGeom>
        </p:spPr>
        <p:txBody>
          <a:bodyPr>
            <a:normAutofit/>
          </a:bodyPr>
          <a:lstStyle>
            <a:lvl1pPr algn="l" defTabSz="457200" rtl="0" eaLnBrk="0" fontAlgn="base" hangingPunct="0">
              <a:spcBef>
                <a:spcPct val="0"/>
              </a:spcBef>
              <a:spcAft>
                <a:spcPct val="0"/>
              </a:spcAft>
              <a:defRPr sz="4400" b="1" kern="1200">
                <a:solidFill>
                  <a:srgbClr val="EC9039"/>
                </a:solidFill>
                <a:latin typeface="+mj-lt"/>
                <a:ea typeface="ヒラギノ角ゴ Pro W3" charset="0"/>
                <a:cs typeface="Gill Sans" pitchFamily="2" charset="0"/>
              </a:defRPr>
            </a:lvl1pPr>
            <a:lvl2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2pPr>
            <a:lvl3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3pPr>
            <a:lvl4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4pPr>
            <a:lvl5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a:latin typeface="Arial" panose="020B0604020202020204" pitchFamily="34" charset="0"/>
                <a:ea typeface="+mj-lt"/>
                <a:cs typeface="Arial" panose="020B0604020202020204" pitchFamily="34" charset="0"/>
              </a:rPr>
              <a:t>The Stages of </a:t>
            </a:r>
            <a:r>
              <a:rPr lang="en-GB" sz="3200">
                <a:solidFill>
                  <a:srgbClr val="FF0000"/>
                </a:solidFill>
                <a:latin typeface="Arial" panose="020B0604020202020204" pitchFamily="34" charset="0"/>
                <a:ea typeface="+mj-lt"/>
                <a:cs typeface="Arial" panose="020B0604020202020204" pitchFamily="34" charset="0"/>
              </a:rPr>
              <a:t>Change</a:t>
            </a:r>
            <a:endParaRPr lang="en-US" sz="3200">
              <a:solidFill>
                <a:srgbClr val="FF0000"/>
              </a:solidFill>
              <a:latin typeface="Arial" panose="020B0604020202020204" pitchFamily="34" charset="0"/>
              <a:cs typeface="Arial" panose="020B0604020202020204" pitchFamily="34" charset="0"/>
            </a:endParaRPr>
          </a:p>
        </p:txBody>
      </p:sp>
      <p:sp>
        <p:nvSpPr>
          <p:cNvPr id="14" name="TextBox 1">
            <a:extLst>
              <a:ext uri="{FF2B5EF4-FFF2-40B4-BE49-F238E27FC236}">
                <a16:creationId xmlns:a16="http://schemas.microsoft.com/office/drawing/2014/main" id="{324A0094-FE2F-EA0C-84EE-56A291448515}"/>
              </a:ext>
            </a:extLst>
          </p:cNvPr>
          <p:cNvSpPr txBox="1"/>
          <p:nvPr/>
        </p:nvSpPr>
        <p:spPr>
          <a:xfrm>
            <a:off x="276721" y="5443115"/>
            <a:ext cx="8590557" cy="807913"/>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solidFill>
                  <a:srgbClr val="FFFF00"/>
                </a:solidFill>
                <a:latin typeface="Arial" panose="020B0604020202020204" pitchFamily="34" charset="0"/>
                <a:cs typeface="Arial" panose="020B0604020202020204" pitchFamily="34" charset="0"/>
              </a:rPr>
              <a:t>Change is a process, not an event. It usually doesn't happen overnight.</a:t>
            </a:r>
            <a:endParaRPr lang="en-US" sz="2400" b="1">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627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C013A-8A6B-E024-CBA7-741059ADACE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61DF176-B1DD-F49C-1A77-FEAC2D813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28520"/>
            <a:ext cx="4425889" cy="4144696"/>
          </a:xfrm>
          <a:prstGeom prst="rect">
            <a:avLst/>
          </a:prstGeom>
          <a:solidFill>
            <a:schemeClr val="tx1"/>
          </a:solidFill>
        </p:spPr>
      </p:pic>
      <p:sp>
        <p:nvSpPr>
          <p:cNvPr id="2" name="Title 1">
            <a:extLst>
              <a:ext uri="{FF2B5EF4-FFF2-40B4-BE49-F238E27FC236}">
                <a16:creationId xmlns:a16="http://schemas.microsoft.com/office/drawing/2014/main" id="{4D5EFAA1-E463-6697-1C71-02206763C948}"/>
              </a:ext>
            </a:extLst>
          </p:cNvPr>
          <p:cNvSpPr txBox="1">
            <a:spLocks/>
          </p:cNvSpPr>
          <p:nvPr/>
        </p:nvSpPr>
        <p:spPr>
          <a:xfrm>
            <a:off x="240461" y="260648"/>
            <a:ext cx="8663078" cy="733982"/>
          </a:xfrm>
          <a:prstGeom prst="rect">
            <a:avLst/>
          </a:prstGeom>
        </p:spPr>
        <p:txBody>
          <a:bodyPr>
            <a:normAutofit/>
          </a:bodyPr>
          <a:lstStyle>
            <a:lvl1pPr algn="l" defTabSz="457200" rtl="0" eaLnBrk="0" fontAlgn="base" hangingPunct="0">
              <a:spcBef>
                <a:spcPct val="0"/>
              </a:spcBef>
              <a:spcAft>
                <a:spcPct val="0"/>
              </a:spcAft>
              <a:defRPr sz="4400" b="1" kern="1200">
                <a:solidFill>
                  <a:srgbClr val="EC9039"/>
                </a:solidFill>
                <a:latin typeface="+mj-lt"/>
                <a:ea typeface="ヒラギノ角ゴ Pro W3" charset="0"/>
                <a:cs typeface="Gill Sans" pitchFamily="2" charset="0"/>
              </a:defRPr>
            </a:lvl1pPr>
            <a:lvl2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2pPr>
            <a:lvl3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3pPr>
            <a:lvl4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4pPr>
            <a:lvl5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a:latin typeface="Arial" panose="020B0604020202020204" pitchFamily="34" charset="0"/>
                <a:ea typeface="+mj-lt"/>
                <a:cs typeface="Arial" panose="020B0604020202020204" pitchFamily="34" charset="0"/>
              </a:rPr>
              <a:t>The Stages of </a:t>
            </a:r>
            <a:r>
              <a:rPr lang="en-GB" sz="3200">
                <a:solidFill>
                  <a:srgbClr val="FF0000"/>
                </a:solidFill>
                <a:latin typeface="Arial" panose="020B0604020202020204" pitchFamily="34" charset="0"/>
                <a:ea typeface="+mj-lt"/>
                <a:cs typeface="Arial" panose="020B0604020202020204" pitchFamily="34" charset="0"/>
              </a:rPr>
              <a:t>Change</a:t>
            </a:r>
            <a:endParaRPr lang="en-US" sz="3200">
              <a:solidFill>
                <a:srgbClr val="FF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D4F59FA-86A7-6FB7-1A7D-3F7B8803C4A2}"/>
              </a:ext>
            </a:extLst>
          </p:cNvPr>
          <p:cNvSpPr txBox="1"/>
          <p:nvPr/>
        </p:nvSpPr>
        <p:spPr>
          <a:xfrm>
            <a:off x="4991573" y="1711561"/>
            <a:ext cx="3923929" cy="3170099"/>
          </a:xfrm>
          <a:prstGeom prst="rect">
            <a:avLst/>
          </a:prstGeom>
          <a:noFill/>
        </p:spPr>
        <p:txBody>
          <a:bodyPr wrap="square" rtlCol="0">
            <a:spAutoFit/>
          </a:bodyPr>
          <a:lstStyle/>
          <a:p>
            <a:r>
              <a:rPr lang="en-GB" sz="2000"/>
              <a:t>1.  Contemplation:  Thinking About It</a:t>
            </a:r>
          </a:p>
          <a:p>
            <a:endParaRPr lang="en-GB" sz="2000"/>
          </a:p>
          <a:p>
            <a:r>
              <a:rPr lang="en-GB" sz="2000"/>
              <a:t>2.  Preparation:  Preparing for Action</a:t>
            </a:r>
          </a:p>
          <a:p>
            <a:endParaRPr lang="en-GB" sz="2000"/>
          </a:p>
          <a:p>
            <a:r>
              <a:rPr lang="en-GB" sz="2000"/>
              <a:t>3.  Action:  Taking Action</a:t>
            </a:r>
          </a:p>
          <a:p>
            <a:endParaRPr lang="en-GB" sz="2000"/>
          </a:p>
          <a:p>
            <a:r>
              <a:rPr lang="en-GB" sz="2000"/>
              <a:t>4.  Maintenance:  Maintaining a Good Thing for Life</a:t>
            </a:r>
          </a:p>
        </p:txBody>
      </p:sp>
      <p:sp>
        <p:nvSpPr>
          <p:cNvPr id="14" name="TextBox 1">
            <a:extLst>
              <a:ext uri="{FF2B5EF4-FFF2-40B4-BE49-F238E27FC236}">
                <a16:creationId xmlns:a16="http://schemas.microsoft.com/office/drawing/2014/main" id="{EED99A7D-1016-6A1F-17BA-02353DEEFFA7}"/>
              </a:ext>
            </a:extLst>
          </p:cNvPr>
          <p:cNvSpPr txBox="1"/>
          <p:nvPr/>
        </p:nvSpPr>
        <p:spPr>
          <a:xfrm>
            <a:off x="312982" y="5373216"/>
            <a:ext cx="8590557" cy="807913"/>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solidFill>
                  <a:srgbClr val="FFFF00"/>
                </a:solidFill>
                <a:latin typeface="Arial" panose="020B0604020202020204" pitchFamily="34" charset="0"/>
                <a:cs typeface="Arial" panose="020B0604020202020204" pitchFamily="34" charset="0"/>
              </a:rPr>
              <a:t>Change is a process, not an event. It usually doesn't happen overnight.</a:t>
            </a:r>
            <a:endParaRPr lang="en-US" sz="2400" b="1">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155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240461" y="188640"/>
            <a:ext cx="8663078" cy="733982"/>
          </a:xfrm>
        </p:spPr>
        <p:txBody>
          <a:bodyPr>
            <a:normAutofit/>
          </a:bodyPr>
          <a:lstStyle/>
          <a:p>
            <a:pPr algn="ctr"/>
            <a:r>
              <a:rPr lang="en-GB" sz="3200">
                <a:solidFill>
                  <a:srgbClr val="FF0000"/>
                </a:solidFill>
                <a:latin typeface="Arial" panose="020B0604020202020204" pitchFamily="34" charset="0"/>
                <a:ea typeface="+mj-lt"/>
                <a:cs typeface="Arial" panose="020B0604020202020204" pitchFamily="34" charset="0"/>
              </a:rPr>
              <a:t>Change</a:t>
            </a:r>
            <a:r>
              <a:rPr lang="en-GB" sz="3200">
                <a:latin typeface="Arial" panose="020B0604020202020204" pitchFamily="34" charset="0"/>
                <a:ea typeface="+mj-lt"/>
                <a:cs typeface="Arial" panose="020B0604020202020204" pitchFamily="34" charset="0"/>
              </a:rPr>
              <a:t>: Cost Benefit Analysis (CBA)</a:t>
            </a:r>
            <a:endParaRPr lang="en-US" sz="3200">
              <a:latin typeface="Arial" panose="020B0604020202020204" pitchFamily="34" charset="0"/>
              <a:cs typeface="Arial" panose="020B0604020202020204" pitchFamily="34" charset="0"/>
            </a:endParaRPr>
          </a:p>
        </p:txBody>
      </p:sp>
      <p:graphicFrame>
        <p:nvGraphicFramePr>
          <p:cNvPr id="3" name="Table 4">
            <a:extLst>
              <a:ext uri="{FF2B5EF4-FFF2-40B4-BE49-F238E27FC236}">
                <a16:creationId xmlns:a16="http://schemas.microsoft.com/office/drawing/2014/main" id="{7F4C9A9D-A69D-49E1-BAF0-768D3D2ED2CD}"/>
              </a:ext>
            </a:extLst>
          </p:cNvPr>
          <p:cNvGraphicFramePr>
            <a:graphicFrameLocks noGrp="1"/>
          </p:cNvGraphicFramePr>
          <p:nvPr>
            <p:extLst>
              <p:ext uri="{D42A27DB-BD31-4B8C-83A1-F6EECF244321}">
                <p14:modId xmlns:p14="http://schemas.microsoft.com/office/powerpoint/2010/main" val="2716467612"/>
              </p:ext>
            </p:extLst>
          </p:nvPr>
        </p:nvGraphicFramePr>
        <p:xfrm>
          <a:off x="328062" y="3270318"/>
          <a:ext cx="8580011" cy="2780903"/>
        </p:xfrm>
        <a:graphic>
          <a:graphicData uri="http://schemas.openxmlformats.org/drawingml/2006/table">
            <a:tbl>
              <a:tblPr firstRow="1" bandRow="1">
                <a:tableStyleId>{5C22544A-7EE6-4342-B048-85BDC9FD1C3A}</a:tableStyleId>
              </a:tblPr>
              <a:tblGrid>
                <a:gridCol w="4491983">
                  <a:extLst>
                    <a:ext uri="{9D8B030D-6E8A-4147-A177-3AD203B41FA5}">
                      <a16:colId xmlns:a16="http://schemas.microsoft.com/office/drawing/2014/main" val="1851140764"/>
                    </a:ext>
                  </a:extLst>
                </a:gridCol>
                <a:gridCol w="4088028">
                  <a:extLst>
                    <a:ext uri="{9D8B030D-6E8A-4147-A177-3AD203B41FA5}">
                      <a16:colId xmlns:a16="http://schemas.microsoft.com/office/drawing/2014/main" val="1672179843"/>
                    </a:ext>
                  </a:extLst>
                </a:gridCol>
              </a:tblGrid>
              <a:tr h="342900">
                <a:tc>
                  <a:txBody>
                    <a:bodyPr/>
                    <a:lstStyle/>
                    <a:p>
                      <a:r>
                        <a:rPr lang="en-GB" sz="1800">
                          <a:solidFill>
                            <a:schemeClr val="bg1"/>
                          </a:solidFill>
                        </a:rPr>
                        <a:t>Continuing the Behaviour</a:t>
                      </a:r>
                    </a:p>
                  </a:txBody>
                  <a:tcPr marL="68580" marR="68580" marT="34290" marB="3429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GB" sz="1800"/>
                    </a:p>
                  </a:txBody>
                  <a:tcPr marL="68580" marR="68580" marT="34290" marB="3429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65411634"/>
                  </a:ext>
                </a:extLst>
              </a:tr>
              <a:tr h="809228">
                <a:tc>
                  <a:txBody>
                    <a:bodyPr/>
                    <a:lstStyle/>
                    <a:p>
                      <a:r>
                        <a:rPr lang="en-GB" sz="1800"/>
                        <a:t>Advantages (benefits &amp; </a:t>
                      </a:r>
                      <a:r>
                        <a:rPr lang="en-GB" sz="1800">
                          <a:solidFill>
                            <a:schemeClr val="bg1"/>
                          </a:solidFill>
                        </a:rPr>
                        <a:t>rewards</a:t>
                      </a:r>
                      <a:r>
                        <a:rPr lang="en-GB" sz="1800"/>
                        <a:t>)</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sz="1800"/>
                        <a:t>Disadvantages (costs &amp; risks)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07233265"/>
                  </a:ext>
                </a:extLst>
              </a:tr>
              <a:tr h="342900">
                <a:tc>
                  <a:txBody>
                    <a:bodyPr/>
                    <a:lstStyle/>
                    <a:p>
                      <a:r>
                        <a:rPr lang="en-GB" sz="1800" b="1">
                          <a:solidFill>
                            <a:schemeClr val="bg1"/>
                          </a:solidFill>
                        </a:rPr>
                        <a:t>Ceasing the Behaviour</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GB" sz="1800" b="1">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885072241"/>
                  </a:ext>
                </a:extLst>
              </a:tr>
              <a:tr h="1285875">
                <a:tc>
                  <a:txBody>
                    <a:bodyPr/>
                    <a:lstStyle/>
                    <a:p>
                      <a:pPr lvl="0">
                        <a:buNone/>
                      </a:pPr>
                      <a:r>
                        <a:rPr lang="en-GB" sz="1800" b="0" i="0" u="none" strike="noStrike" noProof="0">
                          <a:latin typeface="Calibri"/>
                        </a:rPr>
                        <a:t>Advantages (benefits &amp; rewards)</a:t>
                      </a:r>
                      <a:endParaRPr lang="en-US" sz="18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lvl="0">
                        <a:buNone/>
                      </a:pPr>
                      <a:r>
                        <a:rPr lang="en-GB" sz="1800" b="0" i="0" u="none" strike="noStrike" noProof="0">
                          <a:latin typeface="Calibri"/>
                        </a:rPr>
                        <a:t>Disadvantages (costs &amp; risks)</a:t>
                      </a:r>
                      <a:endParaRPr lang="en-US" sz="18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6733134"/>
                  </a:ext>
                </a:extLst>
              </a:tr>
            </a:tbl>
          </a:graphicData>
        </a:graphic>
      </p:graphicFrame>
      <p:sp>
        <p:nvSpPr>
          <p:cNvPr id="5" name="TextBox 4">
            <a:extLst>
              <a:ext uri="{FF2B5EF4-FFF2-40B4-BE49-F238E27FC236}">
                <a16:creationId xmlns:a16="http://schemas.microsoft.com/office/drawing/2014/main" id="{B7413D6A-BBB5-4E71-AFF0-63870A059A13}"/>
              </a:ext>
            </a:extLst>
          </p:cNvPr>
          <p:cNvSpPr txBox="1"/>
          <p:nvPr/>
        </p:nvSpPr>
        <p:spPr>
          <a:xfrm>
            <a:off x="240461" y="1124744"/>
            <a:ext cx="8663078" cy="19159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000">
                <a:cs typeface="Arial" panose="020B0604020202020204" pitchFamily="34" charset="0"/>
              </a:rPr>
              <a:t>List a way that you currently respond to your LO (yelling, avoiding, nagging).</a:t>
            </a:r>
            <a:endParaRPr lang="en-US" sz="2000">
              <a:cs typeface="Arial" panose="020B0604020202020204" pitchFamily="34" charset="0"/>
            </a:endParaRPr>
          </a:p>
          <a:p>
            <a:pPr marL="342900" indent="-342900">
              <a:buFont typeface="Arial" panose="020B0604020202020204" pitchFamily="34" charset="0"/>
              <a:buChar char="•"/>
            </a:pPr>
            <a:r>
              <a:rPr lang="en-GB" sz="2000">
                <a:cs typeface="Arial" panose="020B0604020202020204" pitchFamily="34" charset="0"/>
              </a:rPr>
              <a:t>List an alternative way that you could respond to your LO.  How can you change your behaviour?  </a:t>
            </a:r>
            <a:endParaRPr lang="en-US" sz="2000">
              <a:cs typeface="Arial" panose="020B0604020202020204" pitchFamily="34" charset="0"/>
            </a:endParaRPr>
          </a:p>
          <a:p>
            <a:pPr marL="342900" indent="-342900">
              <a:buFont typeface="Arial" panose="020B0604020202020204" pitchFamily="34" charset="0"/>
              <a:buChar char="•"/>
            </a:pPr>
            <a:r>
              <a:rPr lang="en-GB" sz="2000">
                <a:cs typeface="Arial" panose="020B0604020202020204" pitchFamily="34" charset="0"/>
              </a:rPr>
              <a:t>Make it specific. </a:t>
            </a:r>
            <a:endParaRPr lang="en-US" sz="2000">
              <a:cs typeface="Arial" panose="020B0604020202020204" pitchFamily="34" charset="0"/>
            </a:endParaRPr>
          </a:p>
          <a:p>
            <a:pPr marL="342900" indent="-342900">
              <a:buFont typeface="Arial" panose="020B0604020202020204" pitchFamily="34" charset="0"/>
              <a:buChar char="•"/>
            </a:pPr>
            <a:r>
              <a:rPr lang="en-GB" sz="2000">
                <a:cs typeface="Arial" panose="020B0604020202020204" pitchFamily="34" charset="0"/>
              </a:rPr>
              <a:t>Label each behaviour as either short term (ST) or long term (LT).</a:t>
            </a:r>
          </a:p>
        </p:txBody>
      </p:sp>
    </p:spTree>
    <p:extLst>
      <p:ext uri="{BB962C8B-B14F-4D97-AF65-F5344CB8AC3E}">
        <p14:creationId xmlns:p14="http://schemas.microsoft.com/office/powerpoint/2010/main" val="137689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44765" y="188640"/>
            <a:ext cx="8663078" cy="733982"/>
          </a:xfrm>
        </p:spPr>
        <p:txBody>
          <a:bodyPr>
            <a:normAutofit/>
          </a:bodyPr>
          <a:lstStyle/>
          <a:p>
            <a:pPr algn="ctr"/>
            <a:r>
              <a:rPr lang="en-GB" sz="3200">
                <a:solidFill>
                  <a:srgbClr val="FF0000"/>
                </a:solidFill>
                <a:latin typeface="Arial" panose="020B0604020202020204" pitchFamily="34" charset="0"/>
                <a:ea typeface="+mj-lt"/>
                <a:cs typeface="Arial" panose="020B0604020202020204" pitchFamily="34" charset="0"/>
              </a:rPr>
              <a:t>Change</a:t>
            </a:r>
            <a:r>
              <a:rPr lang="en-GB" sz="3200">
                <a:latin typeface="Arial" panose="020B0604020202020204" pitchFamily="34" charset="0"/>
                <a:ea typeface="+mj-lt"/>
                <a:cs typeface="Arial" panose="020B0604020202020204" pitchFamily="34" charset="0"/>
              </a:rPr>
              <a:t> Plan Worksheet</a:t>
            </a:r>
            <a:endParaRPr lang="en-US" sz="3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7413D6A-BBB5-4E71-AFF0-63870A059A13}"/>
              </a:ext>
            </a:extLst>
          </p:cNvPr>
          <p:cNvSpPr txBox="1"/>
          <p:nvPr/>
        </p:nvSpPr>
        <p:spPr>
          <a:xfrm>
            <a:off x="344765" y="1067453"/>
            <a:ext cx="8663078"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000"/>
              <a:t>Planning is key to making successful changes.</a:t>
            </a:r>
            <a:endParaRPr lang="en-US" sz="2000">
              <a:cs typeface="Calibri" panose="020F0502020204030204"/>
            </a:endParaRPr>
          </a:p>
          <a:p>
            <a:pPr marL="342900" indent="-342900">
              <a:buFont typeface="Arial" panose="020B0604020202020204" pitchFamily="34" charset="0"/>
              <a:buChar char="•"/>
            </a:pPr>
            <a:r>
              <a:rPr lang="en-GB" sz="2000">
                <a:cs typeface="Calibri"/>
              </a:rPr>
              <a:t>Use this worksheet to develop your own plan for making a change in your behaviour.</a:t>
            </a:r>
          </a:p>
        </p:txBody>
      </p:sp>
      <p:graphicFrame>
        <p:nvGraphicFramePr>
          <p:cNvPr id="6" name="Table 6">
            <a:extLst>
              <a:ext uri="{FF2B5EF4-FFF2-40B4-BE49-F238E27FC236}">
                <a16:creationId xmlns:a16="http://schemas.microsoft.com/office/drawing/2014/main" id="{8D5289A0-7F7F-438A-9339-20AB61DE6139}"/>
              </a:ext>
            </a:extLst>
          </p:cNvPr>
          <p:cNvGraphicFramePr>
            <a:graphicFrameLocks noGrp="1"/>
          </p:cNvGraphicFramePr>
          <p:nvPr>
            <p:extLst>
              <p:ext uri="{D42A27DB-BD31-4B8C-83A1-F6EECF244321}">
                <p14:modId xmlns:p14="http://schemas.microsoft.com/office/powerpoint/2010/main" val="1200221886"/>
              </p:ext>
            </p:extLst>
          </p:nvPr>
        </p:nvGraphicFramePr>
        <p:xfrm>
          <a:off x="344765" y="2204864"/>
          <a:ext cx="8475707" cy="3881430"/>
        </p:xfrm>
        <a:graphic>
          <a:graphicData uri="http://schemas.openxmlformats.org/drawingml/2006/table">
            <a:tbl>
              <a:tblPr firstRow="1" bandRow="1">
                <a:tableStyleId>{5C22544A-7EE6-4342-B048-85BDC9FD1C3A}</a:tableStyleId>
              </a:tblPr>
              <a:tblGrid>
                <a:gridCol w="8475707">
                  <a:extLst>
                    <a:ext uri="{9D8B030D-6E8A-4147-A177-3AD203B41FA5}">
                      <a16:colId xmlns:a16="http://schemas.microsoft.com/office/drawing/2014/main" val="3349274743"/>
                    </a:ext>
                  </a:extLst>
                </a:gridCol>
              </a:tblGrid>
              <a:tr h="554490">
                <a:tc>
                  <a:txBody>
                    <a:bodyPr/>
                    <a:lstStyle/>
                    <a:p>
                      <a:pPr marL="342900" indent="-342900">
                        <a:buAutoNum type="arabicPeriod"/>
                      </a:pPr>
                      <a:r>
                        <a:rPr lang="en-GB" sz="1400" b="1">
                          <a:solidFill>
                            <a:schemeClr val="bg1"/>
                          </a:solidFill>
                          <a:latin typeface="Arial" panose="020B0604020202020204" pitchFamily="34" charset="0"/>
                          <a:cs typeface="Arial" panose="020B0604020202020204" pitchFamily="34" charset="0"/>
                        </a:rPr>
                        <a:t>The Change I want to make is:</a:t>
                      </a:r>
                    </a:p>
                    <a:p>
                      <a:pPr marL="0" indent="0">
                        <a:buNone/>
                      </a:pPr>
                      <a:r>
                        <a:rPr lang="en-GB" altLang="en-US" sz="1400" b="1">
                          <a:latin typeface="Arial" panose="020B0604020202020204" pitchFamily="34" charset="0"/>
                          <a:ea typeface="ヒラギノ角ゴ Pro W3"/>
                          <a:cs typeface="Arial" panose="020B0604020202020204" pitchFamily="34" charset="0"/>
                        </a:rPr>
                        <a:t>        How confident am I that I can make these changes? </a:t>
                      </a:r>
                      <a:endParaRPr lang="en-GB" sz="1400" b="1">
                        <a:solidFill>
                          <a:schemeClr val="bg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300372462"/>
                  </a:ext>
                </a:extLst>
              </a:tr>
              <a:tr h="554490">
                <a:tc>
                  <a:txBody>
                    <a:bodyPr/>
                    <a:lstStyle/>
                    <a:p>
                      <a:r>
                        <a:rPr lang="en-GB" sz="1400" b="1">
                          <a:solidFill>
                            <a:schemeClr val="bg1"/>
                          </a:solidFill>
                          <a:latin typeface="Arial" panose="020B0604020202020204" pitchFamily="34" charset="0"/>
                          <a:cs typeface="Arial" panose="020B0604020202020204" pitchFamily="34" charset="0"/>
                        </a:rPr>
                        <a:t>2. The most important reasons why I want to make this change are: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88402037"/>
                  </a:ext>
                </a:extLst>
              </a:tr>
              <a:tr h="554490">
                <a:tc>
                  <a:txBody>
                    <a:bodyPr/>
                    <a:lstStyle/>
                    <a:p>
                      <a:r>
                        <a:rPr lang="en-GB" sz="1400" b="1">
                          <a:solidFill>
                            <a:schemeClr val="bg1"/>
                          </a:solidFill>
                          <a:latin typeface="Arial" panose="020B0604020202020204" pitchFamily="34" charset="0"/>
                          <a:cs typeface="Arial" panose="020B0604020202020204" pitchFamily="34" charset="0"/>
                        </a:rPr>
                        <a:t>3. The steps I plan to take in changing are: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38770704"/>
                  </a:ext>
                </a:extLst>
              </a:tr>
              <a:tr h="554490">
                <a:tc>
                  <a:txBody>
                    <a:bodyPr/>
                    <a:lstStyle/>
                    <a:p>
                      <a:r>
                        <a:rPr lang="en-GB" sz="1400" b="1">
                          <a:solidFill>
                            <a:schemeClr val="bg1"/>
                          </a:solidFill>
                          <a:latin typeface="Arial" panose="020B0604020202020204" pitchFamily="34" charset="0"/>
                          <a:cs typeface="Arial" panose="020B0604020202020204" pitchFamily="34" charset="0"/>
                        </a:rPr>
                        <a:t>4. The ways other people can help are: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26111948"/>
                  </a:ext>
                </a:extLst>
              </a:tr>
              <a:tr h="554490">
                <a:tc>
                  <a:txBody>
                    <a:bodyPr/>
                    <a:lstStyle/>
                    <a:p>
                      <a:r>
                        <a:rPr lang="en-GB" sz="1400" b="1">
                          <a:solidFill>
                            <a:schemeClr val="bg1"/>
                          </a:solidFill>
                          <a:latin typeface="Arial" panose="020B0604020202020204" pitchFamily="34" charset="0"/>
                          <a:cs typeface="Arial" panose="020B0604020202020204" pitchFamily="34" charset="0"/>
                        </a:rPr>
                        <a:t>5. I will know that my plan is working if:</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942365524"/>
                  </a:ext>
                </a:extLst>
              </a:tr>
              <a:tr h="554490">
                <a:tc>
                  <a:txBody>
                    <a:bodyPr/>
                    <a:lstStyle/>
                    <a:p>
                      <a:r>
                        <a:rPr lang="en-GB" sz="1400" b="1">
                          <a:solidFill>
                            <a:schemeClr val="bg1"/>
                          </a:solidFill>
                          <a:latin typeface="Arial" panose="020B0604020202020204" pitchFamily="34" charset="0"/>
                          <a:cs typeface="Arial" panose="020B0604020202020204" pitchFamily="34" charset="0"/>
                        </a:rPr>
                        <a:t>6. Some things that could interfere with my plan are: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29046026"/>
                  </a:ext>
                </a:extLst>
              </a:tr>
              <a:tr h="554490">
                <a:tc>
                  <a:txBody>
                    <a:bodyPr/>
                    <a:lstStyle/>
                    <a:p>
                      <a:r>
                        <a:rPr lang="en-GB" sz="1400" b="1">
                          <a:solidFill>
                            <a:schemeClr val="bg1"/>
                          </a:solidFill>
                          <a:latin typeface="Arial" panose="020B0604020202020204" pitchFamily="34" charset="0"/>
                          <a:cs typeface="Arial" panose="020B0604020202020204" pitchFamily="34" charset="0"/>
                        </a:rPr>
                        <a:t>7. How important is it that I make this change ?</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709306962"/>
                  </a:ext>
                </a:extLst>
              </a:tr>
            </a:tbl>
          </a:graphicData>
        </a:graphic>
      </p:graphicFrame>
    </p:spTree>
    <p:extLst>
      <p:ext uri="{BB962C8B-B14F-4D97-AF65-F5344CB8AC3E}">
        <p14:creationId xmlns:p14="http://schemas.microsoft.com/office/powerpoint/2010/main" val="2551136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299340" y="260648"/>
            <a:ext cx="8663078" cy="733982"/>
          </a:xfrm>
        </p:spPr>
        <p:txBody>
          <a:bodyPr>
            <a:normAutofit/>
          </a:bodyPr>
          <a:lstStyle/>
          <a:p>
            <a:pPr algn="ctr"/>
            <a:r>
              <a:rPr lang="en-GB" sz="3200">
                <a:solidFill>
                  <a:srgbClr val="00FF99"/>
                </a:solidFill>
                <a:latin typeface="Arial" panose="020B0604020202020204" pitchFamily="34" charset="0"/>
                <a:ea typeface="+mj-lt"/>
                <a:cs typeface="Arial" panose="020B0604020202020204" pitchFamily="34" charset="0"/>
              </a:rPr>
              <a:t>Self-Care</a:t>
            </a:r>
            <a:r>
              <a:rPr lang="en-GB" sz="3200">
                <a:latin typeface="Arial" panose="020B0604020202020204" pitchFamily="34" charset="0"/>
                <a:ea typeface="+mj-lt"/>
                <a:cs typeface="Arial" panose="020B0604020202020204" pitchFamily="34" charset="0"/>
              </a:rPr>
              <a:t> &amp; Self-Rewards</a:t>
            </a:r>
            <a:endParaRPr lang="en-US" sz="3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7413D6A-BBB5-4E71-AFF0-63870A059A13}"/>
              </a:ext>
            </a:extLst>
          </p:cNvPr>
          <p:cNvSpPr txBox="1"/>
          <p:nvPr/>
        </p:nvSpPr>
        <p:spPr>
          <a:xfrm>
            <a:off x="240315" y="1268760"/>
            <a:ext cx="5565237" cy="46858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a:t>Addiction has a way of quickly throwing lives out of balance. Ask yourself the following questions:</a:t>
            </a:r>
          </a:p>
          <a:p>
            <a:endParaRPr lang="en-GB" sz="2000" b="1">
              <a:solidFill>
                <a:srgbClr val="FF9900"/>
              </a:solidFill>
              <a:cs typeface="Calibri"/>
            </a:endParaRPr>
          </a:p>
          <a:p>
            <a:pPr marL="257175" indent="-257175">
              <a:buFont typeface="Arial"/>
              <a:buChar char="•"/>
            </a:pPr>
            <a:r>
              <a:rPr lang="en-GB" sz="2000">
                <a:cs typeface="Calibri"/>
              </a:rPr>
              <a:t>Are you obsessing over your LO's addiction and feeling confused and helpless ?</a:t>
            </a:r>
          </a:p>
          <a:p>
            <a:pPr marL="257175" indent="-257175">
              <a:buFont typeface="Arial"/>
              <a:buChar char="•"/>
            </a:pPr>
            <a:endParaRPr lang="en-GB" sz="2000">
              <a:cs typeface="Calibri"/>
            </a:endParaRPr>
          </a:p>
          <a:p>
            <a:pPr marL="257175" indent="-257175">
              <a:buFont typeface="Arial"/>
              <a:buChar char="•"/>
            </a:pPr>
            <a:r>
              <a:rPr lang="en-GB" sz="2000">
                <a:cs typeface="Calibri"/>
              </a:rPr>
              <a:t>Are you finding it had to get anything done ?</a:t>
            </a:r>
          </a:p>
          <a:p>
            <a:pPr marL="257175" indent="-257175">
              <a:buFont typeface="Arial"/>
              <a:buChar char="•"/>
            </a:pPr>
            <a:endParaRPr lang="en-GB" sz="2000">
              <a:cs typeface="Calibri"/>
            </a:endParaRPr>
          </a:p>
          <a:p>
            <a:pPr marL="257175" indent="-257175">
              <a:buFont typeface="Arial"/>
              <a:buChar char="•"/>
            </a:pPr>
            <a:r>
              <a:rPr lang="en-GB" sz="2000">
                <a:cs typeface="Calibri"/>
              </a:rPr>
              <a:t>Are you having difficulty staying focused on anything else in your life ?</a:t>
            </a:r>
          </a:p>
          <a:p>
            <a:pPr marL="257175" indent="-257175">
              <a:buFont typeface="Arial"/>
              <a:buChar char="•"/>
            </a:pPr>
            <a:endParaRPr lang="en-GB" sz="2000">
              <a:cs typeface="Calibri"/>
            </a:endParaRPr>
          </a:p>
          <a:p>
            <a:pPr marL="257175" indent="-257175">
              <a:buFont typeface="Arial"/>
              <a:buChar char="•"/>
            </a:pPr>
            <a:r>
              <a:rPr lang="en-GB" sz="2000">
                <a:cs typeface="Calibri"/>
              </a:rPr>
              <a:t>Are you reluctant to make plans to do anything, because you never know when '</a:t>
            </a:r>
            <a:r>
              <a:rPr lang="en-GB" sz="2000" i="1">
                <a:cs typeface="Calibri"/>
              </a:rPr>
              <a:t>the other shoe is going to drop</a:t>
            </a:r>
            <a:r>
              <a:rPr lang="en-GB" sz="2000">
                <a:cs typeface="Calibri"/>
              </a:rPr>
              <a:t>' ?</a:t>
            </a:r>
          </a:p>
          <a:p>
            <a:endParaRPr lang="en-GB" sz="2000" b="1">
              <a:cs typeface="Calibri"/>
            </a:endParaRPr>
          </a:p>
        </p:txBody>
      </p:sp>
      <p:pic>
        <p:nvPicPr>
          <p:cNvPr id="3" name="Picture 6" descr="A picture containing clipart&#10;&#10;Description automatically generated">
            <a:extLst>
              <a:ext uri="{FF2B5EF4-FFF2-40B4-BE49-F238E27FC236}">
                <a16:creationId xmlns:a16="http://schemas.microsoft.com/office/drawing/2014/main" id="{3523CA0F-4A83-46F4-870C-1960AE5CA7E8}"/>
              </a:ext>
            </a:extLst>
          </p:cNvPr>
          <p:cNvPicPr>
            <a:picLocks noChangeAspect="1"/>
          </p:cNvPicPr>
          <p:nvPr/>
        </p:nvPicPr>
        <p:blipFill>
          <a:blip r:embed="rId3"/>
          <a:stretch>
            <a:fillRect/>
          </a:stretch>
        </p:blipFill>
        <p:spPr>
          <a:xfrm>
            <a:off x="5868144" y="1412776"/>
            <a:ext cx="3100459" cy="3888432"/>
          </a:xfrm>
          <a:prstGeom prst="rect">
            <a:avLst/>
          </a:prstGeom>
        </p:spPr>
      </p:pic>
    </p:spTree>
    <p:extLst>
      <p:ext uri="{BB962C8B-B14F-4D97-AF65-F5344CB8AC3E}">
        <p14:creationId xmlns:p14="http://schemas.microsoft.com/office/powerpoint/2010/main" val="388969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B24959B8-D82E-4C34-A0A5-7C2C8E20860D}"/>
              </a:ext>
            </a:extLst>
          </p:cNvPr>
          <p:cNvSpPr>
            <a:spLocks noGrp="1"/>
          </p:cNvSpPr>
          <p:nvPr>
            <p:ph idx="4294967295"/>
          </p:nvPr>
        </p:nvSpPr>
        <p:spPr>
          <a:xfrm>
            <a:off x="287336" y="1556792"/>
            <a:ext cx="8569325" cy="4752627"/>
          </a:xfrm>
        </p:spPr>
        <p:txBody>
          <a:bodyPr/>
          <a:lstStyle/>
          <a:p>
            <a:pPr>
              <a:buFont typeface="Arial" panose="020B0604020202020204" pitchFamily="34" charset="0"/>
              <a:buChar char="•"/>
            </a:pPr>
            <a:r>
              <a:rPr lang="en-GB" sz="2000">
                <a:solidFill>
                  <a:schemeClr val="tx2"/>
                </a:solidFill>
                <a:latin typeface="Arial" panose="020B0604020202020204" pitchFamily="34" charset="0"/>
                <a:ea typeface="+mn-lt"/>
                <a:cs typeface="Arial" panose="020B0604020202020204" pitchFamily="34" charset="0"/>
              </a:rPr>
              <a:t>Welcome to this online SMART Recovery meeting for Family &amp; Friends. In these meetings we help ourselves and each other live more fulfilled and safer lives.  </a:t>
            </a:r>
          </a:p>
          <a:p>
            <a:pPr>
              <a:buFont typeface="Arial" panose="020B0604020202020204" pitchFamily="34" charset="0"/>
              <a:buChar char="•"/>
            </a:pPr>
            <a:endParaRPr lang="en-US" sz="200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000">
                <a:solidFill>
                  <a:schemeClr val="tx2"/>
                </a:solidFill>
                <a:latin typeface="Arial" panose="020B0604020202020204" pitchFamily="34" charset="0"/>
                <a:ea typeface="+mn-lt"/>
                <a:cs typeface="Arial" panose="020B0604020202020204" pitchFamily="34" charset="0"/>
              </a:rPr>
              <a:t>We will focus on solutions or what will make our lives better and happier, rather than bad things that have happened in the past. </a:t>
            </a:r>
            <a:endParaRPr lang="en-GB" sz="200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sz="2000">
              <a:solidFill>
                <a:schemeClr val="tx2"/>
              </a:solidFill>
              <a:latin typeface="Arial" panose="020B0604020202020204" pitchFamily="34" charset="0"/>
              <a:ea typeface="+mn-lt"/>
              <a:cs typeface="Arial" panose="020B0604020202020204" pitchFamily="34" charset="0"/>
            </a:endParaRPr>
          </a:p>
          <a:p>
            <a:pPr>
              <a:buFont typeface="Arial" panose="020B0604020202020204" pitchFamily="34" charset="0"/>
              <a:buChar char="•"/>
            </a:pPr>
            <a:r>
              <a:rPr lang="en-GB" sz="2000">
                <a:solidFill>
                  <a:schemeClr val="tx2"/>
                </a:solidFill>
                <a:latin typeface="Arial" panose="020B0604020202020204" pitchFamily="34" charset="0"/>
                <a:ea typeface="+mn-lt"/>
                <a:cs typeface="Arial" panose="020B0604020202020204" pitchFamily="34" charset="0"/>
              </a:rPr>
              <a:t>We will keep in mind that we are not responsible for the behaviour of our Loved One.  </a:t>
            </a:r>
            <a:endParaRPr lang="en-GB" sz="200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sz="2000">
              <a:solidFill>
                <a:schemeClr val="tx2"/>
              </a:solidFill>
              <a:latin typeface="Arial" panose="020B0604020202020204" pitchFamily="34" charset="0"/>
              <a:ea typeface="+mn-lt"/>
              <a:cs typeface="Arial" panose="020B0604020202020204" pitchFamily="34" charset="0"/>
            </a:endParaRPr>
          </a:p>
          <a:p>
            <a:pPr>
              <a:buFont typeface="Arial" panose="020B0604020202020204" pitchFamily="34" charset="0"/>
              <a:buChar char="•"/>
            </a:pPr>
            <a:r>
              <a:rPr lang="en-GB" sz="2000">
                <a:solidFill>
                  <a:schemeClr val="tx2"/>
                </a:solidFill>
                <a:latin typeface="Arial" panose="020B0604020202020204" pitchFamily="34" charset="0"/>
                <a:ea typeface="+mn-lt"/>
                <a:cs typeface="Arial" panose="020B0604020202020204" pitchFamily="34" charset="0"/>
              </a:rPr>
              <a:t>We believe that although people may have a problematic habit, they are more than just their behaviour, so we avoid labels, such as alcoholic or addict in our meetings. </a:t>
            </a:r>
          </a:p>
        </p:txBody>
      </p:sp>
      <p:sp>
        <p:nvSpPr>
          <p:cNvPr id="11267" name="Title 1">
            <a:extLst>
              <a:ext uri="{FF2B5EF4-FFF2-40B4-BE49-F238E27FC236}">
                <a16:creationId xmlns:a16="http://schemas.microsoft.com/office/drawing/2014/main" id="{CFE6A724-18B6-440A-92DD-AA7CE4E6D3CD}"/>
              </a:ext>
            </a:extLst>
          </p:cNvPr>
          <p:cNvSpPr>
            <a:spLocks noGrp="1"/>
          </p:cNvSpPr>
          <p:nvPr>
            <p:ph type="title" idx="4294967295"/>
          </p:nvPr>
        </p:nvSpPr>
        <p:spPr>
          <a:xfrm>
            <a:off x="0" y="260648"/>
            <a:ext cx="9143999" cy="993775"/>
          </a:xfrm>
        </p:spPr>
        <p:txBody>
          <a:bodyPr/>
          <a:lstStyle/>
          <a:p>
            <a:pPr algn="ctr" eaLnBrk="1" hangingPunct="1"/>
            <a:r>
              <a:rPr lang="en-GB" altLang="en-US" sz="3200">
                <a:latin typeface="Arial" panose="020B0604020202020204" pitchFamily="34" charset="0"/>
                <a:ea typeface="ヒラギノ角ゴ Pro W3"/>
                <a:cs typeface="Arial" panose="020B0604020202020204" pitchFamily="34" charset="0"/>
              </a:rPr>
              <a:t>SMART Family &amp; Friends Meeting </a:t>
            </a:r>
            <a:br>
              <a:rPr lang="en-GB" altLang="en-US" sz="3200">
                <a:latin typeface="Arial" panose="020B0604020202020204" pitchFamily="34" charset="0"/>
                <a:ea typeface="ヒラギノ角ゴ Pro W3"/>
                <a:cs typeface="Arial" panose="020B0604020202020204" pitchFamily="34" charset="0"/>
              </a:rPr>
            </a:br>
            <a:r>
              <a:rPr lang="en-GB" altLang="en-US" sz="3200">
                <a:latin typeface="Arial" panose="020B0604020202020204" pitchFamily="34" charset="0"/>
                <a:ea typeface="ヒラギノ角ゴ Pro W3"/>
                <a:cs typeface="Arial" panose="020B0604020202020204" pitchFamily="34" charset="0"/>
              </a:rPr>
              <a:t>Opening Statement </a:t>
            </a:r>
            <a:endParaRPr lang="en-GB" altLang="en-US">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4168802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68944" y="260648"/>
            <a:ext cx="8070011" cy="778512"/>
          </a:xfrm>
        </p:spPr>
        <p:txBody>
          <a:bodyPr>
            <a:normAutofit/>
          </a:bodyPr>
          <a:lstStyle/>
          <a:p>
            <a:pPr algn="ctr"/>
            <a:r>
              <a:rPr lang="en-GB" sz="3200">
                <a:solidFill>
                  <a:srgbClr val="00FF99"/>
                </a:solidFill>
                <a:latin typeface="Arial" panose="020B0604020202020204" pitchFamily="34" charset="0"/>
                <a:ea typeface="+mj-lt"/>
                <a:cs typeface="Arial" panose="020B0604020202020204" pitchFamily="34" charset="0"/>
              </a:rPr>
              <a:t>Self Care</a:t>
            </a:r>
            <a:r>
              <a:rPr lang="en-GB" sz="3200">
                <a:latin typeface="Arial" panose="020B0604020202020204" pitchFamily="34" charset="0"/>
                <a:ea typeface="+mj-lt"/>
                <a:cs typeface="Arial" panose="020B0604020202020204" pitchFamily="34" charset="0"/>
              </a:rPr>
              <a:t>....can be</a:t>
            </a:r>
            <a:endParaRPr lang="en-GB" sz="3200">
              <a:latin typeface="Arial" panose="020B0604020202020204" pitchFamily="34" charset="0"/>
              <a:cs typeface="Arial" panose="020B0604020202020204" pitchFamily="34" charset="0"/>
            </a:endParaRPr>
          </a:p>
        </p:txBody>
      </p:sp>
      <p:pic>
        <p:nvPicPr>
          <p:cNvPr id="6" name="Picture 6" descr="Diagram&#10;&#10;Description automatically generated">
            <a:extLst>
              <a:ext uri="{FF2B5EF4-FFF2-40B4-BE49-F238E27FC236}">
                <a16:creationId xmlns:a16="http://schemas.microsoft.com/office/drawing/2014/main" id="{BAEA663B-0485-4019-B0F9-4B94B41AAAE9}"/>
              </a:ext>
            </a:extLst>
          </p:cNvPr>
          <p:cNvPicPr>
            <a:picLocks noChangeAspect="1"/>
          </p:cNvPicPr>
          <p:nvPr/>
        </p:nvPicPr>
        <p:blipFill>
          <a:blip r:embed="rId3"/>
          <a:stretch>
            <a:fillRect/>
          </a:stretch>
        </p:blipFill>
        <p:spPr>
          <a:xfrm>
            <a:off x="467544" y="1520788"/>
            <a:ext cx="8171411" cy="3816424"/>
          </a:xfrm>
          <a:prstGeom prst="rect">
            <a:avLst/>
          </a:prstGeom>
        </p:spPr>
      </p:pic>
    </p:spTree>
    <p:extLst>
      <p:ext uri="{BB962C8B-B14F-4D97-AF65-F5344CB8AC3E}">
        <p14:creationId xmlns:p14="http://schemas.microsoft.com/office/powerpoint/2010/main" val="627909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80641" y="342939"/>
            <a:ext cx="8318021" cy="778512"/>
          </a:xfrm>
        </p:spPr>
        <p:txBody>
          <a:bodyPr>
            <a:normAutofit/>
          </a:bodyPr>
          <a:lstStyle/>
          <a:p>
            <a:pPr algn="ctr"/>
            <a:r>
              <a:rPr lang="en-GB" sz="3200">
                <a:solidFill>
                  <a:srgbClr val="00FF99"/>
                </a:solidFill>
                <a:latin typeface="Arial" panose="020B0604020202020204" pitchFamily="34" charset="0"/>
                <a:ea typeface="+mj-lt"/>
                <a:cs typeface="Arial" panose="020B0604020202020204" pitchFamily="34" charset="0"/>
              </a:rPr>
              <a:t>Self-Care</a:t>
            </a:r>
            <a:r>
              <a:rPr lang="en-GB" sz="3200">
                <a:latin typeface="Arial" panose="020B0604020202020204" pitchFamily="34" charset="0"/>
                <a:ea typeface="+mj-lt"/>
                <a:cs typeface="Arial" panose="020B0604020202020204" pitchFamily="34" charset="0"/>
              </a:rPr>
              <a:t> Examples</a:t>
            </a:r>
            <a:endParaRPr lang="en-GB" sz="32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576CFC9-5DB5-4338-BB41-E516EDFF4CD1}"/>
              </a:ext>
            </a:extLst>
          </p:cNvPr>
          <p:cNvSpPr txBox="1"/>
          <p:nvPr/>
        </p:nvSpPr>
        <p:spPr>
          <a:xfrm>
            <a:off x="345729" y="1772816"/>
            <a:ext cx="3759310" cy="42550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800"/>
              <a:t>Tired = Nap</a:t>
            </a:r>
          </a:p>
          <a:p>
            <a:pPr marL="342900" indent="-342900">
              <a:buFont typeface="Arial" panose="020B0604020202020204" pitchFamily="34" charset="0"/>
              <a:buChar char="•"/>
            </a:pPr>
            <a:endParaRPr lang="en-GB" sz="2800"/>
          </a:p>
          <a:p>
            <a:pPr marL="342900" indent="-342900">
              <a:buFont typeface="Arial" panose="020B0604020202020204" pitchFamily="34" charset="0"/>
              <a:buChar char="•"/>
            </a:pPr>
            <a:r>
              <a:rPr lang="en-GB" sz="2800"/>
              <a:t>Sad = Music</a:t>
            </a:r>
          </a:p>
          <a:p>
            <a:pPr marL="342900" indent="-342900">
              <a:buFont typeface="Arial" panose="020B0604020202020204" pitchFamily="34" charset="0"/>
              <a:buChar char="•"/>
            </a:pPr>
            <a:endParaRPr lang="en-GB" sz="2800"/>
          </a:p>
          <a:p>
            <a:pPr marL="342900" indent="-342900">
              <a:buFont typeface="Arial" panose="020B0604020202020204" pitchFamily="34" charset="0"/>
              <a:buChar char="•"/>
            </a:pPr>
            <a:r>
              <a:rPr lang="en-GB" sz="2800"/>
              <a:t>Stressed = Walk</a:t>
            </a:r>
          </a:p>
          <a:p>
            <a:pPr marL="342900" indent="-342900">
              <a:buFont typeface="Arial" panose="020B0604020202020204" pitchFamily="34" charset="0"/>
              <a:buChar char="•"/>
            </a:pPr>
            <a:endParaRPr lang="en-GB" sz="2800"/>
          </a:p>
          <a:p>
            <a:pPr marL="342900" indent="-342900">
              <a:buFont typeface="Arial" panose="020B0604020202020204" pitchFamily="34" charset="0"/>
              <a:buChar char="•"/>
            </a:pPr>
            <a:r>
              <a:rPr lang="en-GB" sz="2800"/>
              <a:t>Angry = Exercise</a:t>
            </a:r>
          </a:p>
          <a:p>
            <a:pPr marL="342900" indent="-342900">
              <a:buFont typeface="Arial" panose="020B0604020202020204" pitchFamily="34" charset="0"/>
              <a:buChar char="•"/>
            </a:pPr>
            <a:endParaRPr lang="en-GB" sz="2800"/>
          </a:p>
          <a:p>
            <a:pPr marL="342900" indent="-342900">
              <a:buFont typeface="Arial" panose="020B0604020202020204" pitchFamily="34" charset="0"/>
              <a:buChar char="•"/>
            </a:pPr>
            <a:r>
              <a:rPr lang="en-GB" sz="2800"/>
              <a:t>Burnt Out = Read </a:t>
            </a:r>
          </a:p>
          <a:p>
            <a:endParaRPr lang="en-GB" sz="2000"/>
          </a:p>
        </p:txBody>
      </p:sp>
      <p:sp>
        <p:nvSpPr>
          <p:cNvPr id="5" name="TextBox 4">
            <a:extLst>
              <a:ext uri="{FF2B5EF4-FFF2-40B4-BE49-F238E27FC236}">
                <a16:creationId xmlns:a16="http://schemas.microsoft.com/office/drawing/2014/main" id="{F9808529-6E96-4C09-BDEC-17DC19182030}"/>
              </a:ext>
            </a:extLst>
          </p:cNvPr>
          <p:cNvSpPr txBox="1"/>
          <p:nvPr/>
        </p:nvSpPr>
        <p:spPr>
          <a:xfrm>
            <a:off x="4539651" y="1772816"/>
            <a:ext cx="4536504" cy="3516347"/>
          </a:xfrm>
          <a:prstGeom prst="rect">
            <a:avLst/>
          </a:prstGeom>
          <a:noFill/>
          <a:ln>
            <a:noFill/>
            <a:prstDash val="solid"/>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800">
                <a:cs typeface="Calibri"/>
              </a:rPr>
              <a:t>Feeling Lost = Journal</a:t>
            </a:r>
          </a:p>
          <a:p>
            <a:pPr marL="342900" indent="-342900">
              <a:buFont typeface="Arial"/>
              <a:buChar char="•"/>
            </a:pPr>
            <a:endParaRPr lang="en-GB" sz="2800">
              <a:cs typeface="Calibri"/>
            </a:endParaRPr>
          </a:p>
          <a:p>
            <a:pPr marL="342900" indent="-342900">
              <a:buFont typeface="Arial"/>
              <a:buChar char="•"/>
            </a:pPr>
            <a:r>
              <a:rPr lang="en-GB" sz="2800">
                <a:cs typeface="Calibri"/>
              </a:rPr>
              <a:t>Anxious = Meditate</a:t>
            </a:r>
          </a:p>
          <a:p>
            <a:pPr marL="342900" indent="-342900">
              <a:buFont typeface="Arial"/>
              <a:buChar char="•"/>
            </a:pPr>
            <a:endParaRPr lang="en-GB" sz="2800">
              <a:cs typeface="Calibri"/>
            </a:endParaRPr>
          </a:p>
          <a:p>
            <a:pPr marL="342900" indent="-342900">
              <a:buFont typeface="Arial"/>
              <a:buChar char="•"/>
            </a:pPr>
            <a:r>
              <a:rPr lang="en-GB" sz="2800">
                <a:cs typeface="Calibri"/>
              </a:rPr>
              <a:t>Overthinking = Write</a:t>
            </a:r>
          </a:p>
          <a:p>
            <a:pPr marL="342900" indent="-342900">
              <a:buFont typeface="Arial"/>
              <a:buChar char="•"/>
            </a:pPr>
            <a:endParaRPr lang="en-GB" sz="2800">
              <a:cs typeface="Calibri"/>
            </a:endParaRPr>
          </a:p>
          <a:p>
            <a:pPr marL="342900" indent="-342900">
              <a:buFont typeface="Arial"/>
              <a:buChar char="•"/>
            </a:pPr>
            <a:r>
              <a:rPr lang="en-GB" sz="2800">
                <a:cs typeface="Calibri"/>
              </a:rPr>
              <a:t>Uninspired = Cut Screen Time</a:t>
            </a:r>
          </a:p>
        </p:txBody>
      </p:sp>
    </p:spTree>
    <p:extLst>
      <p:ext uri="{BB962C8B-B14F-4D97-AF65-F5344CB8AC3E}">
        <p14:creationId xmlns:p14="http://schemas.microsoft.com/office/powerpoint/2010/main" val="812339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2AE19-815E-9A0C-DC41-E76ABDBF2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14551-88C0-D817-0C18-22942DC6CC9E}"/>
              </a:ext>
            </a:extLst>
          </p:cNvPr>
          <p:cNvSpPr>
            <a:spLocks noGrp="1"/>
          </p:cNvSpPr>
          <p:nvPr>
            <p:ph type="title"/>
          </p:nvPr>
        </p:nvSpPr>
        <p:spPr>
          <a:xfrm>
            <a:off x="536320" y="238247"/>
            <a:ext cx="8318021" cy="778512"/>
          </a:xfrm>
        </p:spPr>
        <p:txBody>
          <a:bodyPr>
            <a:normAutofit/>
          </a:bodyPr>
          <a:lstStyle/>
          <a:p>
            <a:pPr algn="ctr"/>
            <a:r>
              <a:rPr lang="en-GB" sz="3200">
                <a:latin typeface="Arial" panose="020B0604020202020204" pitchFamily="34" charset="0"/>
                <a:ea typeface="+mj-lt"/>
                <a:cs typeface="Arial" panose="020B0604020202020204" pitchFamily="34" charset="0"/>
              </a:rPr>
              <a:t>The Importance of </a:t>
            </a:r>
            <a:r>
              <a:rPr lang="en-GB" sz="3200">
                <a:solidFill>
                  <a:srgbClr val="00FF99"/>
                </a:solidFill>
                <a:latin typeface="Arial" panose="020B0604020202020204" pitchFamily="34" charset="0"/>
                <a:ea typeface="+mj-lt"/>
                <a:cs typeface="Arial" panose="020B0604020202020204" pitchFamily="34" charset="0"/>
              </a:rPr>
              <a:t>Self Care</a:t>
            </a:r>
            <a:endParaRPr lang="en-GB" sz="3200">
              <a:solidFill>
                <a:srgbClr val="00FF99"/>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3E9515A-90DA-84EE-E968-B259F47E487E}"/>
              </a:ext>
            </a:extLst>
          </p:cNvPr>
          <p:cNvSpPr txBox="1"/>
          <p:nvPr/>
        </p:nvSpPr>
        <p:spPr>
          <a:xfrm>
            <a:off x="4283968" y="1303595"/>
            <a:ext cx="4680520" cy="5293757"/>
          </a:xfrm>
          <a:prstGeom prst="rect">
            <a:avLst/>
          </a:prstGeom>
          <a:noFill/>
        </p:spPr>
        <p:txBody>
          <a:bodyPr wrap="square" rtlCol="0">
            <a:spAutoFit/>
          </a:bodyPr>
          <a:lstStyle/>
          <a:p>
            <a:r>
              <a:rPr lang="en-GB" sz="2000"/>
              <a:t>Incorporate self-care into your life by:</a:t>
            </a:r>
            <a:endParaRPr lang="en-GB" sz="2000">
              <a:cs typeface="Calibri"/>
            </a:endParaRPr>
          </a:p>
          <a:p>
            <a:endParaRPr lang="en-GB" sz="2000">
              <a:cs typeface="Calibri"/>
            </a:endParaRPr>
          </a:p>
          <a:p>
            <a:pPr marL="457200" indent="-457200">
              <a:buFont typeface="Arial"/>
              <a:buChar char="•"/>
            </a:pPr>
            <a:r>
              <a:rPr lang="en-GB" sz="2000">
                <a:cs typeface="Calibri"/>
              </a:rPr>
              <a:t>Make daily self-care a top priority</a:t>
            </a:r>
          </a:p>
          <a:p>
            <a:pPr marL="457200" indent="-457200">
              <a:buFont typeface="Arial"/>
              <a:buChar char="•"/>
            </a:pPr>
            <a:endParaRPr lang="en-GB" sz="2000">
              <a:cs typeface="Calibri"/>
            </a:endParaRPr>
          </a:p>
          <a:p>
            <a:pPr marL="457200" indent="-457200">
              <a:buFont typeface="Arial"/>
              <a:buChar char="•"/>
            </a:pPr>
            <a:r>
              <a:rPr lang="en-GB" sz="2000">
                <a:cs typeface="Calibri"/>
              </a:rPr>
              <a:t>Look after your health, your fitness and your appearance</a:t>
            </a:r>
          </a:p>
          <a:p>
            <a:pPr marL="457200" indent="-457200">
              <a:buFont typeface="Arial"/>
              <a:buChar char="•"/>
            </a:pPr>
            <a:endParaRPr lang="en-GB" sz="2000">
              <a:cs typeface="Calibri"/>
            </a:endParaRPr>
          </a:p>
          <a:p>
            <a:pPr marL="457200" indent="-457200">
              <a:buFont typeface="Arial"/>
              <a:buChar char="•"/>
            </a:pPr>
            <a:r>
              <a:rPr lang="en-GB" sz="2000">
                <a:cs typeface="Calibri"/>
              </a:rPr>
              <a:t>Actively plan for incorporating more fun into your life</a:t>
            </a:r>
          </a:p>
          <a:p>
            <a:pPr marL="457200" indent="-457200">
              <a:buFont typeface="Arial"/>
              <a:buChar char="•"/>
            </a:pPr>
            <a:endParaRPr lang="en-GB" sz="2000">
              <a:cs typeface="Calibri"/>
            </a:endParaRPr>
          </a:p>
          <a:p>
            <a:pPr marL="457200" indent="-457200">
              <a:buFont typeface="Arial"/>
              <a:buChar char="•"/>
            </a:pPr>
            <a:r>
              <a:rPr lang="en-GB" sz="2000">
                <a:cs typeface="Calibri"/>
              </a:rPr>
              <a:t>Create a social circle</a:t>
            </a:r>
          </a:p>
          <a:p>
            <a:pPr marL="457200" indent="-457200">
              <a:buFont typeface="Arial"/>
              <a:buChar char="•"/>
            </a:pPr>
            <a:endParaRPr lang="en-GB" sz="2000">
              <a:cs typeface="Calibri"/>
            </a:endParaRPr>
          </a:p>
          <a:p>
            <a:pPr marL="457200" indent="-457200">
              <a:buFont typeface="Arial"/>
              <a:buChar char="•"/>
            </a:pPr>
            <a:r>
              <a:rPr lang="en-GB" sz="2000">
                <a:cs typeface="Calibri"/>
              </a:rPr>
              <a:t>Find a confidante</a:t>
            </a:r>
          </a:p>
          <a:p>
            <a:pPr marL="457200" indent="-457200">
              <a:buFont typeface="Arial"/>
              <a:buChar char="•"/>
            </a:pPr>
            <a:endParaRPr lang="en-GB" sz="2000">
              <a:cs typeface="Calibri"/>
            </a:endParaRPr>
          </a:p>
          <a:p>
            <a:pPr marL="457200" indent="-457200">
              <a:buFont typeface="Arial"/>
              <a:buChar char="•"/>
            </a:pPr>
            <a:r>
              <a:rPr lang="en-GB" sz="2000">
                <a:cs typeface="Calibri"/>
              </a:rPr>
              <a:t>Plan ahead for self-rewards and activities</a:t>
            </a:r>
          </a:p>
          <a:p>
            <a:endParaRPr lang="en-GB"/>
          </a:p>
        </p:txBody>
      </p:sp>
      <p:sp>
        <p:nvSpPr>
          <p:cNvPr id="4" name="TextBox 3">
            <a:extLst>
              <a:ext uri="{FF2B5EF4-FFF2-40B4-BE49-F238E27FC236}">
                <a16:creationId xmlns:a16="http://schemas.microsoft.com/office/drawing/2014/main" id="{82EB7583-FECD-1AA9-CCF7-4D376A5E20A6}"/>
              </a:ext>
            </a:extLst>
          </p:cNvPr>
          <p:cNvSpPr txBox="1"/>
          <p:nvPr/>
        </p:nvSpPr>
        <p:spPr>
          <a:xfrm>
            <a:off x="475929" y="1637184"/>
            <a:ext cx="3520008" cy="4370427"/>
          </a:xfrm>
          <a:prstGeom prst="rect">
            <a:avLst/>
          </a:prstGeom>
          <a:noFill/>
        </p:spPr>
        <p:txBody>
          <a:bodyPr wrap="square" rtlCol="0">
            <a:spAutoFit/>
          </a:bodyPr>
          <a:lstStyle/>
          <a:p>
            <a:r>
              <a:rPr lang="en-GB" sz="2000"/>
              <a:t>Being close to someone who has an addictive behaviour can be very stressful. </a:t>
            </a:r>
          </a:p>
          <a:p>
            <a:endParaRPr lang="en-GB" sz="2000"/>
          </a:p>
          <a:p>
            <a:r>
              <a:rPr lang="en-GB" sz="2000"/>
              <a:t>You may respond to the stress by doing more and more to try to </a:t>
            </a:r>
            <a:r>
              <a:rPr lang="en-GB" sz="2000" b="1" i="1">
                <a:solidFill>
                  <a:srgbClr val="FF9900"/>
                </a:solidFill>
              </a:rPr>
              <a:t>fix </a:t>
            </a:r>
            <a:r>
              <a:rPr lang="en-GB" sz="2000"/>
              <a:t>the situation, often at the expense of your own needs. </a:t>
            </a:r>
          </a:p>
          <a:p>
            <a:endParaRPr lang="en-GB" sz="2000"/>
          </a:p>
          <a:p>
            <a:r>
              <a:rPr lang="en-GB" sz="2000"/>
              <a:t>Unfortunately, this can lead to you becoming run down and exhausted.</a:t>
            </a:r>
            <a:endParaRPr lang="en-GB" sz="2000">
              <a:cs typeface="Calibri"/>
            </a:endParaRPr>
          </a:p>
          <a:p>
            <a:endParaRPr lang="en-GB"/>
          </a:p>
        </p:txBody>
      </p:sp>
    </p:spTree>
    <p:extLst>
      <p:ext uri="{BB962C8B-B14F-4D97-AF65-F5344CB8AC3E}">
        <p14:creationId xmlns:p14="http://schemas.microsoft.com/office/powerpoint/2010/main" val="3425400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A92DC5B-D1C6-4AF7-98D4-27F512DB7C08}"/>
              </a:ext>
            </a:extLst>
          </p:cNvPr>
          <p:cNvSpPr>
            <a:spLocks noGrp="1"/>
          </p:cNvSpPr>
          <p:nvPr>
            <p:ph type="title" idx="4294967295"/>
          </p:nvPr>
        </p:nvSpPr>
        <p:spPr>
          <a:xfrm>
            <a:off x="461963" y="12700"/>
            <a:ext cx="8229600" cy="941388"/>
          </a:xfrm>
        </p:spPr>
        <p:txBody>
          <a:bodyPr/>
          <a:lstStyle/>
          <a:p>
            <a:pPr algn="ctr" eaLnBrk="1" hangingPunct="1"/>
            <a:r>
              <a:rPr lang="en-GB" altLang="en-US" sz="3600">
                <a:solidFill>
                  <a:srgbClr val="00FF99"/>
                </a:solidFill>
                <a:latin typeface="Arial" panose="020B0604020202020204" pitchFamily="34" charset="0"/>
                <a:ea typeface="ヒラギノ角ゴ Pro W3"/>
                <a:cs typeface="Arial" panose="020B0604020202020204" pitchFamily="34" charset="0"/>
              </a:rPr>
              <a:t>Self Care</a:t>
            </a:r>
            <a:r>
              <a:rPr lang="en-GB" altLang="en-US" sz="3600">
                <a:latin typeface="Arial" panose="020B0604020202020204" pitchFamily="34" charset="0"/>
                <a:ea typeface="ヒラギノ角ゴ Pro W3"/>
                <a:cs typeface="Arial" panose="020B0604020202020204" pitchFamily="34" charset="0"/>
              </a:rPr>
              <a:t>: 3 Column Technique</a:t>
            </a:r>
          </a:p>
        </p:txBody>
      </p:sp>
      <p:sp>
        <p:nvSpPr>
          <p:cNvPr id="16387" name="Content Placeholder 2">
            <a:extLst>
              <a:ext uri="{FF2B5EF4-FFF2-40B4-BE49-F238E27FC236}">
                <a16:creationId xmlns:a16="http://schemas.microsoft.com/office/drawing/2014/main" id="{EF912DBB-2E24-4AB0-A679-CE3F7C3BAAA8}"/>
              </a:ext>
            </a:extLst>
          </p:cNvPr>
          <p:cNvSpPr>
            <a:spLocks noGrp="1"/>
          </p:cNvSpPr>
          <p:nvPr>
            <p:ph idx="4294967295"/>
          </p:nvPr>
        </p:nvSpPr>
        <p:spPr>
          <a:xfrm>
            <a:off x="250825" y="908050"/>
            <a:ext cx="2592388" cy="5257800"/>
          </a:xfrm>
        </p:spPr>
        <p:txBody>
          <a:bodyPr/>
          <a:lstStyle/>
          <a:p>
            <a:pPr marL="0" indent="0" algn="ctr" eaLnBrk="1" hangingPunct="1">
              <a:buFontTx/>
              <a:buNone/>
              <a:defRPr/>
            </a:pPr>
            <a:r>
              <a:rPr lang="en-GB" sz="2800">
                <a:latin typeface="Arial" panose="020B0604020202020204" pitchFamily="34" charset="0"/>
                <a:cs typeface="Arial" panose="020B0604020202020204" pitchFamily="34" charset="0"/>
              </a:rPr>
              <a:t>Practical</a:t>
            </a:r>
          </a:p>
          <a:p>
            <a:pPr marL="0" indent="0" algn="ctr" eaLnBrk="1" hangingPunct="1">
              <a:buFontTx/>
              <a:buNone/>
              <a:defRPr/>
            </a:pPr>
            <a:r>
              <a:rPr lang="en-GB" sz="2200">
                <a:latin typeface="Arial" panose="020B0604020202020204" pitchFamily="34" charset="0"/>
                <a:cs typeface="Arial" panose="020B0604020202020204" pitchFamily="34" charset="0"/>
              </a:rPr>
              <a:t>(Self-Maintenance)</a:t>
            </a:r>
          </a:p>
          <a:p>
            <a:pPr marL="0" indent="0" algn="ctr" eaLnBrk="1" hangingPunct="1">
              <a:buFontTx/>
              <a:buNone/>
              <a:defRPr/>
            </a:pPr>
            <a:r>
              <a:rPr lang="en-GB" sz="1600">
                <a:latin typeface="Arial" panose="020B0604020202020204" pitchFamily="34" charset="0"/>
                <a:cs typeface="Arial" panose="020B0604020202020204" pitchFamily="34" charset="0"/>
              </a:rPr>
              <a:t>These are the things you do to maintain yourself</a:t>
            </a:r>
          </a:p>
          <a:p>
            <a:pPr marL="0" indent="0" algn="ctr" eaLnBrk="1" hangingPunct="1">
              <a:buFontTx/>
              <a:buNone/>
              <a:defRPr/>
            </a:pPr>
            <a:endParaRPr lang="en-GB" sz="2800">
              <a:latin typeface="Arial" panose="020B0604020202020204" pitchFamily="34" charset="0"/>
              <a:cs typeface="Arial" panose="020B0604020202020204" pitchFamily="34" charset="0"/>
            </a:endParaRPr>
          </a:p>
          <a:p>
            <a:pPr marL="0" indent="0" algn="ctr" eaLnBrk="1" hangingPunct="1">
              <a:buFontTx/>
              <a:buNone/>
              <a:defRPr/>
            </a:pPr>
            <a:endParaRPr lang="en-GB" sz="2400">
              <a:latin typeface="Arial" panose="020B0604020202020204" pitchFamily="34" charset="0"/>
              <a:cs typeface="Arial" panose="020B0604020202020204" pitchFamily="34" charset="0"/>
            </a:endParaRPr>
          </a:p>
          <a:p>
            <a:pPr marL="0" indent="0" eaLnBrk="1" hangingPunct="1">
              <a:buFontTx/>
              <a:buNone/>
              <a:defRPr/>
            </a:pPr>
            <a:endParaRPr lang="en-GB">
              <a:latin typeface="Arial" panose="020B0604020202020204" pitchFamily="34" charset="0"/>
              <a:cs typeface="Arial" panose="020B0604020202020204" pitchFamily="34" charset="0"/>
            </a:endParaRPr>
          </a:p>
        </p:txBody>
      </p:sp>
      <p:sp>
        <p:nvSpPr>
          <p:cNvPr id="40964" name="Content Placeholder 2">
            <a:extLst>
              <a:ext uri="{FF2B5EF4-FFF2-40B4-BE49-F238E27FC236}">
                <a16:creationId xmlns:a16="http://schemas.microsoft.com/office/drawing/2014/main" id="{96814F40-3AB1-4672-A07C-97C6EBB5500F}"/>
              </a:ext>
            </a:extLst>
          </p:cNvPr>
          <p:cNvSpPr txBox="1">
            <a:spLocks/>
          </p:cNvSpPr>
          <p:nvPr/>
        </p:nvSpPr>
        <p:spPr bwMode="auto">
          <a:xfrm>
            <a:off x="3059113" y="908050"/>
            <a:ext cx="27368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SzPct val="83000"/>
              <a:buBlip>
                <a:blip r:embed="rId3"/>
              </a:buBlip>
              <a:defRPr sz="3200">
                <a:solidFill>
                  <a:schemeClr val="tx1"/>
                </a:solidFill>
                <a:latin typeface="Gill Sans MT" panose="020B0502020104020203" pitchFamily="34" charset="0"/>
                <a:ea typeface="ヒラギノ角ゴ Pro W3"/>
                <a:cs typeface="Gill Sans CE Roman"/>
              </a:defRPr>
            </a:lvl1pPr>
            <a:lvl2pPr marL="742950" indent="-285750" defTabSz="457200">
              <a:spcBef>
                <a:spcPct val="20000"/>
              </a:spcBef>
              <a:buFont typeface="Arial" panose="020B0604020202020204" pitchFamily="34" charset="0"/>
              <a:buChar char="–"/>
              <a:defRPr sz="2800">
                <a:solidFill>
                  <a:schemeClr val="tx1"/>
                </a:solidFill>
                <a:latin typeface="Gill Sans MT" panose="020B0502020104020203" pitchFamily="34" charset="0"/>
                <a:ea typeface="ヒラギノ角ゴ Pro W3"/>
                <a:cs typeface="ヒラギノ角ゴ Pro W3"/>
              </a:defRPr>
            </a:lvl2pPr>
            <a:lvl3pPr marL="1143000" indent="-228600" defTabSz="457200">
              <a:spcBef>
                <a:spcPct val="20000"/>
              </a:spcBef>
              <a:buFont typeface="Arial" panose="020B0604020202020204" pitchFamily="34" charset="0"/>
              <a:buChar char="•"/>
              <a:defRPr sz="2400">
                <a:solidFill>
                  <a:schemeClr val="tx1"/>
                </a:solidFill>
                <a:latin typeface="Gill Sans MT" panose="020B0502020104020203"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sz="2000">
                <a:solidFill>
                  <a:schemeClr val="tx1"/>
                </a:solidFill>
                <a:latin typeface="Gill Sans MT" panose="020B0502020104020203"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9pPr>
          </a:lstStyle>
          <a:p>
            <a:pPr algn="ctr" eaLnBrk="1" hangingPunct="1">
              <a:buSzPct val="75000"/>
              <a:buFontTx/>
              <a:buNone/>
            </a:pPr>
            <a:r>
              <a:rPr lang="en-GB" altLang="en-US" sz="2800">
                <a:latin typeface="Arial" panose="020B0604020202020204" pitchFamily="34" charset="0"/>
                <a:ea typeface="Gill Sans CE Roman"/>
                <a:cs typeface="Arial" panose="020B0604020202020204" pitchFamily="34" charset="0"/>
              </a:rPr>
              <a:t>Purposeful</a:t>
            </a:r>
          </a:p>
          <a:p>
            <a:pPr algn="ctr" eaLnBrk="1" hangingPunct="1">
              <a:buSzPct val="75000"/>
              <a:buFontTx/>
              <a:buNone/>
            </a:pPr>
            <a:r>
              <a:rPr lang="en-GB" altLang="en-US" sz="2200">
                <a:latin typeface="Arial" panose="020B0604020202020204" pitchFamily="34" charset="0"/>
                <a:ea typeface="Gill Sans CE Roman"/>
                <a:cs typeface="Arial" panose="020B0604020202020204" pitchFamily="34" charset="0"/>
              </a:rPr>
              <a:t>(Self-Development)</a:t>
            </a:r>
          </a:p>
          <a:p>
            <a:pPr algn="ctr" eaLnBrk="1" hangingPunct="1">
              <a:buSzPct val="75000"/>
              <a:buFontTx/>
              <a:buNone/>
            </a:pPr>
            <a:r>
              <a:rPr lang="en-GB" altLang="en-US" sz="1600">
                <a:latin typeface="Arial" panose="020B0604020202020204" pitchFamily="34" charset="0"/>
                <a:ea typeface="Gill Sans CE Roman"/>
                <a:cs typeface="Arial" panose="020B0604020202020204" pitchFamily="34" charset="0"/>
              </a:rPr>
              <a:t>These are the activities you do to educate or challenge yourself</a:t>
            </a:r>
          </a:p>
          <a:p>
            <a:pPr algn="ctr" eaLnBrk="1" hangingPunct="1">
              <a:buSzPct val="75000"/>
              <a:buFontTx/>
              <a:buNone/>
            </a:pPr>
            <a:endParaRPr lang="en-GB" altLang="en-US" sz="1600">
              <a:latin typeface="Arial" panose="020B0604020202020204" pitchFamily="34" charset="0"/>
              <a:ea typeface="Gill Sans CE Roman"/>
              <a:cs typeface="Arial" panose="020B0604020202020204" pitchFamily="34" charset="0"/>
            </a:endParaRPr>
          </a:p>
          <a:p>
            <a:pPr algn="ctr" eaLnBrk="1" hangingPunct="1">
              <a:buSzPct val="75000"/>
              <a:buFontTx/>
              <a:buNone/>
            </a:pPr>
            <a:endParaRPr lang="en-GB" altLang="en-US" sz="2400">
              <a:latin typeface="Arial" panose="020B0604020202020204" pitchFamily="34" charset="0"/>
              <a:ea typeface="Gill Sans CE Roman"/>
              <a:cs typeface="Arial" panose="020B0604020202020204" pitchFamily="34" charset="0"/>
            </a:endParaRPr>
          </a:p>
          <a:p>
            <a:pPr eaLnBrk="1" hangingPunct="1">
              <a:buSzPct val="75000"/>
              <a:buFontTx/>
              <a:buChar char="•"/>
            </a:pPr>
            <a:endParaRPr lang="en-GB" altLang="en-US" sz="2000">
              <a:latin typeface="Arial" panose="020B0604020202020204" pitchFamily="34" charset="0"/>
              <a:ea typeface="Gill Sans CE Roman"/>
              <a:cs typeface="Arial" panose="020B0604020202020204" pitchFamily="34" charset="0"/>
            </a:endParaRPr>
          </a:p>
          <a:p>
            <a:pPr eaLnBrk="1" hangingPunct="1">
              <a:buSzPct val="75000"/>
              <a:buFontTx/>
              <a:buChar char="•"/>
            </a:pPr>
            <a:endParaRPr lang="en-GB" altLang="en-US" sz="2000">
              <a:latin typeface="Arial" panose="020B0604020202020204" pitchFamily="34" charset="0"/>
              <a:ea typeface="Gill Sans CE Roman"/>
              <a:cs typeface="Arial" panose="020B0604020202020204" pitchFamily="34" charset="0"/>
            </a:endParaRPr>
          </a:p>
          <a:p>
            <a:pPr eaLnBrk="1" hangingPunct="1">
              <a:buSzPct val="75000"/>
              <a:buFontTx/>
              <a:buNone/>
            </a:pPr>
            <a:endParaRPr lang="en-GB" altLang="en-US">
              <a:latin typeface="Arial" panose="020B0604020202020204" pitchFamily="34" charset="0"/>
              <a:ea typeface="Gill Sans CE Roman"/>
              <a:cs typeface="Arial" panose="020B0604020202020204" pitchFamily="34" charset="0"/>
            </a:endParaRPr>
          </a:p>
        </p:txBody>
      </p:sp>
      <p:sp>
        <p:nvSpPr>
          <p:cNvPr id="40965" name="Content Placeholder 2">
            <a:extLst>
              <a:ext uri="{FF2B5EF4-FFF2-40B4-BE49-F238E27FC236}">
                <a16:creationId xmlns:a16="http://schemas.microsoft.com/office/drawing/2014/main" id="{73CFE3AC-12AF-4BC3-9B72-63BF73B95FF5}"/>
              </a:ext>
            </a:extLst>
          </p:cNvPr>
          <p:cNvSpPr txBox="1">
            <a:spLocks/>
          </p:cNvSpPr>
          <p:nvPr/>
        </p:nvSpPr>
        <p:spPr bwMode="auto">
          <a:xfrm>
            <a:off x="6011863" y="981075"/>
            <a:ext cx="280828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SzPct val="83000"/>
              <a:buBlip>
                <a:blip r:embed="rId3"/>
              </a:buBlip>
              <a:defRPr sz="3200">
                <a:solidFill>
                  <a:schemeClr val="tx1"/>
                </a:solidFill>
                <a:latin typeface="Gill Sans MT" panose="020B0502020104020203" pitchFamily="34" charset="0"/>
                <a:ea typeface="ヒラギノ角ゴ Pro W3"/>
                <a:cs typeface="Gill Sans CE Roman"/>
              </a:defRPr>
            </a:lvl1pPr>
            <a:lvl2pPr marL="742950" indent="-285750" defTabSz="457200">
              <a:spcBef>
                <a:spcPct val="20000"/>
              </a:spcBef>
              <a:buFont typeface="Arial" panose="020B0604020202020204" pitchFamily="34" charset="0"/>
              <a:buChar char="–"/>
              <a:defRPr sz="2800">
                <a:solidFill>
                  <a:schemeClr val="tx1"/>
                </a:solidFill>
                <a:latin typeface="Gill Sans MT" panose="020B0502020104020203" pitchFamily="34" charset="0"/>
                <a:ea typeface="ヒラギノ角ゴ Pro W3"/>
                <a:cs typeface="ヒラギノ角ゴ Pro W3"/>
              </a:defRPr>
            </a:lvl2pPr>
            <a:lvl3pPr marL="1143000" indent="-228600" defTabSz="457200">
              <a:spcBef>
                <a:spcPct val="20000"/>
              </a:spcBef>
              <a:buFont typeface="Arial" panose="020B0604020202020204" pitchFamily="34" charset="0"/>
              <a:buChar char="•"/>
              <a:defRPr sz="2400">
                <a:solidFill>
                  <a:schemeClr val="tx1"/>
                </a:solidFill>
                <a:latin typeface="Gill Sans MT" panose="020B0502020104020203"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sz="2000">
                <a:solidFill>
                  <a:schemeClr val="tx1"/>
                </a:solidFill>
                <a:latin typeface="Gill Sans MT" panose="020B0502020104020203"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9pPr>
          </a:lstStyle>
          <a:p>
            <a:pPr algn="ctr" eaLnBrk="1" hangingPunct="1">
              <a:buSzPct val="75000"/>
              <a:buFontTx/>
              <a:buNone/>
            </a:pPr>
            <a:r>
              <a:rPr lang="en-GB" altLang="en-US" sz="2800">
                <a:latin typeface="Arial" panose="020B0604020202020204" pitchFamily="34" charset="0"/>
                <a:ea typeface="Gill Sans CE Roman"/>
                <a:cs typeface="Arial" panose="020B0604020202020204" pitchFamily="34" charset="0"/>
              </a:rPr>
              <a:t>Pleasurable</a:t>
            </a:r>
          </a:p>
          <a:p>
            <a:pPr algn="ctr" eaLnBrk="1" hangingPunct="1">
              <a:buSzPct val="75000"/>
              <a:buFontTx/>
              <a:buNone/>
            </a:pPr>
            <a:r>
              <a:rPr lang="en-GB" altLang="en-US" sz="2200">
                <a:latin typeface="Arial" panose="020B0604020202020204" pitchFamily="34" charset="0"/>
                <a:ea typeface="Gill Sans CE Roman"/>
                <a:cs typeface="Arial" panose="020B0604020202020204" pitchFamily="34" charset="0"/>
              </a:rPr>
              <a:t>(Fun)</a:t>
            </a:r>
          </a:p>
          <a:p>
            <a:pPr eaLnBrk="1" hangingPunct="1">
              <a:buSzPct val="75000"/>
              <a:buFontTx/>
              <a:buNone/>
            </a:pPr>
            <a:r>
              <a:rPr lang="en-GB" altLang="en-US" sz="1600">
                <a:latin typeface="Arial" panose="020B0604020202020204" pitchFamily="34" charset="0"/>
                <a:ea typeface="Gill Sans CE Roman"/>
                <a:cs typeface="Arial" panose="020B0604020202020204" pitchFamily="34" charset="0"/>
              </a:rPr>
              <a:t>These are the activities you do to relax and enjoy yourself with friends and family</a:t>
            </a:r>
          </a:p>
          <a:p>
            <a:pPr algn="ctr" eaLnBrk="1" hangingPunct="1">
              <a:buSzPct val="75000"/>
              <a:buFontTx/>
              <a:buNone/>
            </a:pPr>
            <a:endParaRPr lang="en-GB" altLang="en-US" sz="2800">
              <a:latin typeface="Arial" panose="020B0604020202020204" pitchFamily="34" charset="0"/>
              <a:ea typeface="Gill Sans CE Roman"/>
              <a:cs typeface="Arial" panose="020B0604020202020204" pitchFamily="34" charset="0"/>
            </a:endParaRPr>
          </a:p>
          <a:p>
            <a:pPr marL="342900" indent="-342900" eaLnBrk="1" hangingPunct="1">
              <a:buSzPct val="75000"/>
              <a:buFont typeface="Arial" panose="020B0604020202020204" pitchFamily="34" charset="0"/>
              <a:buChar char="•"/>
            </a:pPr>
            <a:endParaRPr lang="en-GB" altLang="en-US" sz="2000">
              <a:latin typeface="Arial" panose="020B0604020202020204" pitchFamily="34" charset="0"/>
              <a:ea typeface="Gill Sans CE Roman"/>
              <a:cs typeface="Arial" panose="020B0604020202020204" pitchFamily="34" charset="0"/>
            </a:endParaRPr>
          </a:p>
          <a:p>
            <a:pPr marL="342900" indent="-342900" eaLnBrk="1" hangingPunct="1">
              <a:buSzPct val="75000"/>
              <a:buFont typeface="Arial" panose="020B0604020202020204" pitchFamily="34" charset="0"/>
              <a:buChar char="•"/>
            </a:pPr>
            <a:endParaRPr lang="en-GB" altLang="en-US" sz="2000">
              <a:latin typeface="Arial" panose="020B0604020202020204" pitchFamily="34" charset="0"/>
              <a:ea typeface="Gill Sans CE Roman"/>
              <a:cs typeface="Arial" panose="020B0604020202020204" pitchFamily="34" charset="0"/>
            </a:endParaRPr>
          </a:p>
          <a:p>
            <a:pPr marL="342900" indent="-342900" eaLnBrk="1" hangingPunct="1">
              <a:buSzPct val="75000"/>
              <a:buFont typeface="Arial" panose="020B0604020202020204" pitchFamily="34" charset="0"/>
              <a:buChar char="•"/>
            </a:pPr>
            <a:endParaRPr lang="en-GB" altLang="en-US" sz="2000">
              <a:latin typeface="Arial" panose="020B0604020202020204" pitchFamily="34" charset="0"/>
              <a:ea typeface="Gill Sans CE Roman"/>
              <a:cs typeface="Arial" panose="020B0604020202020204" pitchFamily="34" charset="0"/>
            </a:endParaRPr>
          </a:p>
          <a:p>
            <a:pPr eaLnBrk="1" hangingPunct="1">
              <a:buSzPct val="75000"/>
              <a:buFontTx/>
              <a:buNone/>
            </a:pPr>
            <a:endParaRPr lang="en-GB" altLang="en-US">
              <a:latin typeface="Arial" panose="020B0604020202020204" pitchFamily="34" charset="0"/>
              <a:ea typeface="Gill Sans CE Roman"/>
              <a:cs typeface="Arial" panose="020B0604020202020204" pitchFamily="34" charset="0"/>
            </a:endParaRPr>
          </a:p>
        </p:txBody>
      </p:sp>
      <p:sp>
        <p:nvSpPr>
          <p:cNvPr id="5" name="Rectangle 4">
            <a:extLst>
              <a:ext uri="{FF2B5EF4-FFF2-40B4-BE49-F238E27FC236}">
                <a16:creationId xmlns:a16="http://schemas.microsoft.com/office/drawing/2014/main" id="{DAC1F6FA-49B5-4EA0-B1C8-E1057E9799E1}"/>
              </a:ext>
            </a:extLst>
          </p:cNvPr>
          <p:cNvSpPr/>
          <p:nvPr/>
        </p:nvSpPr>
        <p:spPr>
          <a:xfrm>
            <a:off x="179388" y="836614"/>
            <a:ext cx="8723312" cy="518477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cxnSp>
        <p:nvCxnSpPr>
          <p:cNvPr id="9" name="Straight Connector 8">
            <a:extLst>
              <a:ext uri="{FF2B5EF4-FFF2-40B4-BE49-F238E27FC236}">
                <a16:creationId xmlns:a16="http://schemas.microsoft.com/office/drawing/2014/main" id="{7B8C4FF7-4916-4590-B754-9677A35AB84D}"/>
              </a:ext>
            </a:extLst>
          </p:cNvPr>
          <p:cNvCxnSpPr>
            <a:cxnSpLocks/>
          </p:cNvCxnSpPr>
          <p:nvPr/>
        </p:nvCxnSpPr>
        <p:spPr>
          <a:xfrm>
            <a:off x="2987675" y="836613"/>
            <a:ext cx="0" cy="518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B945006-4596-4B4F-8F46-41532A7CB853}"/>
              </a:ext>
            </a:extLst>
          </p:cNvPr>
          <p:cNvCxnSpPr>
            <a:cxnSpLocks/>
          </p:cNvCxnSpPr>
          <p:nvPr/>
        </p:nvCxnSpPr>
        <p:spPr>
          <a:xfrm>
            <a:off x="5940425" y="836613"/>
            <a:ext cx="0" cy="518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AA86820-2563-469B-ACA5-0EAFB624544B}"/>
              </a:ext>
            </a:extLst>
          </p:cNvPr>
          <p:cNvCxnSpPr/>
          <p:nvPr/>
        </p:nvCxnSpPr>
        <p:spPr>
          <a:xfrm>
            <a:off x="179388" y="3068638"/>
            <a:ext cx="872331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447666A-2EFC-4DCE-86F6-F696AB2B5BDD}"/>
              </a:ext>
            </a:extLst>
          </p:cNvPr>
          <p:cNvSpPr txBox="1"/>
          <p:nvPr/>
        </p:nvSpPr>
        <p:spPr>
          <a:xfrm>
            <a:off x="0" y="6336444"/>
            <a:ext cx="5436096" cy="369332"/>
          </a:xfrm>
          <a:prstGeom prst="rect">
            <a:avLst/>
          </a:prstGeom>
          <a:noFill/>
        </p:spPr>
        <p:txBody>
          <a:bodyPr wrap="square" rtlCol="0">
            <a:spAutoFit/>
          </a:bodyPr>
          <a:lstStyle/>
          <a:p>
            <a:r>
              <a:rPr lang="en-GB"/>
              <a:t>SMART UK Handbook. Edition Feb 2015 – Page 71</a:t>
            </a:r>
          </a:p>
        </p:txBody>
      </p:sp>
    </p:spTree>
    <p:extLst>
      <p:ext uri="{BB962C8B-B14F-4D97-AF65-F5344CB8AC3E}">
        <p14:creationId xmlns:p14="http://schemas.microsoft.com/office/powerpoint/2010/main" val="1905551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A92DC5B-D1C6-4AF7-98D4-27F512DB7C08}"/>
              </a:ext>
            </a:extLst>
          </p:cNvPr>
          <p:cNvSpPr>
            <a:spLocks noGrp="1"/>
          </p:cNvSpPr>
          <p:nvPr>
            <p:ph type="title" idx="4294967295"/>
          </p:nvPr>
        </p:nvSpPr>
        <p:spPr>
          <a:xfrm>
            <a:off x="461963" y="12700"/>
            <a:ext cx="8229600" cy="941388"/>
          </a:xfrm>
        </p:spPr>
        <p:txBody>
          <a:bodyPr/>
          <a:lstStyle/>
          <a:p>
            <a:pPr algn="ctr" eaLnBrk="1" hangingPunct="1"/>
            <a:r>
              <a:rPr lang="en-GB" altLang="en-US" sz="3600">
                <a:solidFill>
                  <a:srgbClr val="00FF99"/>
                </a:solidFill>
                <a:latin typeface="Arial" panose="020B0604020202020204" pitchFamily="34" charset="0"/>
                <a:ea typeface="ヒラギノ角ゴ Pro W3"/>
                <a:cs typeface="Arial" panose="020B0604020202020204" pitchFamily="34" charset="0"/>
              </a:rPr>
              <a:t>Self Care</a:t>
            </a:r>
            <a:r>
              <a:rPr lang="en-GB" altLang="en-US" sz="3600">
                <a:latin typeface="Arial" panose="020B0604020202020204" pitchFamily="34" charset="0"/>
                <a:ea typeface="ヒラギノ角ゴ Pro W3"/>
                <a:cs typeface="Arial" panose="020B0604020202020204" pitchFamily="34" charset="0"/>
              </a:rPr>
              <a:t>: 3 Column Technique</a:t>
            </a:r>
          </a:p>
        </p:txBody>
      </p:sp>
      <p:sp>
        <p:nvSpPr>
          <p:cNvPr id="16387" name="Content Placeholder 2">
            <a:extLst>
              <a:ext uri="{FF2B5EF4-FFF2-40B4-BE49-F238E27FC236}">
                <a16:creationId xmlns:a16="http://schemas.microsoft.com/office/drawing/2014/main" id="{EF912DBB-2E24-4AB0-A679-CE3F7C3BAAA8}"/>
              </a:ext>
            </a:extLst>
          </p:cNvPr>
          <p:cNvSpPr>
            <a:spLocks noGrp="1"/>
          </p:cNvSpPr>
          <p:nvPr>
            <p:ph idx="4294967295"/>
          </p:nvPr>
        </p:nvSpPr>
        <p:spPr>
          <a:xfrm>
            <a:off x="250825" y="908050"/>
            <a:ext cx="2592388" cy="5257800"/>
          </a:xfrm>
        </p:spPr>
        <p:txBody>
          <a:bodyPr/>
          <a:lstStyle/>
          <a:p>
            <a:pPr marL="0" indent="0" algn="ctr" eaLnBrk="1" hangingPunct="1">
              <a:buFontTx/>
              <a:buNone/>
              <a:defRPr/>
            </a:pPr>
            <a:r>
              <a:rPr lang="en-GB" sz="2800">
                <a:latin typeface="Arial" panose="020B0604020202020204" pitchFamily="34" charset="0"/>
                <a:cs typeface="Arial" panose="020B0604020202020204" pitchFamily="34" charset="0"/>
              </a:rPr>
              <a:t>Practical</a:t>
            </a:r>
          </a:p>
          <a:p>
            <a:pPr marL="0" indent="0" algn="ctr" eaLnBrk="1" hangingPunct="1">
              <a:buFontTx/>
              <a:buNone/>
              <a:defRPr/>
            </a:pPr>
            <a:r>
              <a:rPr lang="en-GB" sz="2200">
                <a:latin typeface="Arial" panose="020B0604020202020204" pitchFamily="34" charset="0"/>
                <a:cs typeface="Arial" panose="020B0604020202020204" pitchFamily="34" charset="0"/>
              </a:rPr>
              <a:t>(Self-Maintenance)</a:t>
            </a:r>
          </a:p>
          <a:p>
            <a:pPr marL="0" indent="0" algn="ctr" eaLnBrk="1" hangingPunct="1">
              <a:buFontTx/>
              <a:buNone/>
              <a:defRPr/>
            </a:pPr>
            <a:r>
              <a:rPr lang="en-GB" sz="1600">
                <a:latin typeface="Arial" panose="020B0604020202020204" pitchFamily="34" charset="0"/>
                <a:cs typeface="Arial" panose="020B0604020202020204" pitchFamily="34" charset="0"/>
              </a:rPr>
              <a:t>These are the things you do to maintain yourself</a:t>
            </a:r>
          </a:p>
          <a:p>
            <a:pPr marL="0" indent="0" algn="ctr" eaLnBrk="1" hangingPunct="1">
              <a:buFontTx/>
              <a:buNone/>
              <a:defRPr/>
            </a:pPr>
            <a:endParaRPr lang="en-GB" sz="2800">
              <a:latin typeface="Arial" panose="020B0604020202020204" pitchFamily="34" charset="0"/>
              <a:cs typeface="Arial" panose="020B0604020202020204" pitchFamily="34" charset="0"/>
            </a:endParaRPr>
          </a:p>
          <a:p>
            <a:pPr marL="0" indent="0" algn="ctr" eaLnBrk="1" hangingPunct="1">
              <a:buFontTx/>
              <a:buNone/>
              <a:defRPr/>
            </a:pPr>
            <a:endParaRPr lang="en-GB" sz="240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Job</a:t>
            </a:r>
          </a:p>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Personal Admin</a:t>
            </a:r>
          </a:p>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Shopping</a:t>
            </a:r>
          </a:p>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Paying Bills</a:t>
            </a:r>
          </a:p>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Cleaning</a:t>
            </a:r>
          </a:p>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Looking after Kids</a:t>
            </a:r>
          </a:p>
          <a:p>
            <a:pPr marL="0" indent="0" eaLnBrk="1" hangingPunct="1">
              <a:buFontTx/>
              <a:buNone/>
              <a:defRPr/>
            </a:pPr>
            <a:endParaRPr lang="en-GB">
              <a:latin typeface="Arial" panose="020B0604020202020204" pitchFamily="34" charset="0"/>
              <a:cs typeface="Arial" panose="020B0604020202020204" pitchFamily="34" charset="0"/>
            </a:endParaRPr>
          </a:p>
        </p:txBody>
      </p:sp>
      <p:sp>
        <p:nvSpPr>
          <p:cNvPr id="40964" name="Content Placeholder 2">
            <a:extLst>
              <a:ext uri="{FF2B5EF4-FFF2-40B4-BE49-F238E27FC236}">
                <a16:creationId xmlns:a16="http://schemas.microsoft.com/office/drawing/2014/main" id="{96814F40-3AB1-4672-A07C-97C6EBB5500F}"/>
              </a:ext>
            </a:extLst>
          </p:cNvPr>
          <p:cNvSpPr txBox="1">
            <a:spLocks/>
          </p:cNvSpPr>
          <p:nvPr/>
        </p:nvSpPr>
        <p:spPr bwMode="auto">
          <a:xfrm>
            <a:off x="3059113" y="908050"/>
            <a:ext cx="27368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SzPct val="83000"/>
              <a:buBlip>
                <a:blip r:embed="rId3"/>
              </a:buBlip>
              <a:defRPr sz="3200">
                <a:solidFill>
                  <a:schemeClr val="tx1"/>
                </a:solidFill>
                <a:latin typeface="Gill Sans MT" panose="020B0502020104020203" pitchFamily="34" charset="0"/>
                <a:ea typeface="ヒラギノ角ゴ Pro W3"/>
                <a:cs typeface="Gill Sans CE Roman"/>
              </a:defRPr>
            </a:lvl1pPr>
            <a:lvl2pPr marL="742950" indent="-285750" defTabSz="457200">
              <a:spcBef>
                <a:spcPct val="20000"/>
              </a:spcBef>
              <a:buFont typeface="Arial" panose="020B0604020202020204" pitchFamily="34" charset="0"/>
              <a:buChar char="–"/>
              <a:defRPr sz="2800">
                <a:solidFill>
                  <a:schemeClr val="tx1"/>
                </a:solidFill>
                <a:latin typeface="Gill Sans MT" panose="020B0502020104020203" pitchFamily="34" charset="0"/>
                <a:ea typeface="ヒラギノ角ゴ Pro W3"/>
                <a:cs typeface="ヒラギノ角ゴ Pro W3"/>
              </a:defRPr>
            </a:lvl2pPr>
            <a:lvl3pPr marL="1143000" indent="-228600" defTabSz="457200">
              <a:spcBef>
                <a:spcPct val="20000"/>
              </a:spcBef>
              <a:buFont typeface="Arial" panose="020B0604020202020204" pitchFamily="34" charset="0"/>
              <a:buChar char="•"/>
              <a:defRPr sz="2400">
                <a:solidFill>
                  <a:schemeClr val="tx1"/>
                </a:solidFill>
                <a:latin typeface="Gill Sans MT" panose="020B0502020104020203"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sz="2000">
                <a:solidFill>
                  <a:schemeClr val="tx1"/>
                </a:solidFill>
                <a:latin typeface="Gill Sans MT" panose="020B0502020104020203"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9pPr>
          </a:lstStyle>
          <a:p>
            <a:pPr algn="ctr" eaLnBrk="1" hangingPunct="1">
              <a:buSzPct val="75000"/>
              <a:buFontTx/>
              <a:buNone/>
            </a:pPr>
            <a:r>
              <a:rPr lang="en-GB" altLang="en-US" sz="2800">
                <a:latin typeface="Arial" panose="020B0604020202020204" pitchFamily="34" charset="0"/>
                <a:ea typeface="Gill Sans CE Roman"/>
                <a:cs typeface="Arial" panose="020B0604020202020204" pitchFamily="34" charset="0"/>
              </a:rPr>
              <a:t>Purposeful</a:t>
            </a:r>
          </a:p>
          <a:p>
            <a:pPr algn="ctr" eaLnBrk="1" hangingPunct="1">
              <a:buSzPct val="75000"/>
              <a:buFontTx/>
              <a:buNone/>
            </a:pPr>
            <a:r>
              <a:rPr lang="en-GB" altLang="en-US" sz="2200">
                <a:latin typeface="Arial" panose="020B0604020202020204" pitchFamily="34" charset="0"/>
                <a:ea typeface="Gill Sans CE Roman"/>
                <a:cs typeface="Arial" panose="020B0604020202020204" pitchFamily="34" charset="0"/>
              </a:rPr>
              <a:t>(Self-Development)</a:t>
            </a:r>
          </a:p>
          <a:p>
            <a:pPr algn="ctr" eaLnBrk="1" hangingPunct="1">
              <a:buSzPct val="75000"/>
              <a:buFontTx/>
              <a:buNone/>
            </a:pPr>
            <a:r>
              <a:rPr lang="en-GB" altLang="en-US" sz="1600">
                <a:latin typeface="Arial" panose="020B0604020202020204" pitchFamily="34" charset="0"/>
                <a:ea typeface="Gill Sans CE Roman"/>
                <a:cs typeface="Arial" panose="020B0604020202020204" pitchFamily="34" charset="0"/>
              </a:rPr>
              <a:t>These are the activities you do to educate or challenge yourself</a:t>
            </a:r>
          </a:p>
          <a:p>
            <a:pPr algn="ctr" eaLnBrk="1" hangingPunct="1">
              <a:buSzPct val="75000"/>
              <a:buFontTx/>
              <a:buNone/>
            </a:pPr>
            <a:endParaRPr lang="en-GB" altLang="en-US" sz="1600">
              <a:latin typeface="Arial" panose="020B0604020202020204" pitchFamily="34" charset="0"/>
              <a:ea typeface="Gill Sans CE Roman"/>
              <a:cs typeface="Arial" panose="020B0604020202020204" pitchFamily="34" charset="0"/>
            </a:endParaRPr>
          </a:p>
          <a:p>
            <a:pPr algn="ctr" eaLnBrk="1" hangingPunct="1">
              <a:buSzPct val="75000"/>
              <a:buFontTx/>
              <a:buNone/>
            </a:pPr>
            <a:endParaRPr lang="en-GB" altLang="en-US" sz="2400">
              <a:latin typeface="Arial" panose="020B0604020202020204" pitchFamily="34" charset="0"/>
              <a:ea typeface="Gill Sans CE Roman"/>
              <a:cs typeface="Arial" panose="020B0604020202020204" pitchFamily="34" charset="0"/>
            </a:endParaRPr>
          </a:p>
          <a:p>
            <a:pPr eaLnBrk="1" hangingPunct="1">
              <a:buSzPct val="75000"/>
              <a:buFontTx/>
              <a:buChar char="•"/>
            </a:pPr>
            <a:r>
              <a:rPr lang="en-GB" altLang="en-US" sz="1600">
                <a:latin typeface="Arial" panose="020B0604020202020204" pitchFamily="34" charset="0"/>
                <a:ea typeface="Gill Sans CE Roman"/>
                <a:cs typeface="Arial" panose="020B0604020202020204" pitchFamily="34" charset="0"/>
              </a:rPr>
              <a:t>Learn a Language</a:t>
            </a:r>
          </a:p>
          <a:p>
            <a:pPr eaLnBrk="1" hangingPunct="1">
              <a:buSzPct val="75000"/>
              <a:buFontTx/>
              <a:buChar char="•"/>
            </a:pPr>
            <a:r>
              <a:rPr lang="en-GB" altLang="en-US" sz="1600">
                <a:latin typeface="Arial" panose="020B0604020202020204" pitchFamily="34" charset="0"/>
                <a:ea typeface="Gill Sans CE Roman"/>
                <a:cs typeface="Arial" panose="020B0604020202020204" pitchFamily="34" charset="0"/>
              </a:rPr>
              <a:t>Take Evening classes</a:t>
            </a:r>
          </a:p>
          <a:p>
            <a:pPr eaLnBrk="1" hangingPunct="1">
              <a:buSzPct val="75000"/>
              <a:buFontTx/>
              <a:buChar char="•"/>
            </a:pPr>
            <a:r>
              <a:rPr lang="en-GB" altLang="en-US" sz="1600">
                <a:latin typeface="Arial" panose="020B0604020202020204" pitchFamily="34" charset="0"/>
                <a:ea typeface="Gill Sans CE Roman"/>
                <a:cs typeface="Arial" panose="020B0604020202020204" pitchFamily="34" charset="0"/>
              </a:rPr>
              <a:t>Read Self-Help books</a:t>
            </a:r>
          </a:p>
          <a:p>
            <a:pPr eaLnBrk="1" hangingPunct="1">
              <a:buSzPct val="75000"/>
              <a:buFontTx/>
              <a:buChar char="•"/>
            </a:pPr>
            <a:r>
              <a:rPr lang="en-GB" altLang="en-US" sz="1600">
                <a:latin typeface="Arial" panose="020B0604020202020204" pitchFamily="34" charset="0"/>
                <a:ea typeface="Gill Sans CE Roman"/>
                <a:cs typeface="Arial" panose="020B0604020202020204" pitchFamily="34" charset="0"/>
              </a:rPr>
              <a:t>Learn to draw</a:t>
            </a:r>
          </a:p>
          <a:p>
            <a:pPr eaLnBrk="1" hangingPunct="1">
              <a:buSzPct val="75000"/>
              <a:buFontTx/>
              <a:buChar char="•"/>
            </a:pPr>
            <a:r>
              <a:rPr lang="en-GB" altLang="en-US" sz="1600">
                <a:latin typeface="Arial" panose="020B0604020202020204" pitchFamily="34" charset="0"/>
                <a:ea typeface="Gill Sans CE Roman"/>
                <a:cs typeface="Arial" panose="020B0604020202020204" pitchFamily="34" charset="0"/>
              </a:rPr>
              <a:t>Join a gym/train for a marathon</a:t>
            </a:r>
          </a:p>
          <a:p>
            <a:pPr eaLnBrk="1" hangingPunct="1">
              <a:buSzPct val="75000"/>
              <a:buFontTx/>
              <a:buChar char="•"/>
            </a:pPr>
            <a:r>
              <a:rPr lang="en-GB" altLang="en-US" sz="1600">
                <a:latin typeface="Arial" panose="020B0604020202020204" pitchFamily="34" charset="0"/>
                <a:ea typeface="Gill Sans CE Roman"/>
                <a:cs typeface="Arial" panose="020B0604020202020204" pitchFamily="34" charset="0"/>
              </a:rPr>
              <a:t> Train for a Marathon</a:t>
            </a:r>
          </a:p>
          <a:p>
            <a:pPr eaLnBrk="1" hangingPunct="1">
              <a:buSzPct val="75000"/>
              <a:buFontTx/>
              <a:buChar char="•"/>
            </a:pPr>
            <a:r>
              <a:rPr lang="en-GB" altLang="en-US" sz="1600">
                <a:solidFill>
                  <a:srgbClr val="FFFF00"/>
                </a:solidFill>
                <a:latin typeface="Arial" panose="020B0604020202020204" pitchFamily="34" charset="0"/>
                <a:ea typeface="Gill Sans CE Roman"/>
                <a:cs typeface="Arial" panose="020B0604020202020204" pitchFamily="34" charset="0"/>
              </a:rPr>
              <a:t>Train as a Facilitator</a:t>
            </a:r>
          </a:p>
          <a:p>
            <a:pPr eaLnBrk="1" hangingPunct="1">
              <a:buSzPct val="75000"/>
              <a:buFontTx/>
              <a:buChar char="•"/>
            </a:pPr>
            <a:endParaRPr lang="en-GB" altLang="en-US" sz="2000">
              <a:latin typeface="Arial" panose="020B0604020202020204" pitchFamily="34" charset="0"/>
              <a:ea typeface="Gill Sans CE Roman"/>
              <a:cs typeface="Arial" panose="020B0604020202020204" pitchFamily="34" charset="0"/>
            </a:endParaRPr>
          </a:p>
          <a:p>
            <a:pPr eaLnBrk="1" hangingPunct="1">
              <a:buSzPct val="75000"/>
              <a:buFontTx/>
              <a:buChar char="•"/>
            </a:pPr>
            <a:endParaRPr lang="en-GB" altLang="en-US" sz="2000">
              <a:latin typeface="Arial" panose="020B0604020202020204" pitchFamily="34" charset="0"/>
              <a:ea typeface="Gill Sans CE Roman"/>
              <a:cs typeface="Arial" panose="020B0604020202020204" pitchFamily="34" charset="0"/>
            </a:endParaRPr>
          </a:p>
          <a:p>
            <a:pPr eaLnBrk="1" hangingPunct="1">
              <a:buSzPct val="75000"/>
              <a:buFontTx/>
              <a:buNone/>
            </a:pPr>
            <a:endParaRPr lang="en-GB" altLang="en-US">
              <a:latin typeface="Arial" panose="020B0604020202020204" pitchFamily="34" charset="0"/>
              <a:ea typeface="Gill Sans CE Roman"/>
              <a:cs typeface="Arial" panose="020B0604020202020204" pitchFamily="34" charset="0"/>
            </a:endParaRPr>
          </a:p>
        </p:txBody>
      </p:sp>
      <p:sp>
        <p:nvSpPr>
          <p:cNvPr id="40965" name="Content Placeholder 2">
            <a:extLst>
              <a:ext uri="{FF2B5EF4-FFF2-40B4-BE49-F238E27FC236}">
                <a16:creationId xmlns:a16="http://schemas.microsoft.com/office/drawing/2014/main" id="{73CFE3AC-12AF-4BC3-9B72-63BF73B95FF5}"/>
              </a:ext>
            </a:extLst>
          </p:cNvPr>
          <p:cNvSpPr txBox="1">
            <a:spLocks/>
          </p:cNvSpPr>
          <p:nvPr/>
        </p:nvSpPr>
        <p:spPr bwMode="auto">
          <a:xfrm>
            <a:off x="6011863" y="981075"/>
            <a:ext cx="280828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SzPct val="83000"/>
              <a:buBlip>
                <a:blip r:embed="rId3"/>
              </a:buBlip>
              <a:defRPr sz="3200">
                <a:solidFill>
                  <a:schemeClr val="tx1"/>
                </a:solidFill>
                <a:latin typeface="Gill Sans MT" panose="020B0502020104020203" pitchFamily="34" charset="0"/>
                <a:ea typeface="ヒラギノ角ゴ Pro W3"/>
                <a:cs typeface="Gill Sans CE Roman"/>
              </a:defRPr>
            </a:lvl1pPr>
            <a:lvl2pPr marL="742950" indent="-285750" defTabSz="457200">
              <a:spcBef>
                <a:spcPct val="20000"/>
              </a:spcBef>
              <a:buFont typeface="Arial" panose="020B0604020202020204" pitchFamily="34" charset="0"/>
              <a:buChar char="–"/>
              <a:defRPr sz="2800">
                <a:solidFill>
                  <a:schemeClr val="tx1"/>
                </a:solidFill>
                <a:latin typeface="Gill Sans MT" panose="020B0502020104020203" pitchFamily="34" charset="0"/>
                <a:ea typeface="ヒラギノ角ゴ Pro W3"/>
                <a:cs typeface="ヒラギノ角ゴ Pro W3"/>
              </a:defRPr>
            </a:lvl2pPr>
            <a:lvl3pPr marL="1143000" indent="-228600" defTabSz="457200">
              <a:spcBef>
                <a:spcPct val="20000"/>
              </a:spcBef>
              <a:buFont typeface="Arial" panose="020B0604020202020204" pitchFamily="34" charset="0"/>
              <a:buChar char="•"/>
              <a:defRPr sz="2400">
                <a:solidFill>
                  <a:schemeClr val="tx1"/>
                </a:solidFill>
                <a:latin typeface="Gill Sans MT" panose="020B0502020104020203"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sz="2000">
                <a:solidFill>
                  <a:schemeClr val="tx1"/>
                </a:solidFill>
                <a:latin typeface="Gill Sans MT" panose="020B0502020104020203"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9pPr>
          </a:lstStyle>
          <a:p>
            <a:pPr algn="ctr" eaLnBrk="1" hangingPunct="1">
              <a:buSzPct val="75000"/>
              <a:buFontTx/>
              <a:buNone/>
            </a:pPr>
            <a:r>
              <a:rPr lang="en-GB" altLang="en-US" sz="2800">
                <a:latin typeface="Arial" panose="020B0604020202020204" pitchFamily="34" charset="0"/>
                <a:ea typeface="Gill Sans CE Roman"/>
                <a:cs typeface="Arial" panose="020B0604020202020204" pitchFamily="34" charset="0"/>
              </a:rPr>
              <a:t>Pleasurable</a:t>
            </a:r>
          </a:p>
          <a:p>
            <a:pPr algn="ctr" eaLnBrk="1" hangingPunct="1">
              <a:buSzPct val="75000"/>
              <a:buFontTx/>
              <a:buNone/>
            </a:pPr>
            <a:r>
              <a:rPr lang="en-GB" altLang="en-US" sz="2200">
                <a:latin typeface="Arial" panose="020B0604020202020204" pitchFamily="34" charset="0"/>
                <a:ea typeface="Gill Sans CE Roman"/>
                <a:cs typeface="Arial" panose="020B0604020202020204" pitchFamily="34" charset="0"/>
              </a:rPr>
              <a:t>(Fun)</a:t>
            </a:r>
          </a:p>
          <a:p>
            <a:pPr eaLnBrk="1" hangingPunct="1">
              <a:buSzPct val="75000"/>
              <a:buFontTx/>
              <a:buNone/>
            </a:pPr>
            <a:r>
              <a:rPr lang="en-GB" altLang="en-US" sz="1600">
                <a:latin typeface="Arial" panose="020B0604020202020204" pitchFamily="34" charset="0"/>
                <a:ea typeface="Gill Sans CE Roman"/>
                <a:cs typeface="Arial" panose="020B0604020202020204" pitchFamily="34" charset="0"/>
              </a:rPr>
              <a:t>These are the activities you do to relax and enjoy yourself with friends and family</a:t>
            </a:r>
          </a:p>
          <a:p>
            <a:pPr algn="ctr" eaLnBrk="1" hangingPunct="1">
              <a:buSzPct val="75000"/>
              <a:buFontTx/>
              <a:buNone/>
            </a:pPr>
            <a:endParaRPr lang="en-GB" altLang="en-US" sz="2800">
              <a:latin typeface="Arial" panose="020B0604020202020204" pitchFamily="34" charset="0"/>
              <a:ea typeface="Gill Sans CE Roman"/>
              <a:cs typeface="Arial" panose="020B0604020202020204" pitchFamily="34" charset="0"/>
            </a:endParaRPr>
          </a:p>
          <a:p>
            <a:pPr marL="342900" indent="-342900" eaLnBrk="1" hangingPunct="1">
              <a:buSzPct val="75000"/>
              <a:buFont typeface="Arial" panose="020B0604020202020204" pitchFamily="34" charset="0"/>
              <a:buChar char="•"/>
            </a:pPr>
            <a:r>
              <a:rPr lang="en-GB" altLang="en-US" sz="1600">
                <a:latin typeface="Arial" panose="020B0604020202020204" pitchFamily="34" charset="0"/>
                <a:ea typeface="Gill Sans CE Roman"/>
                <a:cs typeface="Arial" panose="020B0604020202020204" pitchFamily="34" charset="0"/>
              </a:rPr>
              <a:t>Games/Movie night</a:t>
            </a:r>
          </a:p>
          <a:p>
            <a:pPr marL="342900" indent="-342900" eaLnBrk="1" hangingPunct="1">
              <a:buSzPct val="75000"/>
              <a:buFont typeface="Arial" panose="020B0604020202020204" pitchFamily="34" charset="0"/>
              <a:buChar char="•"/>
            </a:pPr>
            <a:r>
              <a:rPr lang="en-GB" altLang="en-US" sz="1600">
                <a:latin typeface="Arial" panose="020B0604020202020204" pitchFamily="34" charset="0"/>
                <a:ea typeface="Gill Sans CE Roman"/>
                <a:cs typeface="Arial" panose="020B0604020202020204" pitchFamily="34" charset="0"/>
              </a:rPr>
              <a:t>Ride a horse</a:t>
            </a:r>
          </a:p>
          <a:p>
            <a:pPr marL="342900" indent="-342900" eaLnBrk="1" hangingPunct="1">
              <a:buSzPct val="75000"/>
              <a:buFont typeface="Arial" panose="020B0604020202020204" pitchFamily="34" charset="0"/>
              <a:buChar char="•"/>
            </a:pPr>
            <a:r>
              <a:rPr lang="en-GB" altLang="en-US" sz="1600">
                <a:latin typeface="Arial" panose="020B0604020202020204" pitchFamily="34" charset="0"/>
                <a:ea typeface="Gill Sans CE Roman"/>
                <a:cs typeface="Arial" panose="020B0604020202020204" pitchFamily="34" charset="0"/>
              </a:rPr>
              <a:t>Play an instrument</a:t>
            </a:r>
          </a:p>
          <a:p>
            <a:pPr marL="342900" indent="-342900" eaLnBrk="1" hangingPunct="1">
              <a:buSzPct val="75000"/>
              <a:buFont typeface="Arial" panose="020B0604020202020204" pitchFamily="34" charset="0"/>
              <a:buChar char="•"/>
            </a:pPr>
            <a:r>
              <a:rPr lang="en-GB" altLang="en-US" sz="1600">
                <a:latin typeface="Arial" panose="020B0604020202020204" pitchFamily="34" charset="0"/>
                <a:ea typeface="Gill Sans CE Roman"/>
                <a:cs typeface="Arial" panose="020B0604020202020204" pitchFamily="34" charset="0"/>
              </a:rPr>
              <a:t>Play Sports</a:t>
            </a:r>
          </a:p>
          <a:p>
            <a:pPr marL="342900" indent="-342900" eaLnBrk="1" hangingPunct="1">
              <a:buSzPct val="75000"/>
              <a:buFont typeface="Arial" panose="020B0604020202020204" pitchFamily="34" charset="0"/>
              <a:buChar char="•"/>
            </a:pPr>
            <a:r>
              <a:rPr lang="en-GB" altLang="en-US" sz="1600">
                <a:latin typeface="Arial" panose="020B0604020202020204" pitchFamily="34" charset="0"/>
                <a:ea typeface="Gill Sans CE Roman"/>
                <a:cs typeface="Arial" panose="020B0604020202020204" pitchFamily="34" charset="0"/>
              </a:rPr>
              <a:t>Baking</a:t>
            </a:r>
          </a:p>
          <a:p>
            <a:pPr marL="342900" indent="-342900" eaLnBrk="1" hangingPunct="1">
              <a:buSzPct val="75000"/>
              <a:buFont typeface="Arial" panose="020B0604020202020204" pitchFamily="34" charset="0"/>
              <a:buChar char="•"/>
            </a:pPr>
            <a:r>
              <a:rPr lang="en-GB" altLang="en-US" sz="1600">
                <a:latin typeface="Arial" panose="020B0604020202020204" pitchFamily="34" charset="0"/>
                <a:ea typeface="Gill Sans CE Roman"/>
                <a:cs typeface="Arial" panose="020B0604020202020204" pitchFamily="34" charset="0"/>
              </a:rPr>
              <a:t>Learn to Dance</a:t>
            </a:r>
          </a:p>
          <a:p>
            <a:pPr marL="342900" indent="-342900" eaLnBrk="1" hangingPunct="1">
              <a:buSzPct val="75000"/>
              <a:buFont typeface="Arial" panose="020B0604020202020204" pitchFamily="34" charset="0"/>
              <a:buChar char="•"/>
            </a:pPr>
            <a:r>
              <a:rPr lang="en-GB" altLang="en-US" sz="1600">
                <a:latin typeface="Arial" panose="020B0604020202020204" pitchFamily="34" charset="0"/>
                <a:ea typeface="Gill Sans CE Roman"/>
                <a:cs typeface="Arial" panose="020B0604020202020204" pitchFamily="34" charset="0"/>
              </a:rPr>
              <a:t>Archery</a:t>
            </a:r>
          </a:p>
          <a:p>
            <a:pPr marL="342900" indent="-342900" eaLnBrk="1" hangingPunct="1">
              <a:buSzPct val="75000"/>
              <a:buFont typeface="Arial" panose="020B0604020202020204" pitchFamily="34" charset="0"/>
              <a:buChar char="•"/>
            </a:pPr>
            <a:r>
              <a:rPr lang="en-GB" altLang="en-US" sz="1600">
                <a:latin typeface="Arial" panose="020B0604020202020204" pitchFamily="34" charset="0"/>
                <a:ea typeface="Gill Sans CE Roman"/>
                <a:cs typeface="Arial" panose="020B0604020202020204" pitchFamily="34" charset="0"/>
              </a:rPr>
              <a:t>Build something (Lego)</a:t>
            </a:r>
          </a:p>
          <a:p>
            <a:pPr marL="342900" indent="-342900" eaLnBrk="1" hangingPunct="1">
              <a:buSzPct val="75000"/>
              <a:buFont typeface="Arial" panose="020B0604020202020204" pitchFamily="34" charset="0"/>
              <a:buChar char="•"/>
            </a:pPr>
            <a:endParaRPr lang="en-GB" altLang="en-US" sz="1600">
              <a:latin typeface="Arial" panose="020B0604020202020204" pitchFamily="34" charset="0"/>
              <a:ea typeface="Gill Sans CE Roman"/>
              <a:cs typeface="Arial" panose="020B0604020202020204" pitchFamily="34" charset="0"/>
            </a:endParaRPr>
          </a:p>
          <a:p>
            <a:pPr marL="342900" indent="-342900" eaLnBrk="1" hangingPunct="1">
              <a:buSzPct val="75000"/>
              <a:buFont typeface="Arial" panose="020B0604020202020204" pitchFamily="34" charset="0"/>
              <a:buChar char="•"/>
            </a:pPr>
            <a:endParaRPr lang="en-GB" altLang="en-US" sz="2000">
              <a:latin typeface="Arial" panose="020B0604020202020204" pitchFamily="34" charset="0"/>
              <a:ea typeface="Gill Sans CE Roman"/>
              <a:cs typeface="Arial" panose="020B0604020202020204" pitchFamily="34" charset="0"/>
            </a:endParaRPr>
          </a:p>
          <a:p>
            <a:pPr marL="342900" indent="-342900" eaLnBrk="1" hangingPunct="1">
              <a:buSzPct val="75000"/>
              <a:buFont typeface="Arial" panose="020B0604020202020204" pitchFamily="34" charset="0"/>
              <a:buChar char="•"/>
            </a:pPr>
            <a:endParaRPr lang="en-GB" altLang="en-US" sz="2000">
              <a:latin typeface="Arial" panose="020B0604020202020204" pitchFamily="34" charset="0"/>
              <a:ea typeface="Gill Sans CE Roman"/>
              <a:cs typeface="Arial" panose="020B0604020202020204" pitchFamily="34" charset="0"/>
            </a:endParaRPr>
          </a:p>
          <a:p>
            <a:pPr marL="342900" indent="-342900" eaLnBrk="1" hangingPunct="1">
              <a:buSzPct val="75000"/>
              <a:buFont typeface="Arial" panose="020B0604020202020204" pitchFamily="34" charset="0"/>
              <a:buChar char="•"/>
            </a:pPr>
            <a:endParaRPr lang="en-GB" altLang="en-US" sz="2000">
              <a:latin typeface="Arial" panose="020B0604020202020204" pitchFamily="34" charset="0"/>
              <a:ea typeface="Gill Sans CE Roman"/>
              <a:cs typeface="Arial" panose="020B0604020202020204" pitchFamily="34" charset="0"/>
            </a:endParaRPr>
          </a:p>
          <a:p>
            <a:pPr eaLnBrk="1" hangingPunct="1">
              <a:buSzPct val="75000"/>
              <a:buFontTx/>
              <a:buNone/>
            </a:pPr>
            <a:endParaRPr lang="en-GB" altLang="en-US">
              <a:latin typeface="Arial" panose="020B0604020202020204" pitchFamily="34" charset="0"/>
              <a:ea typeface="Gill Sans CE Roman"/>
              <a:cs typeface="Arial" panose="020B0604020202020204" pitchFamily="34" charset="0"/>
            </a:endParaRPr>
          </a:p>
        </p:txBody>
      </p:sp>
      <p:sp>
        <p:nvSpPr>
          <p:cNvPr id="5" name="Rectangle 4">
            <a:extLst>
              <a:ext uri="{FF2B5EF4-FFF2-40B4-BE49-F238E27FC236}">
                <a16:creationId xmlns:a16="http://schemas.microsoft.com/office/drawing/2014/main" id="{DAC1F6FA-49B5-4EA0-B1C8-E1057E9799E1}"/>
              </a:ext>
            </a:extLst>
          </p:cNvPr>
          <p:cNvSpPr/>
          <p:nvPr/>
        </p:nvSpPr>
        <p:spPr>
          <a:xfrm>
            <a:off x="179388" y="836614"/>
            <a:ext cx="8723312" cy="518477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cxnSp>
        <p:nvCxnSpPr>
          <p:cNvPr id="9" name="Straight Connector 8">
            <a:extLst>
              <a:ext uri="{FF2B5EF4-FFF2-40B4-BE49-F238E27FC236}">
                <a16:creationId xmlns:a16="http://schemas.microsoft.com/office/drawing/2014/main" id="{7B8C4FF7-4916-4590-B754-9677A35AB84D}"/>
              </a:ext>
            </a:extLst>
          </p:cNvPr>
          <p:cNvCxnSpPr>
            <a:cxnSpLocks/>
          </p:cNvCxnSpPr>
          <p:nvPr/>
        </p:nvCxnSpPr>
        <p:spPr>
          <a:xfrm>
            <a:off x="2987675" y="836613"/>
            <a:ext cx="0" cy="518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B945006-4596-4B4F-8F46-41532A7CB853}"/>
              </a:ext>
            </a:extLst>
          </p:cNvPr>
          <p:cNvCxnSpPr>
            <a:cxnSpLocks/>
          </p:cNvCxnSpPr>
          <p:nvPr/>
        </p:nvCxnSpPr>
        <p:spPr>
          <a:xfrm>
            <a:off x="5940425" y="836613"/>
            <a:ext cx="0" cy="518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AA86820-2563-469B-ACA5-0EAFB624544B}"/>
              </a:ext>
            </a:extLst>
          </p:cNvPr>
          <p:cNvCxnSpPr/>
          <p:nvPr/>
        </p:nvCxnSpPr>
        <p:spPr>
          <a:xfrm>
            <a:off x="179388" y="3068638"/>
            <a:ext cx="872331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447666A-2EFC-4DCE-86F6-F696AB2B5BDD}"/>
              </a:ext>
            </a:extLst>
          </p:cNvPr>
          <p:cNvSpPr txBox="1"/>
          <p:nvPr/>
        </p:nvSpPr>
        <p:spPr>
          <a:xfrm>
            <a:off x="0" y="6336444"/>
            <a:ext cx="5436096" cy="369332"/>
          </a:xfrm>
          <a:prstGeom prst="rect">
            <a:avLst/>
          </a:prstGeom>
          <a:noFill/>
        </p:spPr>
        <p:txBody>
          <a:bodyPr wrap="square" rtlCol="0">
            <a:spAutoFit/>
          </a:bodyPr>
          <a:lstStyle/>
          <a:p>
            <a:r>
              <a:rPr lang="en-GB"/>
              <a:t>SMART UK Handbook. Edition Feb 2015 – Page 71</a:t>
            </a:r>
          </a:p>
        </p:txBody>
      </p:sp>
    </p:spTree>
    <p:extLst>
      <p:ext uri="{BB962C8B-B14F-4D97-AF65-F5344CB8AC3E}">
        <p14:creationId xmlns:p14="http://schemas.microsoft.com/office/powerpoint/2010/main" val="1472527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412989" y="304809"/>
            <a:ext cx="8318021" cy="778512"/>
          </a:xfrm>
        </p:spPr>
        <p:txBody>
          <a:bodyPr>
            <a:normAutofit/>
          </a:bodyPr>
          <a:lstStyle/>
          <a:p>
            <a:pPr algn="ctr"/>
            <a:r>
              <a:rPr lang="en-GB" sz="3200">
                <a:solidFill>
                  <a:srgbClr val="00FF99"/>
                </a:solidFill>
                <a:latin typeface="Arial" panose="020B0604020202020204" pitchFamily="34" charset="0"/>
                <a:ea typeface="+mj-lt"/>
                <a:cs typeface="Arial" panose="020B0604020202020204" pitchFamily="34" charset="0"/>
              </a:rPr>
              <a:t>Self Care</a:t>
            </a:r>
            <a:r>
              <a:rPr lang="en-GB" sz="3200">
                <a:latin typeface="Arial" panose="020B0604020202020204" pitchFamily="34" charset="0"/>
                <a:ea typeface="+mj-lt"/>
                <a:cs typeface="Arial" panose="020B0604020202020204" pitchFamily="34" charset="0"/>
              </a:rPr>
              <a:t>: Lifestyle Balance Pie</a:t>
            </a:r>
            <a:endParaRPr lang="en-GB" sz="3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F79DBEF-9D45-46E9-9D8C-7D5F497EFDC3}"/>
              </a:ext>
            </a:extLst>
          </p:cNvPr>
          <p:cNvSpPr txBox="1"/>
          <p:nvPr/>
        </p:nvSpPr>
        <p:spPr>
          <a:xfrm>
            <a:off x="329709" y="1251049"/>
            <a:ext cx="8433546" cy="250068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a:t>A balanced lifestyle is simply a state of being in which one has time and energy for obligations and pleasures, as well as time to live well and in a gratifying way.</a:t>
            </a:r>
          </a:p>
          <a:p>
            <a:endParaRPr lang="en-GB" sz="2000"/>
          </a:p>
          <a:p>
            <a:pPr marL="342900" indent="-342900">
              <a:buFont typeface="Arial" panose="020B0604020202020204" pitchFamily="34" charset="0"/>
              <a:buChar char="•"/>
            </a:pPr>
            <a:r>
              <a:rPr lang="en-GB" sz="2000"/>
              <a:t>Create a list of important activities in your life.</a:t>
            </a:r>
            <a:endParaRPr lang="en-GB" sz="2000">
              <a:cs typeface="Calibri" panose="020F0502020204030204"/>
            </a:endParaRPr>
          </a:p>
          <a:p>
            <a:pPr marL="342900" indent="-342900">
              <a:buFont typeface="Arial" panose="020B0604020202020204" pitchFamily="34" charset="0"/>
              <a:buChar char="•"/>
            </a:pPr>
            <a:r>
              <a:rPr lang="en-GB" sz="2000">
                <a:cs typeface="Calibri" panose="020F0502020204030204"/>
              </a:rPr>
              <a:t>Rate on a Scale of 1 – 10 the amount of time you spend on each activity. Are all of your activities in balance with each other?</a:t>
            </a:r>
          </a:p>
          <a:p>
            <a:pPr algn="ctr"/>
            <a:endParaRPr lang="en-US">
              <a:solidFill>
                <a:schemeClr val="bg1"/>
              </a:solidFill>
            </a:endParaRPr>
          </a:p>
        </p:txBody>
      </p:sp>
      <p:pic>
        <p:nvPicPr>
          <p:cNvPr id="3" name="Picture 4" descr="Diagram&#10;&#10;Description automatically generated">
            <a:extLst>
              <a:ext uri="{FF2B5EF4-FFF2-40B4-BE49-F238E27FC236}">
                <a16:creationId xmlns:a16="http://schemas.microsoft.com/office/drawing/2014/main" id="{1108470F-0123-16B6-E37F-C12FF977067C}"/>
              </a:ext>
            </a:extLst>
          </p:cNvPr>
          <p:cNvPicPr>
            <a:picLocks noChangeAspect="1"/>
          </p:cNvPicPr>
          <p:nvPr/>
        </p:nvPicPr>
        <p:blipFill>
          <a:blip r:embed="rId2"/>
          <a:stretch>
            <a:fillRect/>
          </a:stretch>
        </p:blipFill>
        <p:spPr>
          <a:xfrm>
            <a:off x="412989" y="3770345"/>
            <a:ext cx="3810243" cy="2911775"/>
          </a:xfrm>
          <a:prstGeom prst="rect">
            <a:avLst/>
          </a:prstGeom>
        </p:spPr>
      </p:pic>
      <p:pic>
        <p:nvPicPr>
          <p:cNvPr id="4" name="Picture 3" descr="A picture containing drawing, clock&#10;&#10;Description automatically generated">
            <a:extLst>
              <a:ext uri="{FF2B5EF4-FFF2-40B4-BE49-F238E27FC236}">
                <a16:creationId xmlns:a16="http://schemas.microsoft.com/office/drawing/2014/main" id="{4056480C-4403-DEA3-3C47-AC404769B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770346"/>
            <a:ext cx="3810243" cy="2911774"/>
          </a:xfrm>
          <a:prstGeom prst="rect">
            <a:avLst/>
          </a:prstGeom>
        </p:spPr>
      </p:pic>
    </p:spTree>
    <p:extLst>
      <p:ext uri="{BB962C8B-B14F-4D97-AF65-F5344CB8AC3E}">
        <p14:creationId xmlns:p14="http://schemas.microsoft.com/office/powerpoint/2010/main" val="1325474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77798-8EFB-9994-0044-4F113A9D4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F9A0C-98A3-FC59-6466-906E8F131298}"/>
              </a:ext>
            </a:extLst>
          </p:cNvPr>
          <p:cNvSpPr>
            <a:spLocks noGrp="1"/>
          </p:cNvSpPr>
          <p:nvPr>
            <p:ph type="title"/>
          </p:nvPr>
        </p:nvSpPr>
        <p:spPr>
          <a:xfrm>
            <a:off x="412989" y="304809"/>
            <a:ext cx="8318021" cy="778512"/>
          </a:xfrm>
        </p:spPr>
        <p:txBody>
          <a:bodyPr>
            <a:normAutofit/>
          </a:bodyPr>
          <a:lstStyle/>
          <a:p>
            <a:pPr algn="ctr"/>
            <a:r>
              <a:rPr lang="en-GB" sz="3200">
                <a:solidFill>
                  <a:srgbClr val="00FF99"/>
                </a:solidFill>
                <a:latin typeface="Arial" panose="020B0604020202020204" pitchFamily="34" charset="0"/>
                <a:ea typeface="+mj-lt"/>
                <a:cs typeface="Arial" panose="020B0604020202020204" pitchFamily="34" charset="0"/>
              </a:rPr>
              <a:t>Self Care</a:t>
            </a:r>
            <a:r>
              <a:rPr lang="en-GB" sz="3200">
                <a:latin typeface="Arial" panose="020B0604020202020204" pitchFamily="34" charset="0"/>
                <a:ea typeface="+mj-lt"/>
                <a:cs typeface="Arial" panose="020B0604020202020204" pitchFamily="34" charset="0"/>
              </a:rPr>
              <a:t>: Lifestyle Audit</a:t>
            </a:r>
            <a:endParaRPr lang="en-GB" sz="320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990361AA-75B5-A0C5-FEC6-AB919936207D}"/>
              </a:ext>
            </a:extLst>
          </p:cNvPr>
          <p:cNvGraphicFramePr>
            <a:graphicFrameLocks noGrp="1"/>
          </p:cNvGraphicFramePr>
          <p:nvPr/>
        </p:nvGraphicFramePr>
        <p:xfrm>
          <a:off x="350702" y="3443957"/>
          <a:ext cx="8433545" cy="2606040"/>
        </p:xfrm>
        <a:graphic>
          <a:graphicData uri="http://schemas.openxmlformats.org/drawingml/2006/table">
            <a:tbl>
              <a:tblPr firstRow="1" bandRow="1">
                <a:tableStyleId>{5C22544A-7EE6-4342-B048-85BDC9FD1C3A}</a:tableStyleId>
              </a:tblPr>
              <a:tblGrid>
                <a:gridCol w="4441467">
                  <a:extLst>
                    <a:ext uri="{9D8B030D-6E8A-4147-A177-3AD203B41FA5}">
                      <a16:colId xmlns:a16="http://schemas.microsoft.com/office/drawing/2014/main" val="4227164376"/>
                    </a:ext>
                  </a:extLst>
                </a:gridCol>
                <a:gridCol w="3992078">
                  <a:extLst>
                    <a:ext uri="{9D8B030D-6E8A-4147-A177-3AD203B41FA5}">
                      <a16:colId xmlns:a16="http://schemas.microsoft.com/office/drawing/2014/main" val="681482205"/>
                    </a:ext>
                  </a:extLst>
                </a:gridCol>
              </a:tblGrid>
              <a:tr h="617220">
                <a:tc>
                  <a:txBody>
                    <a:bodyPr/>
                    <a:lstStyle/>
                    <a:p>
                      <a:r>
                        <a:rPr lang="en-GB" sz="1800" b="1">
                          <a:solidFill>
                            <a:schemeClr val="bg1"/>
                          </a:solidFill>
                        </a:rPr>
                        <a:t>Things I would like to do LESS of</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GB" sz="1800" b="1">
                          <a:solidFill>
                            <a:schemeClr val="bg1"/>
                          </a:solidFill>
                        </a:rPr>
                        <a:t>How I could do this LESS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89618189"/>
                  </a:ext>
                </a:extLst>
              </a:tr>
              <a:tr h="342900">
                <a:tc>
                  <a:txBody>
                    <a:bodyPr/>
                    <a:lstStyle/>
                    <a:p>
                      <a:endParaRPr lang="en-GB" sz="1800" b="1">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endParaRPr lang="en-GB" sz="1800" b="1">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3732289274"/>
                  </a:ext>
                </a:extLst>
              </a:tr>
              <a:tr h="342900">
                <a:tc>
                  <a:txBody>
                    <a:bodyPr/>
                    <a:lstStyle/>
                    <a:p>
                      <a:endParaRPr lang="en-GB" sz="1800" b="1">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endParaRPr lang="en-GB" sz="1800" b="1">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865618253"/>
                  </a:ext>
                </a:extLst>
              </a:tr>
              <a:tr h="617220">
                <a:tc>
                  <a:txBody>
                    <a:bodyPr/>
                    <a:lstStyle/>
                    <a:p>
                      <a:r>
                        <a:rPr lang="en-GB" sz="1800" b="1">
                          <a:solidFill>
                            <a:schemeClr val="bg1"/>
                          </a:solidFill>
                        </a:rPr>
                        <a:t>Things I would like to do MORE of</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GB" sz="1800" b="1">
                          <a:solidFill>
                            <a:schemeClr val="bg1"/>
                          </a:solidFill>
                        </a:rPr>
                        <a:t>How I could do this MORE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29456001"/>
                  </a:ext>
                </a:extLst>
              </a:tr>
              <a:tr h="342900">
                <a:tc>
                  <a:txBody>
                    <a:bodyPr/>
                    <a:lstStyle/>
                    <a:p>
                      <a:endParaRPr lang="en-GB" sz="1800" b="1">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endParaRPr lang="en-GB" sz="1800" b="1">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1110989872"/>
                  </a:ext>
                </a:extLst>
              </a:tr>
              <a:tr h="342900">
                <a:tc>
                  <a:txBody>
                    <a:bodyPr/>
                    <a:lstStyle/>
                    <a:p>
                      <a:endParaRPr lang="en-GB" sz="1800" b="1">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endParaRPr lang="en-GB" sz="1800" b="1">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2120158038"/>
                  </a:ext>
                </a:extLst>
              </a:tr>
            </a:tbl>
          </a:graphicData>
        </a:graphic>
      </p:graphicFrame>
      <p:sp>
        <p:nvSpPr>
          <p:cNvPr id="7" name="TextBox 6">
            <a:extLst>
              <a:ext uri="{FF2B5EF4-FFF2-40B4-BE49-F238E27FC236}">
                <a16:creationId xmlns:a16="http://schemas.microsoft.com/office/drawing/2014/main" id="{A3B2CBBF-213A-823D-3FD4-6629ADFEE139}"/>
              </a:ext>
            </a:extLst>
          </p:cNvPr>
          <p:cNvSpPr txBox="1"/>
          <p:nvPr/>
        </p:nvSpPr>
        <p:spPr>
          <a:xfrm>
            <a:off x="329709" y="1251049"/>
            <a:ext cx="8433546" cy="219290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a:t>A balanced lifestyle is simply a state of being in which one has time and energy for obligations and pleasures, as well as time to live well and in a gratifying way.</a:t>
            </a:r>
          </a:p>
          <a:p>
            <a:endParaRPr lang="en-GB" sz="2000"/>
          </a:p>
          <a:p>
            <a:pPr marL="342900" indent="-342900">
              <a:buFont typeface="Arial" panose="020B0604020202020204" pitchFamily="34" charset="0"/>
              <a:buChar char="•"/>
            </a:pPr>
            <a:r>
              <a:rPr lang="en-GB" sz="2000"/>
              <a:t>Create a list of enjoyable Activities.</a:t>
            </a:r>
            <a:endParaRPr lang="en-GB" sz="2000">
              <a:cs typeface="Calibri" panose="020F0502020204030204"/>
            </a:endParaRPr>
          </a:p>
          <a:p>
            <a:pPr marL="342900" indent="-342900">
              <a:buFont typeface="Arial" panose="020B0604020202020204" pitchFamily="34" charset="0"/>
              <a:buChar char="•"/>
            </a:pPr>
            <a:r>
              <a:rPr lang="en-GB" sz="2000">
                <a:cs typeface="Calibri" panose="020F0502020204030204"/>
              </a:rPr>
              <a:t>Think about: Social, Fun, Educational &amp; Relaxing</a:t>
            </a:r>
          </a:p>
          <a:p>
            <a:pPr algn="ctr"/>
            <a:endParaRPr lang="en-US">
              <a:solidFill>
                <a:schemeClr val="bg1"/>
              </a:solidFill>
            </a:endParaRPr>
          </a:p>
        </p:txBody>
      </p:sp>
    </p:spTree>
    <p:extLst>
      <p:ext uri="{BB962C8B-B14F-4D97-AF65-F5344CB8AC3E}">
        <p14:creationId xmlns:p14="http://schemas.microsoft.com/office/powerpoint/2010/main" val="4100904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4641A-26FE-BCD9-CAA3-A2846794DB19}"/>
            </a:ext>
          </a:extLst>
        </p:cNvPr>
        <p:cNvGrpSpPr/>
        <p:nvPr/>
      </p:nvGrpSpPr>
      <p:grpSpPr>
        <a:xfrm>
          <a:off x="0" y="0"/>
          <a:ext cx="0" cy="0"/>
          <a:chOff x="0" y="0"/>
          <a:chExt cx="0" cy="0"/>
        </a:xfrm>
      </p:grpSpPr>
      <p:sp>
        <p:nvSpPr>
          <p:cNvPr id="45058" name="Text Placeholder 2">
            <a:extLst>
              <a:ext uri="{FF2B5EF4-FFF2-40B4-BE49-F238E27FC236}">
                <a16:creationId xmlns:a16="http://schemas.microsoft.com/office/drawing/2014/main" id="{701B2A94-700F-0F05-CEAA-B4D2B5332F84}"/>
              </a:ext>
            </a:extLst>
          </p:cNvPr>
          <p:cNvSpPr>
            <a:spLocks noGrp="1"/>
          </p:cNvSpPr>
          <p:nvPr>
            <p:ph type="body" idx="1"/>
          </p:nvPr>
        </p:nvSpPr>
        <p:spPr>
          <a:xfrm>
            <a:off x="5080864" y="1136467"/>
            <a:ext cx="4040187" cy="639763"/>
          </a:xfrm>
        </p:spPr>
        <p:txBody>
          <a:bodyPr/>
          <a:lstStyle/>
          <a:p>
            <a:pPr algn="ctr" eaLnBrk="1" hangingPunct="1"/>
            <a:r>
              <a:rPr lang="en-GB" altLang="en-US">
                <a:latin typeface="Arial" panose="020B0604020202020204" pitchFamily="34" charset="0"/>
                <a:ea typeface="ヒラギノ角ゴ Pro W3"/>
                <a:cs typeface="Arial" panose="020B0604020202020204" pitchFamily="34" charset="0"/>
              </a:rPr>
              <a:t>Head</a:t>
            </a:r>
          </a:p>
        </p:txBody>
      </p:sp>
      <p:sp>
        <p:nvSpPr>
          <p:cNvPr id="4" name="Content Placeholder 3">
            <a:extLst>
              <a:ext uri="{FF2B5EF4-FFF2-40B4-BE49-F238E27FC236}">
                <a16:creationId xmlns:a16="http://schemas.microsoft.com/office/drawing/2014/main" id="{04A7CDF6-690B-2B00-8280-E0878D5D0660}"/>
              </a:ext>
            </a:extLst>
          </p:cNvPr>
          <p:cNvSpPr>
            <a:spLocks noGrp="1"/>
          </p:cNvSpPr>
          <p:nvPr>
            <p:ph sz="half" idx="2"/>
          </p:nvPr>
        </p:nvSpPr>
        <p:spPr>
          <a:xfrm>
            <a:off x="5141879" y="1878013"/>
            <a:ext cx="3658570" cy="3951288"/>
          </a:xfrm>
        </p:spPr>
        <p:txBody>
          <a:bodyPr/>
          <a:lstStyle/>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Wrinkle Your Forehead</a:t>
            </a:r>
          </a:p>
          <a:p>
            <a:pPr eaLnBrk="1" hangingPunct="1">
              <a:buFont typeface="Arial" panose="020B0604020202020204" pitchFamily="34" charset="0"/>
              <a:buChar char="•"/>
              <a:defRPr/>
            </a:pPr>
            <a:endParaRPr lang="en-GB" sz="200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Screw Your Eyes Tightly</a:t>
            </a:r>
          </a:p>
          <a:p>
            <a:pPr eaLnBrk="1" hangingPunct="1">
              <a:buFont typeface="Arial" panose="020B0604020202020204" pitchFamily="34" charset="0"/>
              <a:buChar char="•"/>
              <a:defRPr/>
            </a:pPr>
            <a:endParaRPr lang="en-GB" sz="200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Open Your Mouth Wide</a:t>
            </a:r>
          </a:p>
          <a:p>
            <a:pPr eaLnBrk="1" hangingPunct="1">
              <a:buFont typeface="Arial" panose="020B0604020202020204" pitchFamily="34" charset="0"/>
              <a:buChar char="•"/>
              <a:defRPr/>
            </a:pPr>
            <a:endParaRPr lang="en-GB" sz="200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Push Your Tongue Against the Roof of your Open Mouth</a:t>
            </a:r>
          </a:p>
          <a:p>
            <a:pPr eaLnBrk="1" hangingPunct="1">
              <a:buFont typeface="Arial" panose="020B0604020202020204" pitchFamily="34" charset="0"/>
              <a:buChar char="•"/>
              <a:defRPr/>
            </a:pPr>
            <a:endParaRPr lang="en-GB" sz="200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GB" sz="2000">
                <a:latin typeface="Arial" panose="020B0604020202020204" pitchFamily="34" charset="0"/>
                <a:cs typeface="Arial" panose="020B0604020202020204" pitchFamily="34" charset="0"/>
              </a:rPr>
              <a:t>Clench Your Jaw Tightly</a:t>
            </a:r>
          </a:p>
        </p:txBody>
      </p:sp>
      <p:sp>
        <p:nvSpPr>
          <p:cNvPr id="45060" name="Text Placeholder 4">
            <a:extLst>
              <a:ext uri="{FF2B5EF4-FFF2-40B4-BE49-F238E27FC236}">
                <a16:creationId xmlns:a16="http://schemas.microsoft.com/office/drawing/2014/main" id="{2C6A4B82-1A70-D172-B82E-90214F3F58F1}"/>
              </a:ext>
            </a:extLst>
          </p:cNvPr>
          <p:cNvSpPr>
            <a:spLocks noGrp="1"/>
          </p:cNvSpPr>
          <p:nvPr>
            <p:ph type="body" sz="quarter" idx="3"/>
          </p:nvPr>
        </p:nvSpPr>
        <p:spPr>
          <a:xfrm>
            <a:off x="56075" y="1146207"/>
            <a:ext cx="5085804" cy="639762"/>
          </a:xfrm>
        </p:spPr>
        <p:txBody>
          <a:bodyPr/>
          <a:lstStyle/>
          <a:p>
            <a:pPr algn="ctr" eaLnBrk="1" hangingPunct="1"/>
            <a:r>
              <a:rPr lang="en-GB" altLang="en-US">
                <a:latin typeface="Arial" panose="020B0604020202020204" pitchFamily="34" charset="0"/>
                <a:ea typeface="ヒラギノ角ゴ Pro W3"/>
                <a:cs typeface="Arial" panose="020B0604020202020204" pitchFamily="34" charset="0"/>
              </a:rPr>
              <a:t>Thighs, Calves, Ankles &amp; Feet</a:t>
            </a:r>
          </a:p>
        </p:txBody>
      </p:sp>
      <p:sp>
        <p:nvSpPr>
          <p:cNvPr id="45061" name="Content Placeholder 5">
            <a:extLst>
              <a:ext uri="{FF2B5EF4-FFF2-40B4-BE49-F238E27FC236}">
                <a16:creationId xmlns:a16="http://schemas.microsoft.com/office/drawing/2014/main" id="{C04C4CF0-B455-07A6-1108-A2996BC82BED}"/>
              </a:ext>
            </a:extLst>
          </p:cNvPr>
          <p:cNvSpPr>
            <a:spLocks noGrp="1"/>
          </p:cNvSpPr>
          <p:nvPr>
            <p:ph sz="quarter" idx="4"/>
          </p:nvPr>
        </p:nvSpPr>
        <p:spPr>
          <a:xfrm>
            <a:off x="204654" y="1878013"/>
            <a:ext cx="4451553" cy="4352925"/>
          </a:xfrm>
        </p:spPr>
        <p:txBody>
          <a:bodyPr/>
          <a:lstStyle/>
          <a:p>
            <a:pPr eaLnBrk="1" hangingPunct="1">
              <a:buFont typeface="Arial" panose="020B0604020202020204" pitchFamily="34" charset="0"/>
              <a:buChar char="•"/>
            </a:pPr>
            <a:r>
              <a:rPr lang="en-GB" altLang="en-US" sz="2000">
                <a:latin typeface="Arial" panose="020B0604020202020204" pitchFamily="34" charset="0"/>
                <a:ea typeface="ヒラギノ角ゴ Pro W3"/>
                <a:cs typeface="Arial" panose="020B0604020202020204" pitchFamily="34" charset="0"/>
              </a:rPr>
              <a:t>Tighten Your Thigh Muscles, trying not to involve Abdominal Muscles</a:t>
            </a:r>
          </a:p>
          <a:p>
            <a:pPr eaLnBrk="1" hangingPunct="1">
              <a:buFont typeface="Arial" panose="020B0604020202020204" pitchFamily="34" charset="0"/>
              <a:buChar char="•"/>
            </a:pPr>
            <a:endParaRPr lang="en-GB" altLang="en-US" sz="2000">
              <a:latin typeface="Arial" panose="020B0604020202020204" pitchFamily="34" charset="0"/>
              <a:ea typeface="ヒラギノ角ゴ Pro W3"/>
              <a:cs typeface="Arial" panose="020B0604020202020204" pitchFamily="34" charset="0"/>
            </a:endParaRPr>
          </a:p>
          <a:p>
            <a:pPr eaLnBrk="1" hangingPunct="1">
              <a:buFont typeface="Arial" panose="020B0604020202020204" pitchFamily="34" charset="0"/>
              <a:buChar char="•"/>
            </a:pPr>
            <a:r>
              <a:rPr lang="en-GB" altLang="en-US" sz="2000">
                <a:latin typeface="Arial" panose="020B0604020202020204" pitchFamily="34" charset="0"/>
                <a:ea typeface="ヒラギノ角ゴ Pro W3"/>
                <a:cs typeface="Arial" panose="020B0604020202020204" pitchFamily="34" charset="0"/>
              </a:rPr>
              <a:t>Tense the Calf Muscles</a:t>
            </a:r>
          </a:p>
          <a:p>
            <a:pPr eaLnBrk="1" hangingPunct="1">
              <a:buFont typeface="Arial" panose="020B0604020202020204" pitchFamily="34" charset="0"/>
              <a:buChar char="•"/>
            </a:pPr>
            <a:endParaRPr lang="en-GB" altLang="en-US" sz="2000">
              <a:latin typeface="Arial" panose="020B0604020202020204" pitchFamily="34" charset="0"/>
              <a:ea typeface="ヒラギノ角ゴ Pro W3"/>
              <a:cs typeface="Arial" panose="020B0604020202020204" pitchFamily="34" charset="0"/>
            </a:endParaRPr>
          </a:p>
          <a:p>
            <a:pPr eaLnBrk="1" hangingPunct="1">
              <a:buFont typeface="Arial" panose="020B0604020202020204" pitchFamily="34" charset="0"/>
              <a:buChar char="•"/>
            </a:pPr>
            <a:r>
              <a:rPr lang="en-GB" altLang="en-US" sz="2000">
                <a:latin typeface="Arial" panose="020B0604020202020204" pitchFamily="34" charset="0"/>
                <a:ea typeface="ヒラギノ角ゴ Pro W3"/>
                <a:cs typeface="Arial" panose="020B0604020202020204" pitchFamily="34" charset="0"/>
              </a:rPr>
              <a:t>Point your Toes out Directly in front of you, feeling the Tension in your Ankles</a:t>
            </a:r>
          </a:p>
          <a:p>
            <a:pPr eaLnBrk="1" hangingPunct="1">
              <a:buFont typeface="Arial" panose="020B0604020202020204" pitchFamily="34" charset="0"/>
              <a:buChar char="•"/>
            </a:pPr>
            <a:endParaRPr lang="en-GB" altLang="en-US" sz="2000">
              <a:latin typeface="Arial" panose="020B0604020202020204" pitchFamily="34" charset="0"/>
              <a:ea typeface="ヒラギノ角ゴ Pro W3"/>
              <a:cs typeface="Arial" panose="020B0604020202020204" pitchFamily="34" charset="0"/>
            </a:endParaRPr>
          </a:p>
          <a:p>
            <a:pPr eaLnBrk="1" hangingPunct="1">
              <a:buFont typeface="Arial" panose="020B0604020202020204" pitchFamily="34" charset="0"/>
              <a:buChar char="•"/>
            </a:pPr>
            <a:r>
              <a:rPr lang="en-GB" altLang="en-US" sz="2000">
                <a:latin typeface="Arial" panose="020B0604020202020204" pitchFamily="34" charset="0"/>
                <a:ea typeface="ヒラギノ角ゴ Pro W3"/>
                <a:cs typeface="Arial" panose="020B0604020202020204" pitchFamily="34" charset="0"/>
              </a:rPr>
              <a:t>Curl your Toes under, as if to Touch the Bottom of your Feet</a:t>
            </a:r>
          </a:p>
          <a:p>
            <a:pPr eaLnBrk="1" hangingPunct="1">
              <a:buFont typeface="Arial" panose="020B0604020202020204" pitchFamily="34" charset="0"/>
              <a:buChar char="•"/>
            </a:pPr>
            <a:endParaRPr lang="en-GB" altLang="en-US" sz="2000">
              <a:latin typeface="Arial" panose="020B0604020202020204" pitchFamily="34" charset="0"/>
              <a:ea typeface="ヒラギノ角ゴ Pro W3"/>
              <a:cs typeface="Arial" panose="020B0604020202020204" pitchFamily="34" charset="0"/>
            </a:endParaRPr>
          </a:p>
          <a:p>
            <a:pPr eaLnBrk="1" hangingPunct="1">
              <a:buFont typeface="Arial" panose="020B0604020202020204" pitchFamily="34" charset="0"/>
              <a:buChar char="•"/>
            </a:pPr>
            <a:r>
              <a:rPr lang="en-GB" altLang="en-US" sz="2000">
                <a:latin typeface="Arial" panose="020B0604020202020204" pitchFamily="34" charset="0"/>
                <a:ea typeface="ヒラギノ角ゴ Pro W3"/>
                <a:cs typeface="Arial" panose="020B0604020202020204" pitchFamily="34" charset="0"/>
              </a:rPr>
              <a:t>Bring your Toes up as if to Touch your Knees</a:t>
            </a:r>
          </a:p>
        </p:txBody>
      </p:sp>
      <p:sp>
        <p:nvSpPr>
          <p:cNvPr id="45062" name="Title 1">
            <a:extLst>
              <a:ext uri="{FF2B5EF4-FFF2-40B4-BE49-F238E27FC236}">
                <a16:creationId xmlns:a16="http://schemas.microsoft.com/office/drawing/2014/main" id="{BA238427-47ED-5BF1-ADCE-3716F6E0E1D8}"/>
              </a:ext>
            </a:extLst>
          </p:cNvPr>
          <p:cNvSpPr>
            <a:spLocks noGrp="1"/>
          </p:cNvSpPr>
          <p:nvPr>
            <p:ph type="title"/>
          </p:nvPr>
        </p:nvSpPr>
        <p:spPr>
          <a:xfrm>
            <a:off x="191364" y="54371"/>
            <a:ext cx="8929687" cy="1143001"/>
          </a:xfrm>
        </p:spPr>
        <p:txBody>
          <a:bodyPr/>
          <a:lstStyle/>
          <a:p>
            <a:pPr algn="ctr" eaLnBrk="1" hangingPunct="1"/>
            <a:r>
              <a:rPr lang="en-GB" sz="3200">
                <a:solidFill>
                  <a:srgbClr val="00FF99"/>
                </a:solidFill>
                <a:latin typeface="Arial" panose="020B0604020202020204" pitchFamily="34" charset="0"/>
                <a:ea typeface="+mj-lt"/>
                <a:cs typeface="Arial" panose="020B0604020202020204" pitchFamily="34" charset="0"/>
              </a:rPr>
              <a:t>Self-Care</a:t>
            </a:r>
            <a:r>
              <a:rPr lang="en-GB" sz="3200">
                <a:latin typeface="Arial" panose="020B0604020202020204" pitchFamily="34" charset="0"/>
                <a:ea typeface="+mj-lt"/>
                <a:cs typeface="Arial" panose="020B0604020202020204" pitchFamily="34" charset="0"/>
              </a:rPr>
              <a:t> </a:t>
            </a:r>
            <a:r>
              <a:rPr lang="en-GB" altLang="en-US" sz="3200">
                <a:latin typeface="Arial" panose="020B0604020202020204" pitchFamily="34" charset="0"/>
                <a:ea typeface="ヒラギノ角ゴ Pro W3"/>
                <a:cs typeface="Arial" panose="020B0604020202020204" pitchFamily="34" charset="0"/>
              </a:rPr>
              <a:t>Relaxation Exercise</a:t>
            </a:r>
          </a:p>
        </p:txBody>
      </p:sp>
    </p:spTree>
    <p:extLst>
      <p:ext uri="{BB962C8B-B14F-4D97-AF65-F5344CB8AC3E}">
        <p14:creationId xmlns:p14="http://schemas.microsoft.com/office/powerpoint/2010/main" val="2936588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0361-33A3-48FD-5223-6D1EB1E243E0}"/>
            </a:ext>
          </a:extLst>
        </p:cNvPr>
        <p:cNvGrpSpPr/>
        <p:nvPr/>
      </p:nvGrpSpPr>
      <p:grpSpPr>
        <a:xfrm>
          <a:off x="0" y="0"/>
          <a:ext cx="0" cy="0"/>
          <a:chOff x="0" y="0"/>
          <a:chExt cx="0" cy="0"/>
        </a:xfrm>
      </p:grpSpPr>
      <p:sp>
        <p:nvSpPr>
          <p:cNvPr id="39938" name="Title 1">
            <a:extLst>
              <a:ext uri="{FF2B5EF4-FFF2-40B4-BE49-F238E27FC236}">
                <a16:creationId xmlns:a16="http://schemas.microsoft.com/office/drawing/2014/main" id="{50C72D56-C616-A4B0-644B-A09F36B4FC90}"/>
              </a:ext>
            </a:extLst>
          </p:cNvPr>
          <p:cNvSpPr>
            <a:spLocks noGrp="1"/>
          </p:cNvSpPr>
          <p:nvPr>
            <p:ph type="title" idx="4294967295"/>
          </p:nvPr>
        </p:nvSpPr>
        <p:spPr>
          <a:xfrm>
            <a:off x="457200" y="116632"/>
            <a:ext cx="8229600" cy="1143000"/>
          </a:xfrm>
        </p:spPr>
        <p:txBody>
          <a:bodyPr/>
          <a:lstStyle/>
          <a:p>
            <a:pPr algn="ctr" eaLnBrk="1" hangingPunct="1"/>
            <a:r>
              <a:rPr lang="en-GB" sz="3200">
                <a:solidFill>
                  <a:srgbClr val="00FF99"/>
                </a:solidFill>
                <a:latin typeface="Arial" panose="020B0604020202020204" pitchFamily="34" charset="0"/>
                <a:ea typeface="+mj-lt"/>
                <a:cs typeface="Arial" panose="020B0604020202020204" pitchFamily="34" charset="0"/>
              </a:rPr>
              <a:t>Self-Care</a:t>
            </a:r>
            <a:r>
              <a:rPr lang="en-GB" sz="3200">
                <a:latin typeface="Arial" panose="020B0604020202020204" pitchFamily="34" charset="0"/>
                <a:ea typeface="+mj-lt"/>
                <a:cs typeface="Arial" panose="020B0604020202020204" pitchFamily="34" charset="0"/>
              </a:rPr>
              <a:t> </a:t>
            </a:r>
            <a:r>
              <a:rPr lang="en-GB" altLang="en-US" sz="3200">
                <a:latin typeface="Arial" panose="020B0604020202020204" pitchFamily="34" charset="0"/>
                <a:ea typeface="ヒラギノ角ゴ Pro W3"/>
                <a:cs typeface="Arial" panose="020B0604020202020204" pitchFamily="34" charset="0"/>
              </a:rPr>
              <a:t>Relaxation Exercise</a:t>
            </a:r>
          </a:p>
        </p:txBody>
      </p:sp>
      <p:pic>
        <p:nvPicPr>
          <p:cNvPr id="4" name="Content Placeholder 3">
            <a:extLst>
              <a:ext uri="{FF2B5EF4-FFF2-40B4-BE49-F238E27FC236}">
                <a16:creationId xmlns:a16="http://schemas.microsoft.com/office/drawing/2014/main" id="{7C14ACBA-D9CD-CCB7-7A3A-757F234A8BE7}"/>
              </a:ext>
            </a:extLst>
          </p:cNvPr>
          <p:cNvPicPr>
            <a:picLocks noGrp="1" noChangeAspect="1"/>
          </p:cNvPicPr>
          <p:nvPr>
            <p:ph idx="4294967295"/>
          </p:nvPr>
        </p:nvPicPr>
        <p:blipFill rotWithShape="1">
          <a:blip r:embed="rId3"/>
          <a:srcRect l="13932" t="18458" r="24515" b="5398"/>
          <a:stretch/>
        </p:blipFill>
        <p:spPr>
          <a:xfrm>
            <a:off x="970480" y="1259632"/>
            <a:ext cx="7203040" cy="4675658"/>
          </a:xfrm>
          <a:prstGeom prst="rect">
            <a:avLst/>
          </a:prstGeom>
        </p:spPr>
      </p:pic>
      <p:sp>
        <p:nvSpPr>
          <p:cNvPr id="2" name="TextBox 1">
            <a:extLst>
              <a:ext uri="{FF2B5EF4-FFF2-40B4-BE49-F238E27FC236}">
                <a16:creationId xmlns:a16="http://schemas.microsoft.com/office/drawing/2014/main" id="{98C351F5-26B9-D002-CEEC-63352DDB4A50}"/>
              </a:ext>
            </a:extLst>
          </p:cNvPr>
          <p:cNvSpPr txBox="1"/>
          <p:nvPr/>
        </p:nvSpPr>
        <p:spPr>
          <a:xfrm>
            <a:off x="179512" y="6352742"/>
            <a:ext cx="5045035" cy="369332"/>
          </a:xfrm>
          <a:prstGeom prst="rect">
            <a:avLst/>
          </a:prstGeom>
          <a:noFill/>
        </p:spPr>
        <p:txBody>
          <a:bodyPr wrap="none" rtlCol="0">
            <a:spAutoFit/>
          </a:bodyPr>
          <a:lstStyle/>
          <a:p>
            <a:r>
              <a:rPr lang="en-GB" b="0" u="none" strike="noStrike" kern="1200">
                <a:solidFill>
                  <a:schemeClr val="tx1"/>
                </a:solidFill>
                <a:effectLst/>
                <a:ea typeface="ヒラギノ角ゴ Pro W3" charset="0"/>
                <a:cs typeface="Arial" panose="020B0604020202020204" pitchFamily="34" charset="0"/>
              </a:rPr>
              <a:t>Source: http://www.getselfhelp.co.uk/stopp.htm</a:t>
            </a:r>
            <a:r>
              <a:rPr lang="en-GB">
                <a:cs typeface="Arial" panose="020B0604020202020204" pitchFamily="34" charset="0"/>
              </a:rPr>
              <a:t> </a:t>
            </a:r>
          </a:p>
        </p:txBody>
      </p:sp>
    </p:spTree>
    <p:extLst>
      <p:ext uri="{BB962C8B-B14F-4D97-AF65-F5344CB8AC3E}">
        <p14:creationId xmlns:p14="http://schemas.microsoft.com/office/powerpoint/2010/main" val="2618454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49917" y="332656"/>
            <a:ext cx="8318021" cy="778512"/>
          </a:xfrm>
        </p:spPr>
        <p:txBody>
          <a:bodyPr>
            <a:normAutofit/>
          </a:bodyPr>
          <a:lstStyle/>
          <a:p>
            <a:pPr algn="ctr"/>
            <a:r>
              <a:rPr lang="en-GB" sz="3200">
                <a:solidFill>
                  <a:srgbClr val="00FF99"/>
                </a:solidFill>
                <a:latin typeface="Arial" panose="020B0604020202020204" pitchFamily="34" charset="0"/>
                <a:ea typeface="+mj-lt"/>
                <a:cs typeface="Arial" panose="020B0604020202020204" pitchFamily="34" charset="0"/>
              </a:rPr>
              <a:t>Self Care</a:t>
            </a:r>
            <a:r>
              <a:rPr lang="en-GB" sz="3200">
                <a:latin typeface="Arial" panose="020B0604020202020204" pitchFamily="34" charset="0"/>
                <a:ea typeface="+mj-lt"/>
                <a:cs typeface="Arial" panose="020B0604020202020204" pitchFamily="34" charset="0"/>
              </a:rPr>
              <a:t>: Personal Bill of Rights</a:t>
            </a:r>
            <a:endParaRPr lang="en-GB" sz="3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287BB80-BA33-4996-92C3-6022590A399A}"/>
              </a:ext>
            </a:extLst>
          </p:cNvPr>
          <p:cNvSpPr txBox="1"/>
          <p:nvPr/>
        </p:nvSpPr>
        <p:spPr>
          <a:xfrm>
            <a:off x="460455" y="1484784"/>
            <a:ext cx="8496944" cy="376256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AutoNum type="arabicPeriod"/>
            </a:pPr>
            <a:r>
              <a:rPr lang="en-GB" sz="2000">
                <a:ea typeface="+mn-lt"/>
                <a:cs typeface="+mn-lt"/>
              </a:rPr>
              <a:t>I have the right to ask for what I want. </a:t>
            </a:r>
            <a:endParaRPr lang="en-US" sz="2000">
              <a:ea typeface="+mn-lt"/>
              <a:cs typeface="+mn-lt"/>
            </a:endParaRPr>
          </a:p>
          <a:p>
            <a:r>
              <a:rPr lang="en-GB" sz="2000">
                <a:ea typeface="+mn-lt"/>
                <a:cs typeface="+mn-lt"/>
              </a:rPr>
              <a:t>2.  I have the right to say no to requests or demands I cannot meet. </a:t>
            </a:r>
            <a:endParaRPr lang="en-US" sz="2000">
              <a:ea typeface="+mn-lt"/>
              <a:cs typeface="+mn-lt"/>
            </a:endParaRPr>
          </a:p>
          <a:p>
            <a:r>
              <a:rPr lang="en-GB" sz="2000">
                <a:ea typeface="+mn-lt"/>
                <a:cs typeface="+mn-lt"/>
              </a:rPr>
              <a:t>3.  I have the right to express all of my feelings, positive or negative.</a:t>
            </a:r>
            <a:endParaRPr lang="en-US" sz="2000">
              <a:ea typeface="+mn-lt"/>
              <a:cs typeface="+mn-lt"/>
            </a:endParaRPr>
          </a:p>
          <a:p>
            <a:r>
              <a:rPr lang="en-GB" sz="2000">
                <a:ea typeface="+mn-lt"/>
                <a:cs typeface="+mn-lt"/>
              </a:rPr>
              <a:t>4.  I have the right to change my mind. </a:t>
            </a:r>
            <a:endParaRPr lang="en-US" sz="2000">
              <a:ea typeface="+mn-lt"/>
              <a:cs typeface="+mn-lt"/>
            </a:endParaRPr>
          </a:p>
          <a:p>
            <a:r>
              <a:rPr lang="en-GB" sz="2000">
                <a:ea typeface="+mn-lt"/>
                <a:cs typeface="+mn-lt"/>
              </a:rPr>
              <a:t>5.  I have the right to make mistakes and not have to be perfect. </a:t>
            </a:r>
            <a:endParaRPr lang="en-US" sz="2000">
              <a:ea typeface="+mn-lt"/>
              <a:cs typeface="+mn-lt"/>
            </a:endParaRPr>
          </a:p>
          <a:p>
            <a:r>
              <a:rPr lang="en-GB" sz="2000">
                <a:ea typeface="+mn-lt"/>
                <a:cs typeface="+mn-lt"/>
              </a:rPr>
              <a:t>6.  I have the right to follow my own values and standards. </a:t>
            </a:r>
            <a:endParaRPr lang="en-US" sz="2000">
              <a:ea typeface="+mn-lt"/>
              <a:cs typeface="+mn-lt"/>
            </a:endParaRPr>
          </a:p>
          <a:p>
            <a:r>
              <a:rPr lang="en-GB" sz="2000">
                <a:ea typeface="+mn-lt"/>
                <a:cs typeface="+mn-lt"/>
              </a:rPr>
              <a:t>7.  I have the right to say no to anything when I feel I am not ready, it is unsafe, or it violates my values. </a:t>
            </a:r>
            <a:endParaRPr lang="en-US" sz="2000">
              <a:ea typeface="+mn-lt"/>
              <a:cs typeface="+mn-lt"/>
            </a:endParaRPr>
          </a:p>
          <a:p>
            <a:r>
              <a:rPr lang="en-GB" sz="2000">
                <a:ea typeface="+mn-lt"/>
                <a:cs typeface="+mn-lt"/>
              </a:rPr>
              <a:t>8.  I have the right to determine my own priorities. </a:t>
            </a:r>
            <a:endParaRPr lang="en-US" sz="2000">
              <a:ea typeface="+mn-lt"/>
              <a:cs typeface="+mn-lt"/>
            </a:endParaRPr>
          </a:p>
          <a:p>
            <a:r>
              <a:rPr lang="en-GB" sz="2000">
                <a:ea typeface="+mn-lt"/>
                <a:cs typeface="+mn-lt"/>
              </a:rPr>
              <a:t>9.  I have the right not to be responsible for others' behaviours, actions, feelings, or problems. </a:t>
            </a:r>
            <a:endParaRPr lang="en-US" sz="2000">
              <a:ea typeface="+mn-lt"/>
              <a:cs typeface="+mn-lt"/>
            </a:endParaRPr>
          </a:p>
          <a:p>
            <a:r>
              <a:rPr lang="en-GB" sz="2000">
                <a:ea typeface="+mn-lt"/>
                <a:cs typeface="+mn-lt"/>
              </a:rPr>
              <a:t>10. I have the right to expect honesty from others.</a:t>
            </a:r>
            <a:endParaRPr lang="en-US" sz="2000">
              <a:cs typeface="Calibri"/>
            </a:endParaRPr>
          </a:p>
        </p:txBody>
      </p:sp>
    </p:spTree>
    <p:extLst>
      <p:ext uri="{BB962C8B-B14F-4D97-AF65-F5344CB8AC3E}">
        <p14:creationId xmlns:p14="http://schemas.microsoft.com/office/powerpoint/2010/main" val="245721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55D5-FCB5-407E-EEF4-64EC7F99F40B}"/>
            </a:ext>
          </a:extLst>
        </p:cNvPr>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E1449502-5BF9-F68A-AFA7-7D236F822816}"/>
              </a:ext>
            </a:extLst>
          </p:cNvPr>
          <p:cNvSpPr>
            <a:spLocks noGrp="1"/>
          </p:cNvSpPr>
          <p:nvPr>
            <p:ph idx="4294967295"/>
          </p:nvPr>
        </p:nvSpPr>
        <p:spPr>
          <a:xfrm>
            <a:off x="287336" y="1268760"/>
            <a:ext cx="8569325" cy="4752627"/>
          </a:xfrm>
        </p:spPr>
        <p:txBody>
          <a:bodyPr/>
          <a:lstStyle/>
          <a:p>
            <a:pPr marL="0" indent="0">
              <a:buNone/>
            </a:pPr>
            <a:endParaRPr lang="en-GB" sz="2000">
              <a:solidFill>
                <a:schemeClr val="tx2"/>
              </a:solidFill>
              <a:latin typeface="Arial" panose="020B0604020202020204" pitchFamily="34" charset="0"/>
              <a:ea typeface="+mn-lt"/>
              <a:cs typeface="Arial" panose="020B0604020202020204" pitchFamily="34" charset="0"/>
            </a:endParaRPr>
          </a:p>
          <a:p>
            <a:pPr>
              <a:buFont typeface="Arial" panose="020B0604020202020204" pitchFamily="34" charset="0"/>
              <a:buChar char="•"/>
            </a:pPr>
            <a:r>
              <a:rPr lang="en-GB" sz="2000">
                <a:solidFill>
                  <a:schemeClr val="tx2"/>
                </a:solidFill>
                <a:latin typeface="Arial" panose="020B0604020202020204" pitchFamily="34" charset="0"/>
                <a:ea typeface="+mn-lt"/>
                <a:cs typeface="Arial" panose="020B0604020202020204" pitchFamily="34" charset="0"/>
              </a:rPr>
              <a:t>We do not see ourselves or our Loved One as “powerless” over addiction.  Instead, we focus on the power of choice, our ability to change our lives and make it better.  There are no guarantees, but we often find that changing our behaviour has a positive effect on our Loved Ones.   </a:t>
            </a:r>
            <a:endParaRPr lang="en-GB" sz="200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sz="2000">
              <a:solidFill>
                <a:schemeClr val="tx2"/>
              </a:solidFill>
              <a:latin typeface="Arial" panose="020B0604020202020204" pitchFamily="34" charset="0"/>
              <a:ea typeface="+mn-lt"/>
              <a:cs typeface="Arial" panose="020B0604020202020204" pitchFamily="34" charset="0"/>
            </a:endParaRPr>
          </a:p>
          <a:p>
            <a:pPr>
              <a:buFont typeface="Arial" panose="020B0604020202020204" pitchFamily="34" charset="0"/>
              <a:buChar char="•"/>
            </a:pPr>
            <a:r>
              <a:rPr lang="en-GB" sz="2000">
                <a:solidFill>
                  <a:schemeClr val="tx2"/>
                </a:solidFill>
                <a:latin typeface="Arial" panose="020B0604020202020204" pitchFamily="34" charset="0"/>
                <a:ea typeface="+mn-lt"/>
                <a:cs typeface="Arial" panose="020B0604020202020204" pitchFamily="34" charset="0"/>
              </a:rPr>
              <a:t>We strive to be patient but persistent in our efforts to improve our lives.  It takes time to change beliefs and develop new ways of behaving around our Loved One.  </a:t>
            </a:r>
            <a:endParaRPr lang="en-GB" sz="2000">
              <a:solidFill>
                <a:schemeClr val="tx2"/>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sz="2000">
              <a:solidFill>
                <a:schemeClr val="tx2"/>
              </a:solidFill>
              <a:latin typeface="Arial" panose="020B0604020202020204" pitchFamily="34" charset="0"/>
              <a:ea typeface="+mn-lt"/>
              <a:cs typeface="Arial" panose="020B0604020202020204" pitchFamily="34" charset="0"/>
            </a:endParaRPr>
          </a:p>
          <a:p>
            <a:pPr>
              <a:buFont typeface="Arial" panose="020B0604020202020204" pitchFamily="34" charset="0"/>
              <a:buChar char="•"/>
            </a:pPr>
            <a:r>
              <a:rPr lang="en-GB" sz="2000">
                <a:solidFill>
                  <a:schemeClr val="tx2"/>
                </a:solidFill>
                <a:latin typeface="Arial" panose="020B0604020202020204" pitchFamily="34" charset="0"/>
                <a:ea typeface="+mn-lt"/>
                <a:cs typeface="Arial" panose="020B0604020202020204" pitchFamily="34" charset="0"/>
              </a:rPr>
              <a:t>Please attend meetings for as long as they are helpful.  As no two meetings are ever alike, do try to come to a few before you decide how helpful SMART can be for you.</a:t>
            </a:r>
            <a:endParaRPr lang="en-GB" sz="2000">
              <a:solidFill>
                <a:schemeClr val="tx2"/>
              </a:solidFill>
              <a:latin typeface="Arial" panose="020B0604020202020204" pitchFamily="34" charset="0"/>
              <a:cs typeface="Arial" panose="020B0604020202020204" pitchFamily="34" charset="0"/>
            </a:endParaRPr>
          </a:p>
          <a:p>
            <a:pPr eaLnBrk="1" hangingPunct="1">
              <a:buFontTx/>
              <a:buNone/>
            </a:pPr>
            <a:endParaRPr lang="en-GB" altLang="en-US" sz="2400">
              <a:latin typeface="Arial" panose="020B0604020202020204" pitchFamily="34" charset="0"/>
              <a:ea typeface="ヒラギノ角ゴ Pro W3"/>
              <a:cs typeface="Arial" panose="020B0604020202020204" pitchFamily="34" charset="0"/>
            </a:endParaRPr>
          </a:p>
        </p:txBody>
      </p:sp>
      <p:sp>
        <p:nvSpPr>
          <p:cNvPr id="2" name="Title 1">
            <a:extLst>
              <a:ext uri="{FF2B5EF4-FFF2-40B4-BE49-F238E27FC236}">
                <a16:creationId xmlns:a16="http://schemas.microsoft.com/office/drawing/2014/main" id="{30587B9A-A91E-8954-6868-C9048DBE4A6F}"/>
              </a:ext>
            </a:extLst>
          </p:cNvPr>
          <p:cNvSpPr txBox="1">
            <a:spLocks/>
          </p:cNvSpPr>
          <p:nvPr/>
        </p:nvSpPr>
        <p:spPr bwMode="auto">
          <a:xfrm>
            <a:off x="1" y="339725"/>
            <a:ext cx="9143999"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b="1" kern="1200">
                <a:solidFill>
                  <a:srgbClr val="EC9039"/>
                </a:solidFill>
                <a:latin typeface="+mj-lt"/>
                <a:ea typeface="ヒラギノ角ゴ Pro W3" charset="0"/>
                <a:cs typeface="Gill Sans" pitchFamily="2" charset="0"/>
              </a:defRPr>
            </a:lvl1pPr>
            <a:lvl2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2pPr>
            <a:lvl3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3pPr>
            <a:lvl4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4pPr>
            <a:lvl5pPr algn="l" defTabSz="457200" rtl="0" eaLnBrk="0" fontAlgn="base" hangingPunct="0">
              <a:spcBef>
                <a:spcPct val="0"/>
              </a:spcBef>
              <a:spcAft>
                <a:spcPct val="0"/>
              </a:spcAft>
              <a:defRPr sz="4400" b="1">
                <a:solidFill>
                  <a:srgbClr val="EC9039"/>
                </a:solidFill>
                <a:latin typeface="Gill Sans MT" charset="0"/>
                <a:ea typeface="ヒラギノ角ゴ Pro W3" charset="0"/>
                <a:cs typeface="Gill Sans"/>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en-GB" altLang="en-US" sz="3200">
                <a:latin typeface="Arial" panose="020B0604020202020204" pitchFamily="34" charset="0"/>
                <a:ea typeface="ヒラギノ角ゴ Pro W3"/>
                <a:cs typeface="Arial" panose="020B0604020202020204" pitchFamily="34" charset="0"/>
              </a:rPr>
              <a:t>SMART Family &amp; Friends Meeting </a:t>
            </a:r>
            <a:br>
              <a:rPr lang="en-GB" altLang="en-US" sz="3200">
                <a:latin typeface="Arial" panose="020B0604020202020204" pitchFamily="34" charset="0"/>
                <a:ea typeface="ヒラギノ角ゴ Pro W3"/>
                <a:cs typeface="Arial" panose="020B0604020202020204" pitchFamily="34" charset="0"/>
              </a:rPr>
            </a:br>
            <a:r>
              <a:rPr lang="en-GB" altLang="en-US" sz="3200">
                <a:latin typeface="Arial" panose="020B0604020202020204" pitchFamily="34" charset="0"/>
                <a:ea typeface="ヒラギノ角ゴ Pro W3"/>
                <a:cs typeface="Arial" panose="020B0604020202020204" pitchFamily="34" charset="0"/>
              </a:rPr>
              <a:t>Opening Statement (continued) </a:t>
            </a:r>
            <a:endParaRPr lang="en-GB" altLang="en-US">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3964987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9A94-1751-4F48-8E45-9D4160693D9C}"/>
              </a:ext>
            </a:extLst>
          </p:cNvPr>
          <p:cNvSpPr>
            <a:spLocks noGrp="1"/>
          </p:cNvSpPr>
          <p:nvPr>
            <p:ph type="title"/>
          </p:nvPr>
        </p:nvSpPr>
        <p:spPr>
          <a:xfrm>
            <a:off x="107504" y="0"/>
            <a:ext cx="1728192" cy="4293096"/>
          </a:xfrm>
        </p:spPr>
        <p:txBody>
          <a:bodyPr/>
          <a:lstStyle/>
          <a:p>
            <a:r>
              <a:rPr lang="en-GB" sz="2400" u="sng" err="1">
                <a:solidFill>
                  <a:srgbClr val="EA26DC"/>
                </a:solidFill>
              </a:rPr>
              <a:t>DiB’s</a:t>
            </a:r>
            <a:br>
              <a:rPr lang="en-GB" sz="2400"/>
            </a:br>
            <a:br>
              <a:rPr lang="en-GB" sz="2400"/>
            </a:br>
            <a:r>
              <a:rPr lang="en-GB" sz="2400"/>
              <a:t>Automatic</a:t>
            </a:r>
            <a:br>
              <a:rPr lang="en-GB" sz="2400"/>
            </a:br>
            <a:r>
              <a:rPr lang="en-GB" sz="2400"/>
              <a:t>Negative </a:t>
            </a:r>
            <a:br>
              <a:rPr lang="en-GB" sz="2400"/>
            </a:br>
            <a:r>
              <a:rPr lang="en-GB" sz="2400"/>
              <a:t>Thoughts</a:t>
            </a:r>
          </a:p>
        </p:txBody>
      </p:sp>
      <p:pic>
        <p:nvPicPr>
          <p:cNvPr id="7" name="Picture 6">
            <a:extLst>
              <a:ext uri="{FF2B5EF4-FFF2-40B4-BE49-F238E27FC236}">
                <a16:creationId xmlns:a16="http://schemas.microsoft.com/office/drawing/2014/main" id="{AAF62F61-CAAF-42CF-B952-4E94CE28041B}"/>
              </a:ext>
            </a:extLst>
          </p:cNvPr>
          <p:cNvPicPr>
            <a:picLocks noChangeAspect="1"/>
          </p:cNvPicPr>
          <p:nvPr/>
        </p:nvPicPr>
        <p:blipFill>
          <a:blip r:embed="rId2"/>
          <a:stretch>
            <a:fillRect/>
          </a:stretch>
        </p:blipFill>
        <p:spPr>
          <a:xfrm>
            <a:off x="2267744" y="254328"/>
            <a:ext cx="5379726" cy="5800068"/>
          </a:xfrm>
          <a:prstGeom prst="rect">
            <a:avLst/>
          </a:prstGeom>
        </p:spPr>
      </p:pic>
    </p:spTree>
    <p:extLst>
      <p:ext uri="{BB962C8B-B14F-4D97-AF65-F5344CB8AC3E}">
        <p14:creationId xmlns:p14="http://schemas.microsoft.com/office/powerpoint/2010/main" val="754039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478E8CE-DDA3-450D-A423-0138E5685CD9}"/>
              </a:ext>
            </a:extLst>
          </p:cNvPr>
          <p:cNvSpPr>
            <a:spLocks noGrp="1"/>
          </p:cNvSpPr>
          <p:nvPr>
            <p:ph type="title"/>
          </p:nvPr>
        </p:nvSpPr>
        <p:spPr>
          <a:xfrm>
            <a:off x="0" y="115888"/>
            <a:ext cx="9144000" cy="850900"/>
          </a:xfrm>
        </p:spPr>
        <p:txBody>
          <a:bodyPr/>
          <a:lstStyle/>
          <a:p>
            <a:pPr algn="ctr" eaLnBrk="1" hangingPunct="1"/>
            <a:r>
              <a:rPr lang="en-GB" altLang="en-US" err="1">
                <a:solidFill>
                  <a:srgbClr val="EA26DC"/>
                </a:solidFill>
                <a:latin typeface="Arial" panose="020B0604020202020204" pitchFamily="34" charset="0"/>
                <a:ea typeface="ヒラギノ角ゴ Pro W3"/>
                <a:cs typeface="Arial" panose="020B0604020202020204" pitchFamily="34" charset="0"/>
              </a:rPr>
              <a:t>DiB’s</a:t>
            </a:r>
            <a:r>
              <a:rPr lang="en-GB" altLang="en-US">
                <a:solidFill>
                  <a:srgbClr val="EA26DC"/>
                </a:solidFill>
                <a:latin typeface="Arial" panose="020B0604020202020204" pitchFamily="34" charset="0"/>
                <a:ea typeface="ヒラギノ角ゴ Pro W3"/>
                <a:cs typeface="Arial" panose="020B0604020202020204" pitchFamily="34" charset="0"/>
              </a:rPr>
              <a:t>: </a:t>
            </a:r>
            <a:r>
              <a:rPr lang="en-GB" altLang="en-US">
                <a:latin typeface="Arial" panose="020B0604020202020204" pitchFamily="34" charset="0"/>
                <a:ea typeface="ヒラギノ角ゴ Pro W3"/>
                <a:cs typeface="Arial" panose="020B0604020202020204" pitchFamily="34" charset="0"/>
              </a:rPr>
              <a:t>Cognitive Distortions</a:t>
            </a:r>
          </a:p>
        </p:txBody>
      </p:sp>
      <p:sp>
        <p:nvSpPr>
          <p:cNvPr id="4" name="Content Placeholder 3">
            <a:extLst>
              <a:ext uri="{FF2B5EF4-FFF2-40B4-BE49-F238E27FC236}">
                <a16:creationId xmlns:a16="http://schemas.microsoft.com/office/drawing/2014/main" id="{B0B060F8-34C1-4B44-A93F-F89940E3C407}"/>
              </a:ext>
            </a:extLst>
          </p:cNvPr>
          <p:cNvSpPr>
            <a:spLocks noGrp="1"/>
          </p:cNvSpPr>
          <p:nvPr>
            <p:ph sz="half" idx="1"/>
          </p:nvPr>
        </p:nvSpPr>
        <p:spPr>
          <a:xfrm>
            <a:off x="452438" y="1196975"/>
            <a:ext cx="3827460" cy="4896321"/>
          </a:xfrm>
        </p:spPr>
        <p:txBody>
          <a:bodyPr numCol="1"/>
          <a:lstStyle/>
          <a:p>
            <a:pPr marL="0" indent="0" algn="ctr" eaLnBrk="1" hangingPunct="1">
              <a:buFontTx/>
              <a:buNone/>
              <a:defRPr/>
            </a:pPr>
            <a:r>
              <a:rPr lang="en-GB" sz="5400">
                <a:solidFill>
                  <a:srgbClr val="FFFF00"/>
                </a:solidFill>
                <a:latin typeface="Arial" panose="020B0604020202020204" pitchFamily="34" charset="0"/>
                <a:cs typeface="Arial" panose="020B0604020202020204" pitchFamily="34" charset="0"/>
              </a:rPr>
              <a:t>Jammed</a:t>
            </a:r>
          </a:p>
          <a:p>
            <a:pPr marL="0" lvl="0" indent="0" defTabSz="914400">
              <a:spcBef>
                <a:spcPct val="0"/>
              </a:spcBef>
              <a:buSzTx/>
              <a:buNone/>
            </a:pPr>
            <a:endParaRPr lang="en-US" altLang="en-US" sz="1200">
              <a:solidFill>
                <a:srgbClr val="000000"/>
              </a:solidFill>
              <a:latin typeface="Arial" panose="020B0604020202020204" pitchFamily="34" charset="0"/>
              <a:cs typeface="Arial" panose="020B0604020202020204" pitchFamily="34" charset="0"/>
            </a:endParaRPr>
          </a:p>
          <a:p>
            <a:pPr marL="0" lvl="0" indent="0" defTabSz="914400">
              <a:spcBef>
                <a:spcPct val="0"/>
              </a:spcBef>
              <a:buSzTx/>
              <a:buNone/>
            </a:pPr>
            <a:endParaRPr lang="en-US" altLang="en-US" sz="1200">
              <a:solidFill>
                <a:srgbClr val="000000"/>
              </a:solidFill>
              <a:latin typeface="Arial" panose="020B0604020202020204" pitchFamily="34" charset="0"/>
              <a:cs typeface="Arial" panose="020B0604020202020204" pitchFamily="34" charset="0"/>
            </a:endParaRPr>
          </a:p>
          <a:p>
            <a:pPr marL="0" lvl="0" indent="0" defTabSz="914400">
              <a:spcBef>
                <a:spcPct val="0"/>
              </a:spcBef>
              <a:buSzTx/>
              <a:buNone/>
            </a:pPr>
            <a:endParaRPr lang="en-US" altLang="en-US" sz="1200">
              <a:solidFill>
                <a:srgbClr val="000000"/>
              </a:solidFill>
              <a:latin typeface="Arial" panose="020B0604020202020204" pitchFamily="34" charset="0"/>
              <a:cs typeface="Arial" panose="020B0604020202020204" pitchFamily="34" charset="0"/>
            </a:endParaRPr>
          </a:p>
          <a:p>
            <a:pPr marL="0" lvl="0" indent="0" defTabSz="914400">
              <a:spcBef>
                <a:spcPct val="0"/>
              </a:spcBef>
              <a:buSzTx/>
              <a:buNone/>
            </a:pPr>
            <a:r>
              <a:rPr lang="en-US" altLang="en-US">
                <a:solidFill>
                  <a:srgbClr val="FFFF00"/>
                </a:solidFill>
                <a:latin typeface="Arial" panose="020B0604020202020204" pitchFamily="34" charset="0"/>
                <a:cs typeface="Arial" panose="020B0604020202020204" pitchFamily="34" charset="0"/>
              </a:rPr>
              <a:t>J</a:t>
            </a:r>
            <a:r>
              <a:rPr lang="en-US" altLang="en-US" sz="2400">
                <a:solidFill>
                  <a:srgbClr val="000000"/>
                </a:solidFill>
                <a:latin typeface="Arial" panose="020B0604020202020204" pitchFamily="34" charset="0"/>
                <a:cs typeface="Arial" panose="020B0604020202020204" pitchFamily="34" charset="0"/>
              </a:rPr>
              <a:t> - </a:t>
            </a:r>
            <a:r>
              <a:rPr lang="en-US" altLang="en-US" sz="2400">
                <a:latin typeface="Arial" panose="020B0604020202020204" pitchFamily="34" charset="0"/>
                <a:cs typeface="Arial" panose="020B0604020202020204" pitchFamily="34" charset="0"/>
              </a:rPr>
              <a:t>Jumping to conclusions</a:t>
            </a:r>
          </a:p>
          <a:p>
            <a:pPr marL="0" lvl="0" indent="0" defTabSz="914400">
              <a:spcBef>
                <a:spcPct val="0"/>
              </a:spcBef>
              <a:buSzTx/>
              <a:buNone/>
            </a:pPr>
            <a:r>
              <a:rPr lang="en-US" altLang="en-US">
                <a:solidFill>
                  <a:srgbClr val="FFFF00"/>
                </a:solidFill>
                <a:latin typeface="Arial" panose="020B0604020202020204" pitchFamily="34" charset="0"/>
                <a:cs typeface="Arial" panose="020B0604020202020204" pitchFamily="34" charset="0"/>
              </a:rPr>
              <a:t>A</a:t>
            </a:r>
            <a:r>
              <a:rPr lang="en-US" altLang="en-US" sz="2400">
                <a:solidFill>
                  <a:srgbClr val="000000"/>
                </a:solidFill>
                <a:latin typeface="Arial" panose="020B0604020202020204" pitchFamily="34" charset="0"/>
                <a:cs typeface="Arial" panose="020B0604020202020204" pitchFamily="34" charset="0"/>
              </a:rPr>
              <a:t> - </a:t>
            </a:r>
            <a:r>
              <a:rPr lang="en-US" altLang="en-US" sz="2400">
                <a:latin typeface="Arial" panose="020B0604020202020204" pitchFamily="34" charset="0"/>
                <a:cs typeface="Arial" panose="020B0604020202020204" pitchFamily="34" charset="0"/>
              </a:rPr>
              <a:t>All or nothing thinking</a:t>
            </a:r>
          </a:p>
          <a:p>
            <a:pPr marL="0" lvl="0" indent="0" defTabSz="914400">
              <a:spcBef>
                <a:spcPct val="0"/>
              </a:spcBef>
              <a:buSzTx/>
              <a:buNone/>
            </a:pPr>
            <a:r>
              <a:rPr lang="en-US" altLang="en-US">
                <a:solidFill>
                  <a:srgbClr val="FFFF00"/>
                </a:solidFill>
                <a:latin typeface="Arial" panose="020B0604020202020204" pitchFamily="34" charset="0"/>
                <a:cs typeface="Arial" panose="020B0604020202020204" pitchFamily="34" charset="0"/>
              </a:rPr>
              <a:t>M</a:t>
            </a:r>
            <a:r>
              <a:rPr lang="en-US" altLang="en-US" sz="2400">
                <a:solidFill>
                  <a:srgbClr val="000000"/>
                </a:solidFill>
                <a:latin typeface="Arial" panose="020B0604020202020204" pitchFamily="34" charset="0"/>
                <a:cs typeface="Arial" panose="020B0604020202020204" pitchFamily="34" charset="0"/>
              </a:rPr>
              <a:t> - </a:t>
            </a:r>
            <a:r>
              <a:rPr lang="en-US" altLang="en-US" sz="2400">
                <a:latin typeface="Arial" panose="020B0604020202020204" pitchFamily="34" charset="0"/>
                <a:cs typeface="Arial" panose="020B0604020202020204" pitchFamily="34" charset="0"/>
              </a:rPr>
              <a:t>Mental filter</a:t>
            </a:r>
          </a:p>
          <a:p>
            <a:pPr marL="0" lvl="0" indent="0" defTabSz="914400">
              <a:spcBef>
                <a:spcPct val="0"/>
              </a:spcBef>
              <a:buSzTx/>
              <a:buNone/>
            </a:pPr>
            <a:r>
              <a:rPr lang="en-US" altLang="en-US" sz="2400">
                <a:solidFill>
                  <a:srgbClr val="FFFF00"/>
                </a:solidFill>
                <a:latin typeface="Arial" panose="020B0604020202020204" pitchFamily="34" charset="0"/>
                <a:cs typeface="Arial" panose="020B0604020202020204" pitchFamily="34" charset="0"/>
              </a:rPr>
              <a:t>M</a:t>
            </a:r>
            <a:r>
              <a:rPr lang="en-US" altLang="en-US" sz="2400">
                <a:solidFill>
                  <a:srgbClr val="000000"/>
                </a:solidFill>
                <a:latin typeface="Arial" panose="020B0604020202020204" pitchFamily="34" charset="0"/>
                <a:cs typeface="Arial" panose="020B0604020202020204" pitchFamily="34" charset="0"/>
              </a:rPr>
              <a:t> – </a:t>
            </a:r>
            <a:r>
              <a:rPr lang="en-US" altLang="en-US" sz="2400">
                <a:latin typeface="Arial" panose="020B0604020202020204" pitchFamily="34" charset="0"/>
                <a:cs typeface="Arial" panose="020B0604020202020204" pitchFamily="34" charset="0"/>
              </a:rPr>
              <a:t>Maximizing /                     </a:t>
            </a:r>
            <a:r>
              <a:rPr lang="en-US" altLang="en-US" sz="2400">
                <a:solidFill>
                  <a:schemeClr val="bg2"/>
                </a:solidFill>
                <a:latin typeface="Arial" panose="020B0604020202020204" pitchFamily="34" charset="0"/>
                <a:cs typeface="Arial" panose="020B0604020202020204" pitchFamily="34" charset="0"/>
              </a:rPr>
              <a:t>.</a:t>
            </a:r>
            <a:r>
              <a:rPr lang="en-US" altLang="en-US" sz="2400">
                <a:solidFill>
                  <a:srgbClr val="000000"/>
                </a:solidFill>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 Minimizing</a:t>
            </a:r>
          </a:p>
          <a:p>
            <a:pPr marL="0" lvl="0" indent="0" defTabSz="914400">
              <a:spcBef>
                <a:spcPct val="0"/>
              </a:spcBef>
              <a:buSzTx/>
              <a:buNone/>
            </a:pPr>
            <a:r>
              <a:rPr lang="en-US" altLang="en-US">
                <a:solidFill>
                  <a:srgbClr val="FFFF00"/>
                </a:solidFill>
                <a:latin typeface="Arial" panose="020B0604020202020204" pitchFamily="34" charset="0"/>
                <a:cs typeface="Arial" panose="020B0604020202020204" pitchFamily="34" charset="0"/>
              </a:rPr>
              <a:t>E</a:t>
            </a:r>
            <a:r>
              <a:rPr lang="en-US" altLang="en-US" sz="2400">
                <a:solidFill>
                  <a:srgbClr val="000000"/>
                </a:solidFill>
                <a:latin typeface="Arial" panose="020B0604020202020204" pitchFamily="34" charset="0"/>
                <a:cs typeface="Arial" panose="020B0604020202020204" pitchFamily="34" charset="0"/>
              </a:rPr>
              <a:t> - </a:t>
            </a:r>
            <a:r>
              <a:rPr lang="en-US" altLang="en-US" sz="2400">
                <a:latin typeface="Arial" panose="020B0604020202020204" pitchFamily="34" charset="0"/>
                <a:cs typeface="Arial" panose="020B0604020202020204" pitchFamily="34" charset="0"/>
              </a:rPr>
              <a:t>Emotional reasoning</a:t>
            </a:r>
          </a:p>
          <a:p>
            <a:pPr marL="0" lvl="0" indent="0" defTabSz="914400">
              <a:spcBef>
                <a:spcPct val="0"/>
              </a:spcBef>
              <a:buSzTx/>
              <a:buNone/>
            </a:pPr>
            <a:r>
              <a:rPr lang="en-US" altLang="en-US">
                <a:solidFill>
                  <a:srgbClr val="FFFF00"/>
                </a:solidFill>
                <a:latin typeface="Arial" panose="020B0604020202020204" pitchFamily="34" charset="0"/>
                <a:cs typeface="Arial" panose="020B0604020202020204" pitchFamily="34" charset="0"/>
              </a:rPr>
              <a:t>D</a:t>
            </a:r>
            <a:r>
              <a:rPr lang="en-US" altLang="en-US" sz="2400">
                <a:solidFill>
                  <a:srgbClr val="000000"/>
                </a:solidFill>
                <a:latin typeface="Arial" panose="020B0604020202020204" pitchFamily="34" charset="0"/>
                <a:cs typeface="Arial" panose="020B0604020202020204" pitchFamily="34" charset="0"/>
              </a:rPr>
              <a:t> - </a:t>
            </a:r>
            <a:r>
              <a:rPr lang="en-US" altLang="en-US" sz="2400">
                <a:latin typeface="Arial" panose="020B0604020202020204" pitchFamily="34" charset="0"/>
                <a:cs typeface="Arial" panose="020B0604020202020204" pitchFamily="34" charset="0"/>
              </a:rPr>
              <a:t>Downplaying the                  </a:t>
            </a:r>
            <a:r>
              <a:rPr lang="en-US" altLang="en-US" sz="2400">
                <a:solidFill>
                  <a:schemeClr val="bg2"/>
                </a:solidFill>
                <a:latin typeface="Arial" panose="020B0604020202020204" pitchFamily="34" charset="0"/>
                <a:cs typeface="Arial" panose="020B0604020202020204" pitchFamily="34" charset="0"/>
              </a:rPr>
              <a:t>.</a:t>
            </a:r>
            <a:r>
              <a:rPr lang="en-US" altLang="en-US" sz="2400">
                <a:solidFill>
                  <a:srgbClr val="000000"/>
                </a:solidFill>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positive</a:t>
            </a:r>
          </a:p>
          <a:p>
            <a:pPr marL="0" indent="0" eaLnBrk="1" hangingPunct="1">
              <a:buFontTx/>
              <a:buNone/>
              <a:defRPr/>
            </a:pPr>
            <a:endParaRPr lang="en-GB" sz="1200">
              <a:solidFill>
                <a:srgbClr val="FFFF00"/>
              </a:solidFill>
              <a:latin typeface="Arial" panose="020B0604020202020204" pitchFamily="34" charset="0"/>
              <a:cs typeface="Arial" panose="020B0604020202020204" pitchFamily="34" charset="0"/>
            </a:endParaRPr>
          </a:p>
        </p:txBody>
      </p:sp>
      <p:sp>
        <p:nvSpPr>
          <p:cNvPr id="25605" name="TextBox 2">
            <a:extLst>
              <a:ext uri="{FF2B5EF4-FFF2-40B4-BE49-F238E27FC236}">
                <a16:creationId xmlns:a16="http://schemas.microsoft.com/office/drawing/2014/main" id="{9CCEC09F-EE45-4ED1-A8B4-1C4FCE2C13BD}"/>
              </a:ext>
            </a:extLst>
          </p:cNvPr>
          <p:cNvSpPr txBox="1">
            <a:spLocks noChangeArrowheads="1"/>
          </p:cNvSpPr>
          <p:nvPr/>
        </p:nvSpPr>
        <p:spPr bwMode="auto">
          <a:xfrm>
            <a:off x="4257552" y="1469379"/>
            <a:ext cx="1007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3000"/>
              <a:buBlip>
                <a:blip r:embed="rId3"/>
              </a:buBlip>
              <a:defRPr sz="3200">
                <a:solidFill>
                  <a:schemeClr val="tx1"/>
                </a:solidFill>
                <a:latin typeface="Gill Sans MT" panose="020B0502020104020203" pitchFamily="34" charset="0"/>
                <a:ea typeface="ヒラギノ角ゴ Pro W3"/>
                <a:cs typeface="Gill Sans CE Roman"/>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ill Sans MT" panose="020B0502020104020203" pitchFamily="34" charset="0"/>
                <a:ea typeface="ヒラギノ角ゴ Pro W3"/>
                <a:cs typeface="ヒラギノ角ゴ Pro W3"/>
              </a:defRPr>
            </a:lvl9pPr>
          </a:lstStyle>
          <a:p>
            <a:pPr algn="ctr" eaLnBrk="1" hangingPunct="1">
              <a:spcBef>
                <a:spcPct val="0"/>
              </a:spcBef>
              <a:buSzTx/>
              <a:buFontTx/>
              <a:buNone/>
            </a:pPr>
            <a:r>
              <a:rPr lang="en-GB" altLang="en-US" sz="3600">
                <a:latin typeface="Arial" panose="020B0604020202020204" pitchFamily="34" charset="0"/>
                <a:cs typeface="ヒラギノ角ゴ Pro W3"/>
              </a:rPr>
              <a:t>with</a:t>
            </a:r>
          </a:p>
        </p:txBody>
      </p:sp>
      <p:sp>
        <p:nvSpPr>
          <p:cNvPr id="2" name="Content Placeholder 1">
            <a:extLst>
              <a:ext uri="{FF2B5EF4-FFF2-40B4-BE49-F238E27FC236}">
                <a16:creationId xmlns:a16="http://schemas.microsoft.com/office/drawing/2014/main" id="{789F7404-C186-4676-9039-12F24E96AB51}"/>
              </a:ext>
            </a:extLst>
          </p:cNvPr>
          <p:cNvSpPr>
            <a:spLocks noGrp="1"/>
          </p:cNvSpPr>
          <p:nvPr>
            <p:ph sz="half" idx="2"/>
          </p:nvPr>
        </p:nvSpPr>
        <p:spPr>
          <a:xfrm>
            <a:off x="4864104" y="1196975"/>
            <a:ext cx="4038600" cy="4525963"/>
          </a:xfrm>
        </p:spPr>
        <p:txBody>
          <a:bodyPr/>
          <a:lstStyle/>
          <a:p>
            <a:pPr marL="0" indent="0" algn="ctr">
              <a:buNone/>
            </a:pPr>
            <a:r>
              <a:rPr lang="en-GB" sz="5400">
                <a:solidFill>
                  <a:srgbClr val="FFFF00"/>
                </a:solidFill>
                <a:latin typeface="Arial" panose="020B0604020202020204" pitchFamily="34" charset="0"/>
                <a:cs typeface="Arial" panose="020B0604020202020204" pitchFamily="34" charset="0"/>
              </a:rPr>
              <a:t>SLOP</a:t>
            </a:r>
          </a:p>
          <a:p>
            <a:pPr marL="0" lvl="0" indent="0" defTabSz="914400">
              <a:spcBef>
                <a:spcPct val="0"/>
              </a:spcBef>
              <a:buSzTx/>
              <a:buNone/>
            </a:pPr>
            <a:endParaRPr lang="en-US" altLang="en-US">
              <a:solidFill>
                <a:srgbClr val="000000"/>
              </a:solidFill>
              <a:latin typeface="&amp;quot"/>
            </a:endParaRPr>
          </a:p>
          <a:p>
            <a:pPr marL="0" lvl="0" indent="0" defTabSz="914400">
              <a:spcBef>
                <a:spcPct val="0"/>
              </a:spcBef>
              <a:buSzTx/>
              <a:buNone/>
            </a:pPr>
            <a:endParaRPr lang="en-US" altLang="en-US">
              <a:solidFill>
                <a:srgbClr val="000000"/>
              </a:solidFill>
              <a:latin typeface="&amp;quot"/>
            </a:endParaRPr>
          </a:p>
          <a:p>
            <a:pPr marL="0" lvl="0" indent="0" defTabSz="914400">
              <a:spcBef>
                <a:spcPct val="0"/>
              </a:spcBef>
              <a:buSzTx/>
              <a:buNone/>
            </a:pPr>
            <a:r>
              <a:rPr lang="en-US" altLang="en-US" sz="3200">
                <a:solidFill>
                  <a:srgbClr val="FFFF00"/>
                </a:solidFill>
                <a:latin typeface="&amp;quot"/>
              </a:rPr>
              <a:t>S</a:t>
            </a:r>
            <a:r>
              <a:rPr lang="en-US" altLang="en-US">
                <a:solidFill>
                  <a:srgbClr val="000000"/>
                </a:solidFill>
                <a:latin typeface="&amp;quot"/>
              </a:rPr>
              <a:t>  - </a:t>
            </a:r>
            <a:r>
              <a:rPr lang="en-US" altLang="en-US">
                <a:latin typeface="&amp;quot"/>
              </a:rPr>
              <a:t>Should statements</a:t>
            </a:r>
            <a:endParaRPr lang="en-US" altLang="en-US" sz="1400"/>
          </a:p>
          <a:p>
            <a:pPr marL="0" lvl="0" indent="0" defTabSz="914400">
              <a:spcBef>
                <a:spcPct val="0"/>
              </a:spcBef>
              <a:buSzTx/>
              <a:buNone/>
            </a:pPr>
            <a:r>
              <a:rPr lang="en-US" altLang="en-US" sz="3200">
                <a:solidFill>
                  <a:srgbClr val="FFFF00"/>
                </a:solidFill>
                <a:latin typeface="&amp;quot"/>
              </a:rPr>
              <a:t>L</a:t>
            </a:r>
            <a:r>
              <a:rPr lang="en-US" altLang="en-US">
                <a:solidFill>
                  <a:srgbClr val="000000"/>
                </a:solidFill>
                <a:latin typeface="&amp;quot"/>
              </a:rPr>
              <a:t>  - </a:t>
            </a:r>
            <a:r>
              <a:rPr lang="en-US" altLang="en-US">
                <a:latin typeface="&amp;quot"/>
              </a:rPr>
              <a:t>Labeling</a:t>
            </a:r>
            <a:endParaRPr lang="en-US" altLang="en-US" sz="1400"/>
          </a:p>
          <a:p>
            <a:pPr marL="0" lvl="0" indent="0" defTabSz="914400">
              <a:spcBef>
                <a:spcPct val="0"/>
              </a:spcBef>
              <a:buSzTx/>
              <a:buNone/>
            </a:pPr>
            <a:r>
              <a:rPr lang="en-US" altLang="en-US" sz="3200">
                <a:solidFill>
                  <a:srgbClr val="FFFF00"/>
                </a:solidFill>
                <a:latin typeface="&amp;quot"/>
              </a:rPr>
              <a:t>O</a:t>
            </a:r>
            <a:r>
              <a:rPr lang="en-US" altLang="en-US" sz="3200">
                <a:solidFill>
                  <a:srgbClr val="000000"/>
                </a:solidFill>
                <a:latin typeface="&amp;quot"/>
              </a:rPr>
              <a:t> </a:t>
            </a:r>
            <a:r>
              <a:rPr lang="en-US" altLang="en-US">
                <a:solidFill>
                  <a:srgbClr val="000000"/>
                </a:solidFill>
                <a:latin typeface="&amp;quot"/>
              </a:rPr>
              <a:t>- </a:t>
            </a:r>
            <a:r>
              <a:rPr lang="en-US" altLang="en-US">
                <a:latin typeface="&amp;quot"/>
              </a:rPr>
              <a:t>Overgeneralization</a:t>
            </a:r>
            <a:endParaRPr lang="en-US" altLang="en-US" sz="1400"/>
          </a:p>
          <a:p>
            <a:pPr marL="0" lvl="0" indent="0" defTabSz="914400">
              <a:spcBef>
                <a:spcPct val="0"/>
              </a:spcBef>
              <a:buSzTx/>
              <a:buNone/>
            </a:pPr>
            <a:r>
              <a:rPr lang="en-US" altLang="en-US" sz="3200">
                <a:solidFill>
                  <a:srgbClr val="FFFF00"/>
                </a:solidFill>
                <a:latin typeface="&amp;quot"/>
              </a:rPr>
              <a:t>P</a:t>
            </a:r>
            <a:r>
              <a:rPr lang="en-US" altLang="en-US">
                <a:solidFill>
                  <a:srgbClr val="000000"/>
                </a:solidFill>
                <a:latin typeface="&amp;quot"/>
              </a:rPr>
              <a:t>  - </a:t>
            </a:r>
            <a:r>
              <a:rPr lang="en-US" altLang="en-US">
                <a:latin typeface="&amp;quot"/>
              </a:rPr>
              <a:t>Personalization</a:t>
            </a:r>
            <a:endParaRPr lang="en-US" altLang="en-US" sz="4000">
              <a:latin typeface="Arial" panose="020B0604020202020204" pitchFamily="34" charset="0"/>
            </a:endParaRPr>
          </a:p>
          <a:p>
            <a:endParaRPr lang="en-GB"/>
          </a:p>
        </p:txBody>
      </p:sp>
    </p:spTree>
    <p:extLst>
      <p:ext uri="{BB962C8B-B14F-4D97-AF65-F5344CB8AC3E}">
        <p14:creationId xmlns:p14="http://schemas.microsoft.com/office/powerpoint/2010/main" val="2638763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478E8CE-DDA3-450D-A423-0138E5685CD9}"/>
              </a:ext>
            </a:extLst>
          </p:cNvPr>
          <p:cNvSpPr>
            <a:spLocks noGrp="1"/>
          </p:cNvSpPr>
          <p:nvPr>
            <p:ph type="title"/>
          </p:nvPr>
        </p:nvSpPr>
        <p:spPr>
          <a:xfrm>
            <a:off x="0" y="115888"/>
            <a:ext cx="9144000" cy="850900"/>
          </a:xfrm>
        </p:spPr>
        <p:txBody>
          <a:bodyPr/>
          <a:lstStyle/>
          <a:p>
            <a:pPr algn="ctr" eaLnBrk="1" hangingPunct="1"/>
            <a:r>
              <a:rPr lang="en-GB" altLang="en-US" err="1">
                <a:solidFill>
                  <a:srgbClr val="EA26DC"/>
                </a:solidFill>
                <a:latin typeface="Arial" panose="020B0604020202020204" pitchFamily="34" charset="0"/>
                <a:ea typeface="ヒラギノ角ゴ Pro W3"/>
                <a:cs typeface="Arial" panose="020B0604020202020204" pitchFamily="34" charset="0"/>
              </a:rPr>
              <a:t>DiB’s</a:t>
            </a:r>
            <a:r>
              <a:rPr lang="en-GB" altLang="en-US">
                <a:latin typeface="Arial" panose="020B0604020202020204" pitchFamily="34" charset="0"/>
                <a:ea typeface="ヒラギノ角ゴ Pro W3"/>
                <a:cs typeface="Arial" panose="020B0604020202020204" pitchFamily="34" charset="0"/>
              </a:rPr>
              <a:t>: Cognitive Distortions</a:t>
            </a:r>
          </a:p>
        </p:txBody>
      </p:sp>
      <p:sp>
        <p:nvSpPr>
          <p:cNvPr id="4" name="Content Placeholder 3">
            <a:extLst>
              <a:ext uri="{FF2B5EF4-FFF2-40B4-BE49-F238E27FC236}">
                <a16:creationId xmlns:a16="http://schemas.microsoft.com/office/drawing/2014/main" id="{B0B060F8-34C1-4B44-A93F-F89940E3C407}"/>
              </a:ext>
            </a:extLst>
          </p:cNvPr>
          <p:cNvSpPr>
            <a:spLocks noGrp="1"/>
          </p:cNvSpPr>
          <p:nvPr>
            <p:ph sz="half" idx="1"/>
          </p:nvPr>
        </p:nvSpPr>
        <p:spPr>
          <a:xfrm>
            <a:off x="452438" y="1196975"/>
            <a:ext cx="8224018" cy="4896321"/>
          </a:xfrm>
        </p:spPr>
        <p:txBody>
          <a:bodyPr numCol="1"/>
          <a:lstStyle/>
          <a:p>
            <a:pPr marL="0" indent="0" algn="ctr" eaLnBrk="1" hangingPunct="1">
              <a:buNone/>
              <a:defRPr/>
            </a:pPr>
            <a:r>
              <a:rPr lang="en-GB" sz="2000">
                <a:solidFill>
                  <a:srgbClr val="FFFF00"/>
                </a:solidFill>
                <a:latin typeface="Arial" panose="020B0604020202020204" pitchFamily="34" charset="0"/>
                <a:cs typeface="Arial" panose="020B0604020202020204" pitchFamily="34" charset="0"/>
              </a:rPr>
              <a:t>Jammed</a:t>
            </a:r>
            <a:r>
              <a:rPr lang="en-GB" altLang="en-US" sz="1200">
                <a:latin typeface="Arial" panose="020B0604020202020204" pitchFamily="34" charset="0"/>
                <a:cs typeface="ヒラギノ角ゴ Pro W3"/>
              </a:rPr>
              <a:t> </a:t>
            </a:r>
            <a:endParaRPr lang="en-US" altLang="en-US" sz="1200">
              <a:solidFill>
                <a:srgbClr val="000000"/>
              </a:solidFill>
              <a:latin typeface="Arial" panose="020B0604020202020204" pitchFamily="34" charset="0"/>
              <a:cs typeface="Arial" panose="020B0604020202020204" pitchFamily="34" charset="0"/>
            </a:endParaRPr>
          </a:p>
          <a:p>
            <a:pPr marL="0" lvl="0" indent="0" defTabSz="914400">
              <a:spcBef>
                <a:spcPct val="0"/>
              </a:spcBef>
              <a:buSzTx/>
              <a:buNone/>
            </a:pPr>
            <a:r>
              <a:rPr lang="en-US" altLang="en-US" sz="2000">
                <a:solidFill>
                  <a:srgbClr val="FFFF00"/>
                </a:solidFill>
                <a:latin typeface="Arial" panose="020B0604020202020204" pitchFamily="34" charset="0"/>
                <a:cs typeface="Arial" panose="020B0604020202020204" pitchFamily="34" charset="0"/>
              </a:rPr>
              <a:t>J</a:t>
            </a:r>
            <a:r>
              <a:rPr lang="en-US" altLang="en-US" sz="2000">
                <a:solidFill>
                  <a:srgbClr val="000000"/>
                </a:solidFill>
                <a:latin typeface="Arial" panose="020B0604020202020204" pitchFamily="34" charset="0"/>
                <a:cs typeface="Arial" panose="020B0604020202020204" pitchFamily="34" charset="0"/>
              </a:rPr>
              <a:t> - </a:t>
            </a:r>
            <a:r>
              <a:rPr lang="en-US" altLang="en-US" sz="2000">
                <a:solidFill>
                  <a:schemeClr val="accent2"/>
                </a:solidFill>
                <a:latin typeface="Arial" panose="020B0604020202020204" pitchFamily="34" charset="0"/>
                <a:cs typeface="Arial" panose="020B0604020202020204" pitchFamily="34" charset="0"/>
              </a:rPr>
              <a:t>Jumping to conclusions</a:t>
            </a:r>
            <a:r>
              <a:rPr lang="en-US" altLang="en-US" sz="2000">
                <a:latin typeface="Arial" panose="020B0604020202020204" pitchFamily="34" charset="0"/>
                <a:cs typeface="Arial" panose="020B0604020202020204" pitchFamily="34" charset="0"/>
              </a:rPr>
              <a:t>	</a:t>
            </a:r>
          </a:p>
          <a:p>
            <a:pPr marL="0" lvl="0" indent="0" defTabSz="914400">
              <a:spcBef>
                <a:spcPct val="0"/>
              </a:spcBef>
              <a:buSzTx/>
              <a:buNone/>
            </a:pPr>
            <a:r>
              <a:rPr lang="en-GB" sz="1400" b="0" i="0">
                <a:effectLst/>
                <a:latin typeface="Arial" panose="020B0604020202020204" pitchFamily="34" charset="0"/>
                <a:cs typeface="Arial" panose="020B0604020202020204" pitchFamily="34" charset="0"/>
              </a:rPr>
              <a:t>You interpret things negatively when there are no facts to support your conclusion.</a:t>
            </a:r>
            <a:br>
              <a:rPr lang="en-GB" sz="1400">
                <a:latin typeface="Arial" panose="020B0604020202020204" pitchFamily="34" charset="0"/>
                <a:cs typeface="Arial" panose="020B0604020202020204" pitchFamily="34" charset="0"/>
              </a:rPr>
            </a:br>
            <a:r>
              <a:rPr lang="en-GB" sz="1400" b="0" i="0">
                <a:effectLst/>
                <a:latin typeface="Arial" panose="020B0604020202020204" pitchFamily="34" charset="0"/>
                <a:cs typeface="Arial" panose="020B0604020202020204" pitchFamily="34" charset="0"/>
              </a:rPr>
              <a:t>Mind reading: Without checking it out, you arbitrarily conclude that someone is reacting negatively to you.</a:t>
            </a:r>
            <a:br>
              <a:rPr lang="en-GB" sz="1400">
                <a:latin typeface="Arial" panose="020B0604020202020204" pitchFamily="34" charset="0"/>
                <a:cs typeface="Arial" panose="020B0604020202020204" pitchFamily="34" charset="0"/>
              </a:rPr>
            </a:br>
            <a:r>
              <a:rPr lang="en-GB" sz="1400" b="0" i="0">
                <a:effectLst/>
                <a:latin typeface="Arial" panose="020B0604020202020204" pitchFamily="34" charset="0"/>
                <a:cs typeface="Arial" panose="020B0604020202020204" pitchFamily="34" charset="0"/>
              </a:rPr>
              <a:t>Fortune telling: You predict that things will turn out badly. </a:t>
            </a:r>
            <a:endParaRPr lang="en-US" sz="1400" b="0" i="0">
              <a:effectLst/>
              <a:latin typeface="Arial" panose="020B0604020202020204" pitchFamily="34" charset="0"/>
              <a:cs typeface="Arial" panose="020B0604020202020204" pitchFamily="34" charset="0"/>
            </a:endParaRPr>
          </a:p>
          <a:p>
            <a:pPr marL="0" indent="0" defTabSz="914400">
              <a:spcBef>
                <a:spcPct val="0"/>
              </a:spcBef>
              <a:buSzTx/>
              <a:buNone/>
            </a:pPr>
            <a:r>
              <a:rPr lang="en-US" altLang="en-US" sz="2000">
                <a:solidFill>
                  <a:srgbClr val="FFFF00"/>
                </a:solidFill>
                <a:latin typeface="Arial" panose="020B0604020202020204" pitchFamily="34" charset="0"/>
                <a:cs typeface="Arial" panose="020B0604020202020204" pitchFamily="34" charset="0"/>
              </a:rPr>
              <a:t>A</a:t>
            </a:r>
            <a:r>
              <a:rPr lang="en-US" altLang="en-US" sz="2000">
                <a:solidFill>
                  <a:srgbClr val="000000"/>
                </a:solidFill>
                <a:latin typeface="Arial" panose="020B0604020202020204" pitchFamily="34" charset="0"/>
                <a:cs typeface="Arial" panose="020B0604020202020204" pitchFamily="34" charset="0"/>
              </a:rPr>
              <a:t> - </a:t>
            </a:r>
            <a:r>
              <a:rPr lang="en-US" altLang="en-US" sz="2000">
                <a:solidFill>
                  <a:schemeClr val="accent2"/>
                </a:solidFill>
                <a:latin typeface="Arial" panose="020B0604020202020204" pitchFamily="34" charset="0"/>
                <a:cs typeface="Arial" panose="020B0604020202020204" pitchFamily="34" charset="0"/>
              </a:rPr>
              <a:t>All or nothing thinking </a:t>
            </a:r>
          </a:p>
          <a:p>
            <a:pPr marL="0" indent="0" defTabSz="914400">
              <a:spcBef>
                <a:spcPct val="0"/>
              </a:spcBef>
              <a:buSzTx/>
              <a:buNone/>
            </a:pPr>
            <a:r>
              <a:rPr lang="en-GB" sz="1400" b="0" i="0">
                <a:effectLst/>
                <a:latin typeface="Arial" panose="020B0604020202020204" pitchFamily="34" charset="0"/>
                <a:cs typeface="Arial" panose="020B0604020202020204" pitchFamily="34" charset="0"/>
              </a:rPr>
              <a:t>You see things in black and white categories If a situation falls short of perfect, you see it as a total failure.</a:t>
            </a:r>
            <a:endParaRPr lang="en-US" altLang="en-US" sz="1400">
              <a:latin typeface="Arial" panose="020B0604020202020204" pitchFamily="34" charset="0"/>
              <a:cs typeface="Arial" panose="020B0604020202020204" pitchFamily="34" charset="0"/>
            </a:endParaRPr>
          </a:p>
          <a:p>
            <a:pPr marL="0" lvl="0" indent="0" defTabSz="914400">
              <a:spcBef>
                <a:spcPct val="0"/>
              </a:spcBef>
              <a:buSzTx/>
              <a:buNone/>
            </a:pPr>
            <a:r>
              <a:rPr lang="en-US" altLang="en-US" sz="2000">
                <a:solidFill>
                  <a:srgbClr val="FFFF00"/>
                </a:solidFill>
                <a:latin typeface="Arial" panose="020B0604020202020204" pitchFamily="34" charset="0"/>
                <a:cs typeface="Arial" panose="020B0604020202020204" pitchFamily="34" charset="0"/>
              </a:rPr>
              <a:t>M</a:t>
            </a:r>
            <a:r>
              <a:rPr lang="en-US" altLang="en-US" sz="2000">
                <a:solidFill>
                  <a:srgbClr val="000000"/>
                </a:solidFill>
                <a:latin typeface="Arial" panose="020B0604020202020204" pitchFamily="34" charset="0"/>
                <a:cs typeface="Arial" panose="020B0604020202020204" pitchFamily="34" charset="0"/>
              </a:rPr>
              <a:t> -</a:t>
            </a:r>
            <a:r>
              <a:rPr lang="en-US" altLang="en-US" sz="2000">
                <a:solidFill>
                  <a:schemeClr val="accent2"/>
                </a:solidFill>
                <a:latin typeface="Arial" panose="020B0604020202020204" pitchFamily="34" charset="0"/>
                <a:cs typeface="Arial" panose="020B0604020202020204" pitchFamily="34" charset="0"/>
              </a:rPr>
              <a:t>Mental filter </a:t>
            </a:r>
            <a:r>
              <a:rPr lang="en-GB" sz="1200" b="0" i="0">
                <a:effectLst/>
                <a:latin typeface="Arial" panose="020B0604020202020204" pitchFamily="34" charset="0"/>
                <a:cs typeface="Arial" panose="020B0604020202020204" pitchFamily="34" charset="0"/>
              </a:rPr>
              <a:t>You pick out a single negative detail and dwell on it exclusively. Example: You receive many positive comments about your presentation to a group of associates at work, but one of them says something mildly critical. You obsess about this for days and ignore all the positive feedback</a:t>
            </a:r>
            <a:r>
              <a:rPr lang="en-GB" sz="1200" b="0" i="0">
                <a:solidFill>
                  <a:srgbClr val="FFFF00"/>
                </a:solidFill>
                <a:effectLst/>
                <a:latin typeface="Arial" panose="020B0604020202020204" pitchFamily="34" charset="0"/>
                <a:cs typeface="Arial" panose="020B0604020202020204" pitchFamily="34" charset="0"/>
              </a:rPr>
              <a:t>.</a:t>
            </a:r>
          </a:p>
          <a:p>
            <a:pPr marL="0" lvl="0" indent="0" defTabSz="914400">
              <a:spcBef>
                <a:spcPct val="0"/>
              </a:spcBef>
              <a:buSzTx/>
              <a:buNone/>
            </a:pPr>
            <a:r>
              <a:rPr lang="en-US" altLang="en-US" sz="2000">
                <a:solidFill>
                  <a:srgbClr val="FFFF00"/>
                </a:solidFill>
                <a:latin typeface="Arial" panose="020B0604020202020204" pitchFamily="34" charset="0"/>
                <a:cs typeface="Arial" panose="020B0604020202020204" pitchFamily="34" charset="0"/>
              </a:rPr>
              <a:t>M</a:t>
            </a:r>
            <a:r>
              <a:rPr lang="en-US" altLang="en-US" sz="2000">
                <a:solidFill>
                  <a:srgbClr val="000000"/>
                </a:solidFill>
                <a:latin typeface="Arial" panose="020B0604020202020204" pitchFamily="34" charset="0"/>
                <a:cs typeface="Arial" panose="020B0604020202020204" pitchFamily="34" charset="0"/>
              </a:rPr>
              <a:t> -</a:t>
            </a:r>
            <a:r>
              <a:rPr lang="en-US" altLang="en-US" sz="2000">
                <a:solidFill>
                  <a:schemeClr val="accent2"/>
                </a:solidFill>
                <a:latin typeface="Arial" panose="020B0604020202020204" pitchFamily="34" charset="0"/>
                <a:cs typeface="Arial" panose="020B0604020202020204" pitchFamily="34" charset="0"/>
              </a:rPr>
              <a:t>Maximizing / Minimizing </a:t>
            </a:r>
            <a:r>
              <a:rPr lang="en-GB" sz="1200" b="0" i="0">
                <a:effectLst/>
                <a:latin typeface="Arial" panose="020B0604020202020204" pitchFamily="34" charset="0"/>
                <a:cs typeface="Arial" panose="020B0604020202020204" pitchFamily="34" charset="0"/>
              </a:rPr>
              <a:t>You exaggerate the importance of your problems and shortcomings, or you minimize the importance of your desirable qualities. This is also called the ‘binocular trick.’</a:t>
            </a:r>
            <a:endParaRPr lang="en-US" altLang="en-US" sz="1200">
              <a:latin typeface="Arial" panose="020B0604020202020204" pitchFamily="34" charset="0"/>
              <a:cs typeface="Arial" panose="020B0604020202020204" pitchFamily="34" charset="0"/>
            </a:endParaRPr>
          </a:p>
          <a:p>
            <a:pPr marL="0" lvl="0" indent="0" defTabSz="914400">
              <a:spcBef>
                <a:spcPct val="0"/>
              </a:spcBef>
              <a:buSzTx/>
              <a:buNone/>
            </a:pPr>
            <a:r>
              <a:rPr lang="en-US" altLang="en-US" sz="2000">
                <a:solidFill>
                  <a:srgbClr val="FFFF00"/>
                </a:solidFill>
                <a:latin typeface="Arial" panose="020B0604020202020204" pitchFamily="34" charset="0"/>
                <a:cs typeface="Arial" panose="020B0604020202020204" pitchFamily="34" charset="0"/>
              </a:rPr>
              <a:t>E</a:t>
            </a:r>
            <a:r>
              <a:rPr lang="en-US" altLang="en-US" sz="2000">
                <a:solidFill>
                  <a:srgbClr val="000000"/>
                </a:solidFill>
                <a:latin typeface="Arial" panose="020B0604020202020204" pitchFamily="34" charset="0"/>
                <a:cs typeface="Arial" panose="020B0604020202020204" pitchFamily="34" charset="0"/>
              </a:rPr>
              <a:t> - </a:t>
            </a:r>
            <a:r>
              <a:rPr lang="en-US" altLang="en-US" sz="2000">
                <a:solidFill>
                  <a:schemeClr val="accent2"/>
                </a:solidFill>
                <a:latin typeface="Arial" panose="020B0604020202020204" pitchFamily="34" charset="0"/>
                <a:cs typeface="Arial" panose="020B0604020202020204" pitchFamily="34" charset="0"/>
              </a:rPr>
              <a:t>Emotional reasoning </a:t>
            </a:r>
            <a:r>
              <a:rPr lang="en-GB" sz="1200" b="0" i="0">
                <a:effectLst/>
                <a:latin typeface="Arial" panose="020B0604020202020204" pitchFamily="34" charset="0"/>
                <a:cs typeface="Arial" panose="020B0604020202020204" pitchFamily="34" charset="0"/>
              </a:rPr>
              <a:t>You assume that your negative emotions necessarily reflect the way things really are: “I feel it, therefore it must be true.” You assume that your negative emotions necessarily reflect the way things really are: ‘I feel terrified about going on airplanes. ‘It must be very dangerous to fly.’ Or ‘I feel guilty. I must be a rotten person.’ </a:t>
            </a:r>
          </a:p>
          <a:p>
            <a:pPr marL="0" lvl="0" indent="0" defTabSz="914400">
              <a:spcBef>
                <a:spcPct val="0"/>
              </a:spcBef>
              <a:buSzTx/>
              <a:buNone/>
            </a:pPr>
            <a:r>
              <a:rPr lang="en-US" altLang="en-US" sz="2000">
                <a:solidFill>
                  <a:srgbClr val="FFFF00"/>
                </a:solidFill>
                <a:latin typeface="Arial" panose="020B0604020202020204" pitchFamily="34" charset="0"/>
                <a:cs typeface="Arial" panose="020B0604020202020204" pitchFamily="34" charset="0"/>
              </a:rPr>
              <a:t>D</a:t>
            </a:r>
            <a:r>
              <a:rPr lang="en-US" altLang="en-US" sz="2000">
                <a:solidFill>
                  <a:srgbClr val="000000"/>
                </a:solidFill>
                <a:latin typeface="Arial" panose="020B0604020202020204" pitchFamily="34" charset="0"/>
                <a:cs typeface="Arial" panose="020B0604020202020204" pitchFamily="34" charset="0"/>
              </a:rPr>
              <a:t> - </a:t>
            </a:r>
            <a:r>
              <a:rPr lang="en-US" altLang="en-US" sz="2000">
                <a:solidFill>
                  <a:schemeClr val="accent2"/>
                </a:solidFill>
                <a:latin typeface="Arial" panose="020B0604020202020204" pitchFamily="34" charset="0"/>
                <a:cs typeface="Arial" panose="020B0604020202020204" pitchFamily="34" charset="0"/>
              </a:rPr>
              <a:t>Downplaying the Positive</a:t>
            </a:r>
            <a:r>
              <a:rPr lang="en-GB" sz="1400" b="0" i="0">
                <a:solidFill>
                  <a:schemeClr val="accent2"/>
                </a:solidFill>
                <a:effectLst/>
                <a:latin typeface="Times New Roman" panose="02020603050405020304" pitchFamily="18" charset="0"/>
              </a:rPr>
              <a:t>.</a:t>
            </a:r>
          </a:p>
          <a:p>
            <a:pPr marL="0" lvl="0" indent="0" defTabSz="914400">
              <a:spcBef>
                <a:spcPct val="0"/>
              </a:spcBef>
              <a:buSzTx/>
              <a:buNone/>
            </a:pPr>
            <a:r>
              <a:rPr lang="en-GB" sz="1200" b="0" i="0">
                <a:effectLst/>
                <a:latin typeface="Arial" panose="020B0604020202020204" pitchFamily="34" charset="0"/>
                <a:cs typeface="Arial" panose="020B0604020202020204" pitchFamily="34" charset="0"/>
              </a:rPr>
              <a:t>You reject positive experiences by insisting they ‘don’t count.’ Discounting the positive takes the joy out of life and makes you feel inadequate and unrewarded.</a:t>
            </a:r>
            <a:endParaRPr lang="en-US" altLang="en-US" sz="1200">
              <a:latin typeface="Arial" panose="020B0604020202020204" pitchFamily="34" charset="0"/>
              <a:cs typeface="Arial" panose="020B0604020202020204" pitchFamily="34" charset="0"/>
            </a:endParaRPr>
          </a:p>
          <a:p>
            <a:endParaRPr lang="en-GB" sz="2000"/>
          </a:p>
          <a:p>
            <a:pPr marL="0" lvl="0" indent="0" defTabSz="914400">
              <a:spcBef>
                <a:spcPct val="0"/>
              </a:spcBef>
              <a:buSzTx/>
              <a:buNone/>
            </a:pPr>
            <a:endParaRPr lang="en-US" altLang="en-US" sz="2000">
              <a:latin typeface="Arial" panose="020B0604020202020204" pitchFamily="34" charset="0"/>
              <a:cs typeface="Arial" panose="020B0604020202020204" pitchFamily="34" charset="0"/>
            </a:endParaRPr>
          </a:p>
          <a:p>
            <a:pPr marL="0" indent="0" eaLnBrk="1" hangingPunct="1">
              <a:buFontTx/>
              <a:buNone/>
              <a:defRPr/>
            </a:pPr>
            <a:endParaRPr lang="en-GB" sz="1100">
              <a:solidFill>
                <a:srgbClr val="FFFF00"/>
              </a:solidFill>
              <a:latin typeface="Arial" panose="020B0604020202020204" pitchFamily="34" charset="0"/>
              <a:cs typeface="Arial" panose="020B0604020202020204" pitchFamily="34" charset="0"/>
            </a:endParaRPr>
          </a:p>
          <a:p>
            <a:pPr marL="0" indent="0" eaLnBrk="1" hangingPunct="1">
              <a:buFontTx/>
              <a:buNone/>
              <a:defRPr/>
            </a:pPr>
            <a:endParaRPr lang="en-GB" sz="1200">
              <a:solidFill>
                <a:srgbClr val="FFFF00"/>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789F7404-C186-4676-9039-12F24E96AB51}"/>
              </a:ext>
            </a:extLst>
          </p:cNvPr>
          <p:cNvSpPr>
            <a:spLocks noGrp="1"/>
          </p:cNvSpPr>
          <p:nvPr>
            <p:ph sz="half" idx="2"/>
          </p:nvPr>
        </p:nvSpPr>
        <p:spPr>
          <a:xfrm>
            <a:off x="9612560" y="692696"/>
            <a:ext cx="4038600" cy="4525963"/>
          </a:xfrm>
        </p:spPr>
        <p:txBody>
          <a:bodyPr/>
          <a:lstStyle/>
          <a:p>
            <a:endParaRPr lang="en-GB"/>
          </a:p>
        </p:txBody>
      </p:sp>
    </p:spTree>
    <p:extLst>
      <p:ext uri="{BB962C8B-B14F-4D97-AF65-F5344CB8AC3E}">
        <p14:creationId xmlns:p14="http://schemas.microsoft.com/office/powerpoint/2010/main" val="1119533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478E8CE-DDA3-450D-A423-0138E5685CD9}"/>
              </a:ext>
            </a:extLst>
          </p:cNvPr>
          <p:cNvSpPr>
            <a:spLocks noGrp="1"/>
          </p:cNvSpPr>
          <p:nvPr>
            <p:ph type="title"/>
          </p:nvPr>
        </p:nvSpPr>
        <p:spPr>
          <a:xfrm>
            <a:off x="0" y="115888"/>
            <a:ext cx="9144000" cy="850900"/>
          </a:xfrm>
        </p:spPr>
        <p:txBody>
          <a:bodyPr/>
          <a:lstStyle/>
          <a:p>
            <a:pPr algn="ctr" eaLnBrk="1" hangingPunct="1"/>
            <a:r>
              <a:rPr lang="en-GB" altLang="en-US" err="1">
                <a:solidFill>
                  <a:srgbClr val="EA26DC"/>
                </a:solidFill>
                <a:latin typeface="Arial" panose="020B0604020202020204" pitchFamily="34" charset="0"/>
                <a:ea typeface="ヒラギノ角ゴ Pro W3"/>
                <a:cs typeface="Arial" panose="020B0604020202020204" pitchFamily="34" charset="0"/>
              </a:rPr>
              <a:t>DiB’s</a:t>
            </a:r>
            <a:r>
              <a:rPr lang="en-GB" altLang="en-US">
                <a:latin typeface="Arial" panose="020B0604020202020204" pitchFamily="34" charset="0"/>
                <a:ea typeface="ヒラギノ角ゴ Pro W3"/>
                <a:cs typeface="Arial" panose="020B0604020202020204" pitchFamily="34" charset="0"/>
              </a:rPr>
              <a:t>: Cognitive Distortions</a:t>
            </a:r>
          </a:p>
        </p:txBody>
      </p:sp>
      <p:sp>
        <p:nvSpPr>
          <p:cNvPr id="4" name="Content Placeholder 3">
            <a:extLst>
              <a:ext uri="{FF2B5EF4-FFF2-40B4-BE49-F238E27FC236}">
                <a16:creationId xmlns:a16="http://schemas.microsoft.com/office/drawing/2014/main" id="{B0B060F8-34C1-4B44-A93F-F89940E3C407}"/>
              </a:ext>
            </a:extLst>
          </p:cNvPr>
          <p:cNvSpPr>
            <a:spLocks noGrp="1"/>
          </p:cNvSpPr>
          <p:nvPr>
            <p:ph sz="half" idx="1"/>
          </p:nvPr>
        </p:nvSpPr>
        <p:spPr>
          <a:xfrm>
            <a:off x="459991" y="836712"/>
            <a:ext cx="8224018" cy="5256584"/>
          </a:xfrm>
        </p:spPr>
        <p:txBody>
          <a:bodyPr numCol="1"/>
          <a:lstStyle/>
          <a:p>
            <a:pPr marL="0" indent="0" algn="ctr" eaLnBrk="1" hangingPunct="1">
              <a:buNone/>
              <a:defRPr/>
            </a:pPr>
            <a:r>
              <a:rPr lang="en-GB" sz="2000">
                <a:solidFill>
                  <a:srgbClr val="FFFF00"/>
                </a:solidFill>
                <a:latin typeface="Arial" panose="020B0604020202020204" pitchFamily="34" charset="0"/>
                <a:cs typeface="Arial" panose="020B0604020202020204" pitchFamily="34" charset="0"/>
              </a:rPr>
              <a:t>SLOP</a:t>
            </a:r>
            <a:endParaRPr lang="en-US" altLang="en-US" sz="2000">
              <a:solidFill>
                <a:srgbClr val="000000"/>
              </a:solidFill>
              <a:latin typeface="Arial" panose="020B0604020202020204" pitchFamily="34" charset="0"/>
              <a:cs typeface="Arial" panose="020B0604020202020204" pitchFamily="34" charset="0"/>
            </a:endParaRPr>
          </a:p>
          <a:p>
            <a:pPr marL="0" lvl="0" indent="0" defTabSz="914400">
              <a:spcBef>
                <a:spcPct val="0"/>
              </a:spcBef>
              <a:buSzTx/>
              <a:buNone/>
            </a:pPr>
            <a:r>
              <a:rPr lang="en-US" altLang="en-US" sz="1800">
                <a:solidFill>
                  <a:srgbClr val="FFFF00"/>
                </a:solidFill>
                <a:latin typeface="Arial" panose="020B0604020202020204" pitchFamily="34" charset="0"/>
                <a:cs typeface="Arial" panose="020B0604020202020204" pitchFamily="34" charset="0"/>
              </a:rPr>
              <a:t>S</a:t>
            </a:r>
            <a:r>
              <a:rPr lang="en-US" altLang="en-US" sz="1800">
                <a:solidFill>
                  <a:srgbClr val="000000"/>
                </a:solidFill>
                <a:latin typeface="Arial" panose="020B0604020202020204" pitchFamily="34" charset="0"/>
                <a:cs typeface="Arial" panose="020B0604020202020204" pitchFamily="34" charset="0"/>
              </a:rPr>
              <a:t> -</a:t>
            </a:r>
            <a:r>
              <a:rPr lang="en-US" altLang="en-US" sz="1800">
                <a:solidFill>
                  <a:schemeClr val="accent2"/>
                </a:solidFill>
                <a:latin typeface="Arial" panose="020B0604020202020204" pitchFamily="34" charset="0"/>
                <a:cs typeface="Arial" panose="020B0604020202020204" pitchFamily="34" charset="0"/>
              </a:rPr>
              <a:t>Should statements</a:t>
            </a:r>
          </a:p>
          <a:p>
            <a:pPr marL="0" lvl="0" indent="0" defTabSz="914400">
              <a:spcBef>
                <a:spcPct val="0"/>
              </a:spcBef>
              <a:buSzTx/>
              <a:buNone/>
            </a:pPr>
            <a:r>
              <a:rPr lang="en-GB" sz="1400" b="0" i="0">
                <a:effectLst/>
                <a:latin typeface="Arial" panose="020B0604020202020204" pitchFamily="34" charset="0"/>
                <a:cs typeface="Arial" panose="020B0604020202020204" pitchFamily="34" charset="0"/>
              </a:rPr>
              <a:t>You try to motivate yourself with </a:t>
            </a:r>
            <a:r>
              <a:rPr lang="en-GB" sz="1400" b="0" i="0" err="1">
                <a:effectLst/>
                <a:latin typeface="Arial" panose="020B0604020202020204" pitchFamily="34" charset="0"/>
                <a:cs typeface="Arial" panose="020B0604020202020204" pitchFamily="34" charset="0"/>
              </a:rPr>
              <a:t>shoulds</a:t>
            </a:r>
            <a:r>
              <a:rPr lang="en-GB" sz="1400" b="0" i="0">
                <a:effectLst/>
                <a:latin typeface="Arial" panose="020B0604020202020204" pitchFamily="34" charset="0"/>
                <a:cs typeface="Arial" panose="020B0604020202020204" pitchFamily="34" charset="0"/>
              </a:rPr>
              <a:t> and </a:t>
            </a:r>
            <a:r>
              <a:rPr lang="en-GB" sz="1400" b="0" i="0" err="1">
                <a:effectLst/>
                <a:latin typeface="Arial" panose="020B0604020202020204" pitchFamily="34" charset="0"/>
                <a:cs typeface="Arial" panose="020B0604020202020204" pitchFamily="34" charset="0"/>
              </a:rPr>
              <a:t>shouldn’ts</a:t>
            </a:r>
            <a:r>
              <a:rPr lang="en-GB" sz="1400" b="0" i="0">
                <a:effectLst/>
                <a:latin typeface="Arial" panose="020B0604020202020204" pitchFamily="34" charset="0"/>
                <a:cs typeface="Arial" panose="020B0604020202020204" pitchFamily="34" charset="0"/>
              </a:rPr>
              <a:t>, as if you had to be whipped and punished before you could be expected to do anything. “Musts” and “</a:t>
            </a:r>
            <a:r>
              <a:rPr lang="en-GB" sz="1400" b="0" i="0" err="1">
                <a:effectLst/>
                <a:latin typeface="Arial" panose="020B0604020202020204" pitchFamily="34" charset="0"/>
                <a:cs typeface="Arial" panose="020B0604020202020204" pitchFamily="34" charset="0"/>
              </a:rPr>
              <a:t>oughts</a:t>
            </a:r>
            <a:r>
              <a:rPr lang="en-GB" sz="1400" b="0" i="0">
                <a:effectLst/>
                <a:latin typeface="Arial" panose="020B0604020202020204" pitchFamily="34" charset="0"/>
                <a:cs typeface="Arial" panose="020B0604020202020204" pitchFamily="34" charset="0"/>
              </a:rPr>
              <a:t>” are also offenders. The emotional consequence is guilt. When you direct should statements toward others you feel anger, frustration, and resentment.</a:t>
            </a:r>
            <a:endParaRPr lang="en-US" altLang="en-US" sz="1400">
              <a:latin typeface="Arial" panose="020B0604020202020204" pitchFamily="34" charset="0"/>
              <a:cs typeface="Arial" panose="020B0604020202020204" pitchFamily="34" charset="0"/>
            </a:endParaRPr>
          </a:p>
          <a:p>
            <a:pPr marL="0" lvl="0" indent="0" defTabSz="914400">
              <a:spcBef>
                <a:spcPct val="0"/>
              </a:spcBef>
              <a:buSzTx/>
              <a:buNone/>
            </a:pPr>
            <a:r>
              <a:rPr lang="en-US" altLang="en-US" sz="1800">
                <a:solidFill>
                  <a:srgbClr val="FFFF00"/>
                </a:solidFill>
                <a:latin typeface="Arial" panose="020B0604020202020204" pitchFamily="34" charset="0"/>
                <a:cs typeface="Arial" panose="020B0604020202020204" pitchFamily="34" charset="0"/>
              </a:rPr>
              <a:t>L</a:t>
            </a:r>
            <a:r>
              <a:rPr lang="en-US" altLang="en-US" sz="1800">
                <a:solidFill>
                  <a:srgbClr val="000000"/>
                </a:solidFill>
                <a:latin typeface="Arial" panose="020B0604020202020204" pitchFamily="34" charset="0"/>
                <a:cs typeface="Arial" panose="020B0604020202020204" pitchFamily="34" charset="0"/>
              </a:rPr>
              <a:t> – </a:t>
            </a:r>
            <a:r>
              <a:rPr lang="en-US" altLang="en-US" sz="1800">
                <a:solidFill>
                  <a:schemeClr val="accent2"/>
                </a:solidFill>
                <a:latin typeface="Arial" panose="020B0604020202020204" pitchFamily="34" charset="0"/>
                <a:cs typeface="Arial" panose="020B0604020202020204" pitchFamily="34" charset="0"/>
              </a:rPr>
              <a:t>Labelling</a:t>
            </a:r>
            <a:r>
              <a:rPr lang="en-US" altLang="en-US" sz="1800">
                <a:latin typeface="Arial" panose="020B0604020202020204" pitchFamily="34" charset="0"/>
                <a:cs typeface="Arial" panose="020B0604020202020204" pitchFamily="34" charset="0"/>
              </a:rPr>
              <a:t> </a:t>
            </a:r>
          </a:p>
          <a:p>
            <a:pPr marL="0" lvl="0" indent="0" defTabSz="914400">
              <a:spcBef>
                <a:spcPct val="0"/>
              </a:spcBef>
              <a:buSzTx/>
              <a:buNone/>
            </a:pPr>
            <a:r>
              <a:rPr lang="en-GB" sz="1400" b="0" i="0">
                <a:effectLst/>
                <a:latin typeface="Arial" panose="020B0604020202020204" pitchFamily="34" charset="0"/>
                <a:cs typeface="Arial" panose="020B0604020202020204" pitchFamily="34" charset="0"/>
              </a:rPr>
              <a:t>Labelling is an extreme form of all-or-nothing thinking. Instead of saying ‘I made a mistake.’ you attach a negative label to yourself: ‘I’m a loser.’ You might also label yourself ‘a fool’ or ‘a failure’ or ‘a jerk. 'These labels are useless abstractions that lead to anger, anxiety, frustration, and low self- esteem.</a:t>
            </a:r>
          </a:p>
          <a:p>
            <a:pPr marL="0" indent="0" algn="l" fontAlgn="base">
              <a:buNone/>
            </a:pPr>
            <a:r>
              <a:rPr lang="en-GB" sz="1400" b="0" i="0">
                <a:effectLst/>
                <a:latin typeface="Arial" panose="020B0604020202020204" pitchFamily="34" charset="0"/>
                <a:cs typeface="Arial" panose="020B0604020202020204" pitchFamily="34" charset="0"/>
              </a:rPr>
              <a:t>You may also label others. ‘He’s an ****’. Then you feel that the problem is with that person’s ‘character’ or ‘essence’ instead of with their thinking or behaviour. You see them as totally bad. This makes you feel hostile and hopeless about improving things and leaves little room for constructive communication.</a:t>
            </a:r>
            <a:endParaRPr lang="en-US" altLang="en-US" sz="1400">
              <a:latin typeface="Arial" panose="020B0604020202020204" pitchFamily="34" charset="0"/>
              <a:cs typeface="Arial" panose="020B0604020202020204" pitchFamily="34" charset="0"/>
            </a:endParaRPr>
          </a:p>
          <a:p>
            <a:pPr marL="0" lvl="0" indent="0" defTabSz="914400">
              <a:spcBef>
                <a:spcPct val="0"/>
              </a:spcBef>
              <a:buSzTx/>
              <a:buNone/>
            </a:pPr>
            <a:r>
              <a:rPr lang="en-US" altLang="en-US" sz="1800">
                <a:solidFill>
                  <a:srgbClr val="FFFF00"/>
                </a:solidFill>
                <a:latin typeface="Arial" panose="020B0604020202020204" pitchFamily="34" charset="0"/>
                <a:cs typeface="Arial" panose="020B0604020202020204" pitchFamily="34" charset="0"/>
              </a:rPr>
              <a:t>O</a:t>
            </a:r>
            <a:r>
              <a:rPr lang="en-US" altLang="en-US" sz="1800">
                <a:solidFill>
                  <a:srgbClr val="000000"/>
                </a:solidFill>
                <a:latin typeface="Arial" panose="020B0604020202020204" pitchFamily="34" charset="0"/>
                <a:cs typeface="Arial" panose="020B0604020202020204" pitchFamily="34" charset="0"/>
              </a:rPr>
              <a:t>- </a:t>
            </a:r>
            <a:r>
              <a:rPr lang="en-US" altLang="en-US" sz="1800">
                <a:solidFill>
                  <a:schemeClr val="accent2"/>
                </a:solidFill>
                <a:latin typeface="Arial" panose="020B0604020202020204" pitchFamily="34" charset="0"/>
                <a:cs typeface="Arial" panose="020B0604020202020204" pitchFamily="34" charset="0"/>
              </a:rPr>
              <a:t>Overgeneralization</a:t>
            </a:r>
            <a:r>
              <a:rPr lang="en-US" altLang="en-US" sz="1800">
                <a:latin typeface="Arial" panose="020B0604020202020204" pitchFamily="34" charset="0"/>
                <a:cs typeface="Arial" panose="020B0604020202020204" pitchFamily="34" charset="0"/>
              </a:rPr>
              <a:t> </a:t>
            </a:r>
          </a:p>
          <a:p>
            <a:pPr marL="0" lvl="0" indent="0" defTabSz="914400">
              <a:spcBef>
                <a:spcPct val="0"/>
              </a:spcBef>
              <a:buSzTx/>
              <a:buNone/>
            </a:pPr>
            <a:r>
              <a:rPr lang="en-GB" sz="1400" b="0" i="0">
                <a:effectLst/>
                <a:latin typeface="Arial" panose="020B0604020202020204" pitchFamily="34" charset="0"/>
                <a:cs typeface="Arial" panose="020B0604020202020204" pitchFamily="34" charset="0"/>
              </a:rPr>
              <a:t>You see a single negative event as a never-ending pattern of defeat by using words such as ‘always’ or “never” when you think about it</a:t>
            </a:r>
            <a:r>
              <a:rPr lang="en-GB" sz="1400" b="0" i="0">
                <a:effectLst/>
                <a:latin typeface="Montserrat"/>
              </a:rPr>
              <a:t>. </a:t>
            </a:r>
          </a:p>
          <a:p>
            <a:pPr marL="0" lvl="0" indent="0" defTabSz="914400">
              <a:spcBef>
                <a:spcPct val="0"/>
              </a:spcBef>
              <a:buSzTx/>
              <a:buNone/>
            </a:pPr>
            <a:r>
              <a:rPr lang="en-US" altLang="en-US" sz="1800">
                <a:solidFill>
                  <a:srgbClr val="FFFF00"/>
                </a:solidFill>
                <a:latin typeface="Arial" panose="020B0604020202020204" pitchFamily="34" charset="0"/>
                <a:cs typeface="Arial" panose="020B0604020202020204" pitchFamily="34" charset="0"/>
              </a:rPr>
              <a:t>P</a:t>
            </a:r>
            <a:r>
              <a:rPr lang="en-US" altLang="en-US" sz="1800">
                <a:solidFill>
                  <a:srgbClr val="000000"/>
                </a:solidFill>
                <a:latin typeface="Arial" panose="020B0604020202020204" pitchFamily="34" charset="0"/>
                <a:cs typeface="Arial" panose="020B0604020202020204" pitchFamily="34" charset="0"/>
              </a:rPr>
              <a:t> – </a:t>
            </a:r>
            <a:r>
              <a:rPr lang="en-US" altLang="en-US" sz="1800">
                <a:solidFill>
                  <a:schemeClr val="accent2"/>
                </a:solidFill>
                <a:latin typeface="Arial" panose="020B0604020202020204" pitchFamily="34" charset="0"/>
                <a:cs typeface="Arial" panose="020B0604020202020204" pitchFamily="34" charset="0"/>
              </a:rPr>
              <a:t>Personalization</a:t>
            </a:r>
            <a:r>
              <a:rPr lang="en-US" altLang="en-US" sz="1800">
                <a:latin typeface="Arial" panose="020B0604020202020204" pitchFamily="34" charset="0"/>
                <a:cs typeface="Arial" panose="020B0604020202020204" pitchFamily="34" charset="0"/>
              </a:rPr>
              <a:t> </a:t>
            </a:r>
          </a:p>
          <a:p>
            <a:pPr marL="0" lvl="0" indent="0" defTabSz="914400">
              <a:spcBef>
                <a:spcPct val="0"/>
              </a:spcBef>
              <a:buSzTx/>
              <a:buNone/>
            </a:pPr>
            <a:r>
              <a:rPr lang="en-GB" sz="1400" b="0" i="0">
                <a:effectLst/>
                <a:latin typeface="Montserrat"/>
              </a:rPr>
              <a:t>Personalization occurs when you hold yourself personally responsible for an event that isn’t entirely under your control. </a:t>
            </a:r>
            <a:endParaRPr lang="en-US" altLang="en-US" sz="1400">
              <a:latin typeface="Arial" panose="020B0604020202020204" pitchFamily="34" charset="0"/>
              <a:cs typeface="Arial" panose="020B0604020202020204" pitchFamily="34" charset="0"/>
            </a:endParaRPr>
          </a:p>
          <a:p>
            <a:pPr marL="0" indent="0" eaLnBrk="1" hangingPunct="1">
              <a:buFontTx/>
              <a:buNone/>
              <a:defRPr/>
            </a:pPr>
            <a:endParaRPr lang="en-GB" sz="1100">
              <a:solidFill>
                <a:srgbClr val="FFFF00"/>
              </a:solidFill>
              <a:latin typeface="Arial" panose="020B0604020202020204" pitchFamily="34" charset="0"/>
              <a:cs typeface="Arial" panose="020B0604020202020204" pitchFamily="34" charset="0"/>
            </a:endParaRPr>
          </a:p>
          <a:p>
            <a:pPr marL="0" indent="0" eaLnBrk="1" hangingPunct="1">
              <a:buFontTx/>
              <a:buNone/>
              <a:defRPr/>
            </a:pPr>
            <a:endParaRPr lang="en-GB" sz="1200">
              <a:solidFill>
                <a:srgbClr val="FFFF00"/>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789F7404-C186-4676-9039-12F24E96AB51}"/>
              </a:ext>
            </a:extLst>
          </p:cNvPr>
          <p:cNvSpPr>
            <a:spLocks noGrp="1"/>
          </p:cNvSpPr>
          <p:nvPr>
            <p:ph sz="half" idx="2"/>
          </p:nvPr>
        </p:nvSpPr>
        <p:spPr>
          <a:xfrm>
            <a:off x="9612560" y="692696"/>
            <a:ext cx="4038600" cy="4525963"/>
          </a:xfrm>
        </p:spPr>
        <p:txBody>
          <a:bodyPr/>
          <a:lstStyle/>
          <a:p>
            <a:endParaRPr lang="en-GB"/>
          </a:p>
        </p:txBody>
      </p:sp>
    </p:spTree>
    <p:extLst>
      <p:ext uri="{BB962C8B-B14F-4D97-AF65-F5344CB8AC3E}">
        <p14:creationId xmlns:p14="http://schemas.microsoft.com/office/powerpoint/2010/main" val="1526950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36320" y="238247"/>
            <a:ext cx="8318021" cy="778512"/>
          </a:xfrm>
        </p:spPr>
        <p:txBody>
          <a:bodyPr>
            <a:normAutofit/>
          </a:bodyPr>
          <a:lstStyle/>
          <a:p>
            <a:pPr algn="ctr"/>
            <a:r>
              <a:rPr lang="en-GB" sz="3200" err="1">
                <a:solidFill>
                  <a:srgbClr val="EA26DC"/>
                </a:solidFill>
                <a:latin typeface="Arial" panose="020B0604020202020204" pitchFamily="34" charset="0"/>
                <a:ea typeface="+mj-lt"/>
                <a:cs typeface="Arial" panose="020B0604020202020204" pitchFamily="34" charset="0"/>
              </a:rPr>
              <a:t>DiB’s</a:t>
            </a:r>
            <a:r>
              <a:rPr lang="en-GB" sz="3200">
                <a:latin typeface="Arial" panose="020B0604020202020204" pitchFamily="34" charset="0"/>
                <a:ea typeface="+mj-lt"/>
                <a:cs typeface="Arial" panose="020B0604020202020204" pitchFamily="34" charset="0"/>
              </a:rPr>
              <a:t>: Inner Dialogue</a:t>
            </a:r>
            <a:endParaRPr lang="en-GB" sz="32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96EB171-6B94-27DC-0550-D6E89B762DE7}"/>
              </a:ext>
            </a:extLst>
          </p:cNvPr>
          <p:cNvSpPr txBox="1"/>
          <p:nvPr/>
        </p:nvSpPr>
        <p:spPr>
          <a:xfrm>
            <a:off x="412989" y="1412776"/>
            <a:ext cx="8318021" cy="4370427"/>
          </a:xfrm>
          <a:prstGeom prst="rect">
            <a:avLst/>
          </a:prstGeom>
          <a:noFill/>
        </p:spPr>
        <p:txBody>
          <a:bodyPr wrap="square" rtlCol="0">
            <a:spAutoFit/>
          </a:bodyPr>
          <a:lstStyle/>
          <a:p>
            <a:pPr marL="285750" indent="-285750">
              <a:buFont typeface="Arial" panose="020B0604020202020204" pitchFamily="34" charset="0"/>
              <a:buChar char="•"/>
            </a:pPr>
            <a:r>
              <a:rPr lang="en-GB" sz="2000"/>
              <a:t>The book </a:t>
            </a:r>
            <a:r>
              <a:rPr lang="en-GB" sz="2000" b="1"/>
              <a:t>'Get Your Loved One Sober:  Alternatives to Nagging, Pleading and Threatening' </a:t>
            </a:r>
            <a:r>
              <a:rPr lang="en-GB" sz="2000"/>
              <a:t>is based on the scientifically validated </a:t>
            </a:r>
            <a:r>
              <a:rPr lang="en-GB" sz="2000" b="1"/>
              <a:t>CRAFT (Community Reinforcement and Family Therapy) </a:t>
            </a:r>
            <a:r>
              <a:rPr lang="en-GB" sz="2000"/>
              <a:t>model.</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cs typeface="Calibri"/>
              </a:rPr>
              <a:t>GYLOS advises Family &amp; Friends to </a:t>
            </a:r>
            <a:r>
              <a:rPr lang="en-GB" sz="2000" b="1">
                <a:cs typeface="Calibri"/>
              </a:rPr>
              <a:t>remain calm, avoid losing their temper and avoid catastrophising (or '</a:t>
            </a:r>
            <a:r>
              <a:rPr lang="en-GB" sz="2000" b="1" err="1">
                <a:cs typeface="Calibri"/>
              </a:rPr>
              <a:t>awfulising</a:t>
            </a:r>
            <a:r>
              <a:rPr lang="en-GB" sz="2000" b="1">
                <a:cs typeface="Calibri"/>
              </a:rPr>
              <a:t>') situations </a:t>
            </a:r>
            <a:r>
              <a:rPr lang="en-GB" sz="2000">
                <a:cs typeface="Calibri"/>
              </a:rPr>
              <a:t>in order to interact with their LO's in a</a:t>
            </a:r>
            <a:r>
              <a:rPr lang="en-GB" sz="2000" b="1">
                <a:cs typeface="Calibri"/>
              </a:rPr>
              <a:t> non-confrontational </a:t>
            </a:r>
            <a:r>
              <a:rPr lang="en-GB" sz="2000">
                <a:cs typeface="Calibri"/>
              </a:rPr>
              <a:t>way.</a:t>
            </a:r>
          </a:p>
          <a:p>
            <a:pPr marL="285750" indent="-285750">
              <a:buFont typeface="Arial" panose="020B0604020202020204" pitchFamily="34" charset="0"/>
              <a:buChar char="•"/>
            </a:pPr>
            <a:endParaRPr lang="en-GB" sz="2000">
              <a:cs typeface="Calibri"/>
            </a:endParaRPr>
          </a:p>
          <a:p>
            <a:pPr marL="285750" indent="-285750">
              <a:buFont typeface="Arial" panose="020B0604020202020204" pitchFamily="34" charset="0"/>
              <a:buChar char="•"/>
            </a:pPr>
            <a:r>
              <a:rPr lang="en-GB" sz="2000"/>
              <a:t>This can be quite challenging for Family &amp; Friends who have </a:t>
            </a:r>
            <a:r>
              <a:rPr lang="en-GB" sz="2000" b="1"/>
              <a:t>developed habitual patterns of thinking and interacting with their LO that get in the way of calm and non-confrontational conversation</a:t>
            </a:r>
            <a:r>
              <a:rPr lang="en-GB" sz="2000"/>
              <a:t>.</a:t>
            </a:r>
            <a:endParaRPr lang="en-US"/>
          </a:p>
          <a:p>
            <a:endParaRPr lang="en-GB"/>
          </a:p>
        </p:txBody>
      </p:sp>
    </p:spTree>
    <p:extLst>
      <p:ext uri="{BB962C8B-B14F-4D97-AF65-F5344CB8AC3E}">
        <p14:creationId xmlns:p14="http://schemas.microsoft.com/office/powerpoint/2010/main" val="4065178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FE9B4-8FA3-799C-DED0-B052D88BF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9BCED-17ED-2789-D2DD-5D601ECD64CF}"/>
              </a:ext>
            </a:extLst>
          </p:cNvPr>
          <p:cNvSpPr>
            <a:spLocks noGrp="1"/>
          </p:cNvSpPr>
          <p:nvPr>
            <p:ph type="title"/>
          </p:nvPr>
        </p:nvSpPr>
        <p:spPr>
          <a:xfrm>
            <a:off x="611560" y="260648"/>
            <a:ext cx="8070011" cy="733982"/>
          </a:xfrm>
        </p:spPr>
        <p:txBody>
          <a:bodyPr>
            <a:normAutofit/>
          </a:bodyPr>
          <a:lstStyle/>
          <a:p>
            <a:pPr algn="ctr"/>
            <a:r>
              <a:rPr lang="en-GB" sz="3200" err="1">
                <a:solidFill>
                  <a:srgbClr val="EA26DC"/>
                </a:solidFill>
                <a:latin typeface="Arial" panose="020B0604020202020204" pitchFamily="34" charset="0"/>
                <a:ea typeface="+mj-lt"/>
                <a:cs typeface="Arial" panose="020B0604020202020204" pitchFamily="34" charset="0"/>
              </a:rPr>
              <a:t>DiB’s</a:t>
            </a:r>
            <a:r>
              <a:rPr lang="en-GB" sz="3200">
                <a:latin typeface="Arial" panose="020B0604020202020204" pitchFamily="34" charset="0"/>
                <a:ea typeface="+mj-lt"/>
                <a:cs typeface="Arial" panose="020B0604020202020204" pitchFamily="34" charset="0"/>
              </a:rPr>
              <a:t>: </a:t>
            </a:r>
            <a:r>
              <a:rPr lang="en-GB" sz="3200" b="1">
                <a:latin typeface="Arial" panose="020B0604020202020204" pitchFamily="34" charset="0"/>
                <a:ea typeface="+mj-lt"/>
                <a:cs typeface="Arial" panose="020B0604020202020204" pitchFamily="34" charset="0"/>
              </a:rPr>
              <a:t>What are Self-Defeating Beliefs?</a:t>
            </a:r>
            <a:endParaRPr lang="en-US" sz="3200"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8682C18-546A-127E-735A-98730FAB3646}"/>
              </a:ext>
            </a:extLst>
          </p:cNvPr>
          <p:cNvSpPr txBox="1"/>
          <p:nvPr/>
        </p:nvSpPr>
        <p:spPr>
          <a:xfrm>
            <a:off x="410633" y="1414880"/>
            <a:ext cx="4713816" cy="41319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400">
                <a:ea typeface="+mn-lt"/>
                <a:cs typeface="+mn-lt"/>
              </a:rPr>
              <a:t>Self-Defeating Beliefs:</a:t>
            </a:r>
          </a:p>
          <a:p>
            <a:endParaRPr lang="en-GB" sz="2400">
              <a:cs typeface="Calibri"/>
            </a:endParaRPr>
          </a:p>
          <a:p>
            <a:pPr marL="342900" indent="-342900">
              <a:buFont typeface="Arial"/>
              <a:buChar char="•"/>
            </a:pPr>
            <a:r>
              <a:rPr lang="en-GB" sz="2400">
                <a:ea typeface="+mn-lt"/>
                <a:cs typeface="+mn-lt"/>
              </a:rPr>
              <a:t>distort reality</a:t>
            </a:r>
          </a:p>
          <a:p>
            <a:pPr marL="342900" indent="-342900">
              <a:buFont typeface="Arial"/>
              <a:buChar char="•"/>
            </a:pPr>
            <a:endParaRPr lang="en-GB" sz="2400">
              <a:ea typeface="+mn-lt"/>
              <a:cs typeface="+mn-lt"/>
            </a:endParaRPr>
          </a:p>
          <a:p>
            <a:pPr marL="342900" indent="-342900">
              <a:buFont typeface="Arial"/>
              <a:buChar char="•"/>
            </a:pPr>
            <a:r>
              <a:rPr lang="en-GB" sz="2400">
                <a:ea typeface="+mn-lt"/>
                <a:cs typeface="+mn-lt"/>
              </a:rPr>
              <a:t>misinterpret what is happening</a:t>
            </a:r>
          </a:p>
          <a:p>
            <a:endParaRPr lang="en-GB" sz="2400">
              <a:ea typeface="+mn-lt"/>
              <a:cs typeface="+mn-lt"/>
            </a:endParaRPr>
          </a:p>
          <a:p>
            <a:pPr marL="342900" indent="-342900">
              <a:buFont typeface="Arial"/>
              <a:buChar char="•"/>
            </a:pPr>
            <a:r>
              <a:rPr lang="en-GB" sz="2400">
                <a:ea typeface="+mn-lt"/>
                <a:cs typeface="+mn-lt"/>
              </a:rPr>
              <a:t>involves some illogical way of evaluating yourself, others, and the world around you</a:t>
            </a:r>
          </a:p>
          <a:p>
            <a:pPr marL="342900" indent="-342900">
              <a:buFont typeface="Arial"/>
              <a:buChar char="•"/>
            </a:pPr>
            <a:endParaRPr lang="en-GB" sz="2400">
              <a:ea typeface="+mn-lt"/>
              <a:cs typeface="+mn-lt"/>
            </a:endParaRPr>
          </a:p>
          <a:p>
            <a:pPr marL="342900" indent="-342900">
              <a:buFont typeface="Arial"/>
              <a:buChar char="•"/>
            </a:pPr>
            <a:r>
              <a:rPr lang="en-GB" sz="2400">
                <a:ea typeface="+mn-lt"/>
                <a:cs typeface="+mn-lt"/>
              </a:rPr>
              <a:t>also known as irrational beliefs</a:t>
            </a:r>
            <a:endParaRPr lang="en-GB" sz="2400">
              <a:cs typeface="Calibri"/>
            </a:endParaRPr>
          </a:p>
        </p:txBody>
      </p:sp>
      <p:pic>
        <p:nvPicPr>
          <p:cNvPr id="5" name="Picture 5" descr="A picture containing drawing&#10;&#10;Description automatically generated">
            <a:extLst>
              <a:ext uri="{FF2B5EF4-FFF2-40B4-BE49-F238E27FC236}">
                <a16:creationId xmlns:a16="http://schemas.microsoft.com/office/drawing/2014/main" id="{F6897038-475C-B582-0865-B047B002818A}"/>
              </a:ext>
            </a:extLst>
          </p:cNvPr>
          <p:cNvPicPr>
            <a:picLocks noChangeAspect="1"/>
          </p:cNvPicPr>
          <p:nvPr/>
        </p:nvPicPr>
        <p:blipFill>
          <a:blip r:embed="rId2"/>
          <a:stretch>
            <a:fillRect/>
          </a:stretch>
        </p:blipFill>
        <p:spPr>
          <a:xfrm>
            <a:off x="5518291" y="1935961"/>
            <a:ext cx="3248654" cy="3089738"/>
          </a:xfrm>
          <a:prstGeom prst="rect">
            <a:avLst/>
          </a:prstGeom>
        </p:spPr>
      </p:pic>
    </p:spTree>
    <p:extLst>
      <p:ext uri="{BB962C8B-B14F-4D97-AF65-F5344CB8AC3E}">
        <p14:creationId xmlns:p14="http://schemas.microsoft.com/office/powerpoint/2010/main" val="2371951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0626B-06B8-B793-50FB-A4E30CFDA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1DC78-40C9-57F0-1143-D6561E088761}"/>
              </a:ext>
            </a:extLst>
          </p:cNvPr>
          <p:cNvSpPr>
            <a:spLocks noGrp="1"/>
          </p:cNvSpPr>
          <p:nvPr>
            <p:ph type="title"/>
          </p:nvPr>
        </p:nvSpPr>
        <p:spPr>
          <a:xfrm>
            <a:off x="611560" y="260648"/>
            <a:ext cx="8070011" cy="733982"/>
          </a:xfrm>
        </p:spPr>
        <p:txBody>
          <a:bodyPr>
            <a:normAutofit/>
          </a:bodyPr>
          <a:lstStyle/>
          <a:p>
            <a:pPr algn="ctr"/>
            <a:r>
              <a:rPr lang="en-GB" sz="3200" b="1" err="1">
                <a:solidFill>
                  <a:srgbClr val="EA26DC"/>
                </a:solidFill>
                <a:latin typeface="Arial" panose="020B0604020202020204" pitchFamily="34" charset="0"/>
                <a:ea typeface="+mj-lt"/>
                <a:cs typeface="Arial" panose="020B0604020202020204" pitchFamily="34" charset="0"/>
              </a:rPr>
              <a:t>DiB’s</a:t>
            </a:r>
            <a:r>
              <a:rPr lang="en-GB" sz="3200" b="1">
                <a:latin typeface="Arial" panose="020B0604020202020204" pitchFamily="34" charset="0"/>
                <a:ea typeface="+mj-lt"/>
                <a:cs typeface="Arial" panose="020B0604020202020204" pitchFamily="34" charset="0"/>
              </a:rPr>
              <a:t>: Self-Defeating Beliefs</a:t>
            </a:r>
            <a:r>
              <a:rPr lang="en-GB" sz="3200">
                <a:latin typeface="Arial" panose="020B0604020202020204" pitchFamily="34" charset="0"/>
                <a:ea typeface="+mj-lt"/>
                <a:cs typeface="Arial" panose="020B0604020202020204" pitchFamily="34" charset="0"/>
              </a:rPr>
              <a:t> Examples</a:t>
            </a:r>
            <a:endParaRPr lang="en-US" sz="3200" b="1">
              <a:latin typeface="Arial" panose="020B0604020202020204" pitchFamily="34" charset="0"/>
              <a:cs typeface="Arial" panose="020B0604020202020204" pitchFamily="34" charset="0"/>
            </a:endParaRPr>
          </a:p>
        </p:txBody>
      </p:sp>
      <p:pic>
        <p:nvPicPr>
          <p:cNvPr id="4" name="Picture 6" descr="A picture containing diagram&#10;&#10;Description automatically generated">
            <a:extLst>
              <a:ext uri="{FF2B5EF4-FFF2-40B4-BE49-F238E27FC236}">
                <a16:creationId xmlns:a16="http://schemas.microsoft.com/office/drawing/2014/main" id="{1456F6F9-9647-54D4-9818-F37EFA778E05}"/>
              </a:ext>
            </a:extLst>
          </p:cNvPr>
          <p:cNvPicPr>
            <a:picLocks noChangeAspect="1"/>
          </p:cNvPicPr>
          <p:nvPr/>
        </p:nvPicPr>
        <p:blipFill>
          <a:blip r:embed="rId2"/>
          <a:stretch>
            <a:fillRect/>
          </a:stretch>
        </p:blipFill>
        <p:spPr>
          <a:xfrm>
            <a:off x="683568" y="1196752"/>
            <a:ext cx="3312368" cy="2343946"/>
          </a:xfrm>
          <a:prstGeom prst="rect">
            <a:avLst/>
          </a:prstGeom>
        </p:spPr>
      </p:pic>
      <p:pic>
        <p:nvPicPr>
          <p:cNvPr id="6" name="Picture 7" descr="A close up of a sign&#10;&#10;Description automatically generated">
            <a:extLst>
              <a:ext uri="{FF2B5EF4-FFF2-40B4-BE49-F238E27FC236}">
                <a16:creationId xmlns:a16="http://schemas.microsoft.com/office/drawing/2014/main" id="{D5FD1B55-99F9-838D-5078-B7BA0D01A114}"/>
              </a:ext>
            </a:extLst>
          </p:cNvPr>
          <p:cNvPicPr>
            <a:picLocks noChangeAspect="1"/>
          </p:cNvPicPr>
          <p:nvPr/>
        </p:nvPicPr>
        <p:blipFill>
          <a:blip r:embed="rId3"/>
          <a:stretch>
            <a:fillRect/>
          </a:stretch>
        </p:blipFill>
        <p:spPr>
          <a:xfrm>
            <a:off x="683568" y="4005064"/>
            <a:ext cx="3312368" cy="2343946"/>
          </a:xfrm>
          <a:prstGeom prst="rect">
            <a:avLst/>
          </a:prstGeom>
        </p:spPr>
      </p:pic>
      <p:sp>
        <p:nvSpPr>
          <p:cNvPr id="10" name="TextBox 9">
            <a:extLst>
              <a:ext uri="{FF2B5EF4-FFF2-40B4-BE49-F238E27FC236}">
                <a16:creationId xmlns:a16="http://schemas.microsoft.com/office/drawing/2014/main" id="{A6DDCB7A-CC32-9359-CF5A-CB5E07F6060D}"/>
              </a:ext>
            </a:extLst>
          </p:cNvPr>
          <p:cNvSpPr txBox="1"/>
          <p:nvPr/>
        </p:nvSpPr>
        <p:spPr>
          <a:xfrm>
            <a:off x="4211960" y="1268760"/>
            <a:ext cx="4932040" cy="1938992"/>
          </a:xfrm>
          <a:prstGeom prst="rect">
            <a:avLst/>
          </a:prstGeom>
          <a:noFill/>
        </p:spPr>
        <p:txBody>
          <a:bodyPr wrap="square">
            <a:spAutoFit/>
          </a:bodyPr>
          <a:lstStyle/>
          <a:p>
            <a:r>
              <a:rPr lang="en-GB" sz="2000" b="1" err="1">
                <a:latin typeface="Lucida Sans Unicode"/>
                <a:cs typeface="Calibri Light"/>
              </a:rPr>
              <a:t>Awfulising</a:t>
            </a:r>
            <a:r>
              <a:rPr lang="en-GB" sz="2000">
                <a:ea typeface="+mn-lt"/>
                <a:cs typeface="+mn-lt"/>
              </a:rPr>
              <a:t>:  using words like </a:t>
            </a:r>
            <a:r>
              <a:rPr lang="en-GB" sz="2000" b="1">
                <a:solidFill>
                  <a:schemeClr val="accent2"/>
                </a:solidFill>
                <a:ea typeface="+mn-lt"/>
                <a:cs typeface="+mn-lt"/>
              </a:rPr>
              <a:t>awful, terrible, horrible, catastrophic</a:t>
            </a:r>
            <a:r>
              <a:rPr lang="en-GB" sz="2000">
                <a:ea typeface="+mn-lt"/>
                <a:cs typeface="+mn-lt"/>
              </a:rPr>
              <a:t> to describe something</a:t>
            </a:r>
          </a:p>
          <a:p>
            <a:pPr marL="342900" indent="-342900">
              <a:buFont typeface="Arial" panose="020B0604020202020204" pitchFamily="34" charset="0"/>
              <a:buChar char="•"/>
            </a:pPr>
            <a:r>
              <a:rPr lang="en-GB" sz="2000">
                <a:ea typeface="+mn-lt"/>
                <a:cs typeface="+mn-lt"/>
              </a:rPr>
              <a:t>It would be terrible if.. </a:t>
            </a:r>
          </a:p>
          <a:p>
            <a:pPr marL="342900" indent="-342900">
              <a:buFont typeface="Arial" panose="020B0604020202020204" pitchFamily="34" charset="0"/>
              <a:buChar char="•"/>
            </a:pPr>
            <a:r>
              <a:rPr lang="en-GB" sz="2000">
                <a:ea typeface="+mn-lt"/>
                <a:cs typeface="+mn-lt"/>
              </a:rPr>
              <a:t>It’s the worst thing that could happen…</a:t>
            </a:r>
          </a:p>
          <a:p>
            <a:pPr marL="342900" indent="-342900">
              <a:buFont typeface="Arial" panose="020B0604020202020204" pitchFamily="34" charset="0"/>
              <a:buChar char="•"/>
            </a:pPr>
            <a:r>
              <a:rPr lang="en-GB" sz="2000">
                <a:ea typeface="+mn-lt"/>
                <a:cs typeface="+mn-lt"/>
              </a:rPr>
              <a:t>That would be the end of the world…</a:t>
            </a:r>
            <a:endParaRPr lang="en-US" sz="1800">
              <a:cs typeface="Calibri"/>
            </a:endParaRPr>
          </a:p>
        </p:txBody>
      </p:sp>
      <p:sp>
        <p:nvSpPr>
          <p:cNvPr id="12" name="TextBox 11">
            <a:extLst>
              <a:ext uri="{FF2B5EF4-FFF2-40B4-BE49-F238E27FC236}">
                <a16:creationId xmlns:a16="http://schemas.microsoft.com/office/drawing/2014/main" id="{865A0D49-D044-2DE6-D04E-CD420E299DCA}"/>
              </a:ext>
            </a:extLst>
          </p:cNvPr>
          <p:cNvSpPr txBox="1"/>
          <p:nvPr/>
        </p:nvSpPr>
        <p:spPr>
          <a:xfrm>
            <a:off x="4213205" y="4265801"/>
            <a:ext cx="4592548" cy="1631216"/>
          </a:xfrm>
          <a:prstGeom prst="rect">
            <a:avLst/>
          </a:prstGeom>
          <a:noFill/>
        </p:spPr>
        <p:txBody>
          <a:bodyPr wrap="square">
            <a:spAutoFit/>
          </a:bodyPr>
          <a:lstStyle/>
          <a:p>
            <a:r>
              <a:rPr lang="en-GB" sz="2000" b="1">
                <a:ea typeface="+mn-lt"/>
                <a:cs typeface="Arial" panose="020B0604020202020204" pitchFamily="34" charset="0"/>
              </a:rPr>
              <a:t>Can’t Stand It</a:t>
            </a:r>
            <a:r>
              <a:rPr lang="en-GB" sz="2000">
                <a:ea typeface="+mn-lt"/>
                <a:cs typeface="Arial" panose="020B0604020202020204" pitchFamily="34" charset="0"/>
              </a:rPr>
              <a:t>:  viewing an event or experience as </a:t>
            </a:r>
            <a:r>
              <a:rPr lang="en-GB" sz="2000" b="1">
                <a:solidFill>
                  <a:schemeClr val="accent2"/>
                </a:solidFill>
                <a:ea typeface="+mn-lt"/>
                <a:cs typeface="Arial" panose="020B0604020202020204" pitchFamily="34" charset="0"/>
              </a:rPr>
              <a:t>unbearable</a:t>
            </a:r>
            <a:endParaRPr lang="en-US" sz="2000" b="1">
              <a:solidFill>
                <a:schemeClr val="accent2"/>
              </a:solidFill>
              <a:ea typeface="+mn-lt"/>
              <a:cs typeface="Arial" panose="020B0604020202020204" pitchFamily="34" charset="0"/>
            </a:endParaRPr>
          </a:p>
          <a:p>
            <a:pPr marL="342900" indent="-342900">
              <a:buFont typeface="Arial" panose="020B0604020202020204" pitchFamily="34" charset="0"/>
              <a:buChar char="•"/>
            </a:pPr>
            <a:r>
              <a:rPr lang="en-US" sz="2000">
                <a:ea typeface="+mn-lt"/>
                <a:cs typeface="Arial" panose="020B0604020202020204" pitchFamily="34" charset="0"/>
              </a:rPr>
              <a:t>I</a:t>
            </a:r>
            <a:r>
              <a:rPr lang="en-GB" sz="2000">
                <a:ea typeface="+mn-lt"/>
                <a:cs typeface="Arial" panose="020B0604020202020204" pitchFamily="34" charset="0"/>
              </a:rPr>
              <a:t> can't stand it </a:t>
            </a:r>
          </a:p>
          <a:p>
            <a:pPr marL="342900" indent="-342900">
              <a:buFont typeface="Arial" panose="020B0604020202020204" pitchFamily="34" charset="0"/>
              <a:buChar char="•"/>
            </a:pPr>
            <a:r>
              <a:rPr lang="en-GB" sz="2000">
                <a:ea typeface="+mn-lt"/>
                <a:cs typeface="Arial" panose="020B0604020202020204" pitchFamily="34" charset="0"/>
              </a:rPr>
              <a:t>It’s absolutely unbearable</a:t>
            </a:r>
          </a:p>
          <a:p>
            <a:pPr marL="342900" indent="-342900">
              <a:buFont typeface="Arial" panose="020B0604020202020204" pitchFamily="34" charset="0"/>
              <a:buChar char="•"/>
            </a:pPr>
            <a:r>
              <a:rPr lang="en-GB" sz="2000">
                <a:ea typeface="+mn-lt"/>
                <a:cs typeface="Arial" panose="020B0604020202020204" pitchFamily="34" charset="0"/>
              </a:rPr>
              <a:t>I’ll die if I get rejected</a:t>
            </a:r>
            <a:endParaRPr lang="en-GB" sz="2000">
              <a:cs typeface="Arial" panose="020B0604020202020204" pitchFamily="34" charset="0"/>
            </a:endParaRPr>
          </a:p>
        </p:txBody>
      </p:sp>
    </p:spTree>
    <p:extLst>
      <p:ext uri="{BB962C8B-B14F-4D97-AF65-F5344CB8AC3E}">
        <p14:creationId xmlns:p14="http://schemas.microsoft.com/office/powerpoint/2010/main" val="3759874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DB6A4-8D93-2E83-402B-D1E3A5966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2C310-F0FD-A64E-EBEF-2A5BDB0D1519}"/>
              </a:ext>
            </a:extLst>
          </p:cNvPr>
          <p:cNvSpPr>
            <a:spLocks noGrp="1"/>
          </p:cNvSpPr>
          <p:nvPr>
            <p:ph type="title"/>
          </p:nvPr>
        </p:nvSpPr>
        <p:spPr>
          <a:xfrm>
            <a:off x="611560" y="260648"/>
            <a:ext cx="8070011" cy="733982"/>
          </a:xfrm>
        </p:spPr>
        <p:txBody>
          <a:bodyPr>
            <a:normAutofit/>
          </a:bodyPr>
          <a:lstStyle/>
          <a:p>
            <a:pPr algn="ctr"/>
            <a:r>
              <a:rPr lang="en-GB" sz="3200" b="1" err="1">
                <a:solidFill>
                  <a:srgbClr val="EA26DC"/>
                </a:solidFill>
                <a:latin typeface="Arial" panose="020B0604020202020204" pitchFamily="34" charset="0"/>
                <a:ea typeface="+mj-lt"/>
                <a:cs typeface="Arial" panose="020B0604020202020204" pitchFamily="34" charset="0"/>
              </a:rPr>
              <a:t>DiB’s</a:t>
            </a:r>
            <a:r>
              <a:rPr lang="en-GB" sz="3200" b="1">
                <a:latin typeface="Arial" panose="020B0604020202020204" pitchFamily="34" charset="0"/>
                <a:ea typeface="+mj-lt"/>
                <a:cs typeface="Arial" panose="020B0604020202020204" pitchFamily="34" charset="0"/>
              </a:rPr>
              <a:t>: Self-Defeating Beliefs</a:t>
            </a:r>
            <a:r>
              <a:rPr lang="en-GB" sz="3200">
                <a:latin typeface="Arial" panose="020B0604020202020204" pitchFamily="34" charset="0"/>
                <a:ea typeface="+mj-lt"/>
                <a:cs typeface="Arial" panose="020B0604020202020204" pitchFamily="34" charset="0"/>
              </a:rPr>
              <a:t> Examples</a:t>
            </a:r>
            <a:endParaRPr lang="en-US" sz="3200" b="1">
              <a:latin typeface="Arial" panose="020B0604020202020204" pitchFamily="34" charset="0"/>
              <a:cs typeface="Arial" panose="020B0604020202020204" pitchFamily="34" charset="0"/>
            </a:endParaRPr>
          </a:p>
        </p:txBody>
      </p:sp>
      <p:pic>
        <p:nvPicPr>
          <p:cNvPr id="7" name="Picture 6" descr="Graphical user interface&#10;&#10;Description automatically generated">
            <a:extLst>
              <a:ext uri="{FF2B5EF4-FFF2-40B4-BE49-F238E27FC236}">
                <a16:creationId xmlns:a16="http://schemas.microsoft.com/office/drawing/2014/main" id="{3781AB6E-6E2D-AE4B-25A7-AE21A50B7C83}"/>
              </a:ext>
            </a:extLst>
          </p:cNvPr>
          <p:cNvPicPr>
            <a:picLocks noChangeAspect="1"/>
          </p:cNvPicPr>
          <p:nvPr/>
        </p:nvPicPr>
        <p:blipFill>
          <a:blip r:embed="rId2"/>
          <a:stretch>
            <a:fillRect/>
          </a:stretch>
        </p:blipFill>
        <p:spPr>
          <a:xfrm>
            <a:off x="755576" y="1196752"/>
            <a:ext cx="3312368" cy="2343946"/>
          </a:xfrm>
          <a:prstGeom prst="rect">
            <a:avLst/>
          </a:prstGeom>
        </p:spPr>
      </p:pic>
      <p:pic>
        <p:nvPicPr>
          <p:cNvPr id="8" name="Picture 6" descr="A person standing in front of a blackboard&#10;&#10;Description automatically generated">
            <a:extLst>
              <a:ext uri="{FF2B5EF4-FFF2-40B4-BE49-F238E27FC236}">
                <a16:creationId xmlns:a16="http://schemas.microsoft.com/office/drawing/2014/main" id="{3A4B1A2E-4151-6C0D-6E4C-6B620E470C8F}"/>
              </a:ext>
            </a:extLst>
          </p:cNvPr>
          <p:cNvPicPr>
            <a:picLocks noChangeAspect="1"/>
          </p:cNvPicPr>
          <p:nvPr/>
        </p:nvPicPr>
        <p:blipFill>
          <a:blip r:embed="rId3"/>
          <a:stretch>
            <a:fillRect/>
          </a:stretch>
        </p:blipFill>
        <p:spPr>
          <a:xfrm>
            <a:off x="755576" y="3933056"/>
            <a:ext cx="3312368" cy="2343946"/>
          </a:xfrm>
          <a:prstGeom prst="rect">
            <a:avLst/>
          </a:prstGeom>
        </p:spPr>
      </p:pic>
      <p:sp>
        <p:nvSpPr>
          <p:cNvPr id="5" name="TextBox 4">
            <a:extLst>
              <a:ext uri="{FF2B5EF4-FFF2-40B4-BE49-F238E27FC236}">
                <a16:creationId xmlns:a16="http://schemas.microsoft.com/office/drawing/2014/main" id="{A86E34B2-650D-8C85-5B48-51221BEE9236}"/>
              </a:ext>
            </a:extLst>
          </p:cNvPr>
          <p:cNvSpPr txBox="1"/>
          <p:nvPr/>
        </p:nvSpPr>
        <p:spPr>
          <a:xfrm>
            <a:off x="4355976" y="1291870"/>
            <a:ext cx="4572000" cy="1938992"/>
          </a:xfrm>
          <a:prstGeom prst="rect">
            <a:avLst/>
          </a:prstGeom>
          <a:noFill/>
        </p:spPr>
        <p:txBody>
          <a:bodyPr wrap="square">
            <a:spAutoFit/>
          </a:bodyPr>
          <a:lstStyle/>
          <a:p>
            <a:r>
              <a:rPr lang="en-GB" sz="2000" b="1">
                <a:ea typeface="+mn-lt"/>
                <a:cs typeface="+mn-lt"/>
              </a:rPr>
              <a:t>Demanding:  </a:t>
            </a:r>
            <a:r>
              <a:rPr lang="en-GB" sz="2000">
                <a:ea typeface="+mn-lt"/>
                <a:cs typeface="+mn-lt"/>
              </a:rPr>
              <a:t>Using </a:t>
            </a:r>
            <a:r>
              <a:rPr lang="en-GB" sz="2000" b="1">
                <a:solidFill>
                  <a:schemeClr val="accent2"/>
                </a:solidFill>
                <a:ea typeface="+mn-lt"/>
                <a:cs typeface="+mn-lt"/>
              </a:rPr>
              <a:t>should (moralising) </a:t>
            </a:r>
            <a:r>
              <a:rPr lang="en-GB" sz="2000">
                <a:ea typeface="+mn-lt"/>
                <a:cs typeface="+mn-lt"/>
              </a:rPr>
              <a:t>or </a:t>
            </a:r>
            <a:r>
              <a:rPr lang="en-GB" sz="2000" b="1">
                <a:solidFill>
                  <a:schemeClr val="accent2"/>
                </a:solidFill>
                <a:ea typeface="+mn-lt"/>
                <a:cs typeface="+mn-lt"/>
              </a:rPr>
              <a:t>musts </a:t>
            </a:r>
            <a:endParaRPr lang="en-US" sz="2000" b="1">
              <a:solidFill>
                <a:schemeClr val="accent2"/>
              </a:solidFill>
              <a:cs typeface="Calibri"/>
            </a:endParaRPr>
          </a:p>
          <a:p>
            <a:pPr marL="342900" indent="-342900">
              <a:buFont typeface="Arial" panose="020B0604020202020204" pitchFamily="34" charset="0"/>
              <a:buChar char="•"/>
            </a:pPr>
            <a:r>
              <a:rPr lang="en-GB" sz="2000">
                <a:ea typeface="+mn-lt"/>
                <a:cs typeface="+mn-lt"/>
              </a:rPr>
              <a:t>I should not have done that</a:t>
            </a:r>
          </a:p>
          <a:p>
            <a:pPr marL="342900" indent="-342900">
              <a:buFont typeface="Arial" panose="020B0604020202020204" pitchFamily="34" charset="0"/>
              <a:buChar char="•"/>
            </a:pPr>
            <a:r>
              <a:rPr lang="en-GB" sz="2000">
                <a:ea typeface="+mn-lt"/>
                <a:cs typeface="+mn-lt"/>
              </a:rPr>
              <a:t>I must not fail</a:t>
            </a:r>
          </a:p>
          <a:p>
            <a:pPr marL="342900" indent="-342900">
              <a:buFont typeface="Arial" panose="020B0604020202020204" pitchFamily="34" charset="0"/>
              <a:buChar char="•"/>
            </a:pPr>
            <a:r>
              <a:rPr lang="en-GB" sz="2000">
                <a:ea typeface="+mn-lt"/>
                <a:cs typeface="+mn-lt"/>
              </a:rPr>
              <a:t>I need to be loved</a:t>
            </a:r>
          </a:p>
          <a:p>
            <a:pPr marL="342900" indent="-342900">
              <a:buFont typeface="Arial" panose="020B0604020202020204" pitchFamily="34" charset="0"/>
              <a:buChar char="•"/>
            </a:pPr>
            <a:r>
              <a:rPr lang="en-GB" sz="2000">
                <a:ea typeface="+mn-lt"/>
                <a:cs typeface="+mn-lt"/>
              </a:rPr>
              <a:t>I have to have FIX this</a:t>
            </a:r>
            <a:endParaRPr lang="en-GB" sz="2000">
              <a:cs typeface="Calibri"/>
            </a:endParaRPr>
          </a:p>
        </p:txBody>
      </p:sp>
      <p:sp>
        <p:nvSpPr>
          <p:cNvPr id="10" name="TextBox 9">
            <a:extLst>
              <a:ext uri="{FF2B5EF4-FFF2-40B4-BE49-F238E27FC236}">
                <a16:creationId xmlns:a16="http://schemas.microsoft.com/office/drawing/2014/main" id="{8CBBEA52-B45A-DBED-97C0-8302E92F12F4}"/>
              </a:ext>
            </a:extLst>
          </p:cNvPr>
          <p:cNvSpPr txBox="1"/>
          <p:nvPr/>
        </p:nvSpPr>
        <p:spPr>
          <a:xfrm>
            <a:off x="4355976" y="4087034"/>
            <a:ext cx="4572000" cy="1631216"/>
          </a:xfrm>
          <a:prstGeom prst="rect">
            <a:avLst/>
          </a:prstGeom>
          <a:noFill/>
        </p:spPr>
        <p:txBody>
          <a:bodyPr wrap="square">
            <a:spAutoFit/>
          </a:bodyPr>
          <a:lstStyle/>
          <a:p>
            <a:r>
              <a:rPr lang="en-GB" sz="2000" b="1">
                <a:ea typeface="+mn-lt"/>
                <a:cs typeface="+mn-lt"/>
              </a:rPr>
              <a:t>Labelling</a:t>
            </a:r>
            <a:r>
              <a:rPr lang="en-GB" sz="2000">
                <a:ea typeface="+mn-lt"/>
                <a:cs typeface="+mn-lt"/>
              </a:rPr>
              <a:t>: People-rating labelling or </a:t>
            </a:r>
            <a:r>
              <a:rPr lang="en-GB" sz="2000" b="1">
                <a:solidFill>
                  <a:schemeClr val="accent2"/>
                </a:solidFill>
                <a:ea typeface="+mn-lt"/>
                <a:cs typeface="+mn-lt"/>
              </a:rPr>
              <a:t>rating your total self or someone else's</a:t>
            </a:r>
            <a:endParaRPr lang="en-US" sz="2000" b="1">
              <a:solidFill>
                <a:schemeClr val="accent2"/>
              </a:solidFill>
              <a:cs typeface="Calibri"/>
            </a:endParaRPr>
          </a:p>
          <a:p>
            <a:pPr marL="342900" indent="-342900">
              <a:buFont typeface="Arial" panose="020B0604020202020204" pitchFamily="34" charset="0"/>
              <a:buChar char="•"/>
            </a:pPr>
            <a:r>
              <a:rPr lang="en-GB" sz="2000">
                <a:ea typeface="+mn-lt"/>
                <a:cs typeface="+mn-lt"/>
              </a:rPr>
              <a:t>I'm stupid, hopeless, useless, worthless</a:t>
            </a:r>
            <a:endParaRPr lang="en-GB" sz="2000">
              <a:cs typeface="Calibri"/>
            </a:endParaRPr>
          </a:p>
        </p:txBody>
      </p:sp>
    </p:spTree>
    <p:extLst>
      <p:ext uri="{BB962C8B-B14F-4D97-AF65-F5344CB8AC3E}">
        <p14:creationId xmlns:p14="http://schemas.microsoft.com/office/powerpoint/2010/main" val="3430301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707367" y="404664"/>
            <a:ext cx="8070011" cy="733982"/>
          </a:xfrm>
        </p:spPr>
        <p:txBody>
          <a:bodyPr>
            <a:normAutofit/>
          </a:bodyPr>
          <a:lstStyle/>
          <a:p>
            <a:pPr algn="ctr"/>
            <a:r>
              <a:rPr lang="en-GB" sz="3200" b="1" err="1">
                <a:solidFill>
                  <a:srgbClr val="EA26DC"/>
                </a:solidFill>
                <a:latin typeface="Arial" panose="020B0604020202020204" pitchFamily="34" charset="0"/>
                <a:ea typeface="+mj-lt"/>
                <a:cs typeface="Arial" panose="020B0604020202020204" pitchFamily="34" charset="0"/>
              </a:rPr>
              <a:t>DiB’s</a:t>
            </a:r>
            <a:r>
              <a:rPr lang="en-GB" sz="3200" b="1">
                <a:latin typeface="Arial" panose="020B0604020202020204" pitchFamily="34" charset="0"/>
                <a:ea typeface="+mj-lt"/>
                <a:cs typeface="Arial" panose="020B0604020202020204" pitchFamily="34" charset="0"/>
              </a:rPr>
              <a:t>: What is Rational </a:t>
            </a:r>
            <a:r>
              <a:rPr lang="en-GB" sz="3200">
                <a:latin typeface="Arial" panose="020B0604020202020204" pitchFamily="34" charset="0"/>
                <a:ea typeface="+mj-lt"/>
                <a:cs typeface="Arial" panose="020B0604020202020204" pitchFamily="34" charset="0"/>
              </a:rPr>
              <a:t>Beliefs</a:t>
            </a:r>
            <a:r>
              <a:rPr lang="en-GB" sz="3200" b="1">
                <a:latin typeface="Arial" panose="020B0604020202020204" pitchFamily="34" charset="0"/>
                <a:ea typeface="+mj-lt"/>
                <a:cs typeface="Arial" panose="020B0604020202020204" pitchFamily="34" charset="0"/>
              </a:rPr>
              <a:t>?</a:t>
            </a:r>
            <a:endParaRPr lang="en-US" sz="3200"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2FA8506-47DB-4F6A-8ABE-47F7563F0520}"/>
              </a:ext>
            </a:extLst>
          </p:cNvPr>
          <p:cNvSpPr txBox="1"/>
          <p:nvPr/>
        </p:nvSpPr>
        <p:spPr>
          <a:xfrm>
            <a:off x="265134" y="1712648"/>
            <a:ext cx="4882930" cy="166968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400">
                <a:cs typeface="Calibri"/>
              </a:rPr>
              <a:t>Rational Beliefs are: </a:t>
            </a:r>
          </a:p>
          <a:p>
            <a:pPr marL="800100" lvl="1" indent="-342900">
              <a:buFont typeface="Arial" panose="020B0604020202020204" pitchFamily="34" charset="0"/>
              <a:buChar char="•"/>
            </a:pPr>
            <a:r>
              <a:rPr lang="en-GB" sz="2000">
                <a:cs typeface="Calibri"/>
              </a:rPr>
              <a:t>based on reality</a:t>
            </a:r>
          </a:p>
          <a:p>
            <a:pPr marL="800100" lvl="1" indent="-342900">
              <a:buFont typeface="Arial" panose="020B0604020202020204" pitchFamily="34" charset="0"/>
              <a:buChar char="•"/>
            </a:pPr>
            <a:r>
              <a:rPr lang="en-GB" sz="2000">
                <a:cs typeface="Calibri"/>
              </a:rPr>
              <a:t>logical thinking</a:t>
            </a:r>
          </a:p>
          <a:p>
            <a:pPr marL="800100" lvl="1" indent="-342900">
              <a:buFont typeface="Arial" panose="020B0604020202020204" pitchFamily="34" charset="0"/>
              <a:buChar char="•"/>
            </a:pPr>
            <a:r>
              <a:rPr lang="en-GB" sz="2000">
                <a:cs typeface="Calibri"/>
              </a:rPr>
              <a:t>most likely to lead us to the truth and knowledge</a:t>
            </a:r>
          </a:p>
        </p:txBody>
      </p:sp>
      <p:pic>
        <p:nvPicPr>
          <p:cNvPr id="5" name="Picture 6" descr="Graphical user interface, text, application, chat or text message&#10;&#10;Description automatically generated">
            <a:extLst>
              <a:ext uri="{FF2B5EF4-FFF2-40B4-BE49-F238E27FC236}">
                <a16:creationId xmlns:a16="http://schemas.microsoft.com/office/drawing/2014/main" id="{DDD55F31-6392-D718-6B95-5C43892B703B}"/>
              </a:ext>
            </a:extLst>
          </p:cNvPr>
          <p:cNvPicPr>
            <a:picLocks noChangeAspect="1"/>
          </p:cNvPicPr>
          <p:nvPr/>
        </p:nvPicPr>
        <p:blipFill>
          <a:blip r:embed="rId2"/>
          <a:stretch>
            <a:fillRect/>
          </a:stretch>
        </p:blipFill>
        <p:spPr>
          <a:xfrm>
            <a:off x="5347350" y="1339715"/>
            <a:ext cx="3430028" cy="2639911"/>
          </a:xfrm>
          <a:prstGeom prst="rect">
            <a:avLst/>
          </a:prstGeom>
        </p:spPr>
      </p:pic>
      <p:sp>
        <p:nvSpPr>
          <p:cNvPr id="7" name="TextBox 6">
            <a:extLst>
              <a:ext uri="{FF2B5EF4-FFF2-40B4-BE49-F238E27FC236}">
                <a16:creationId xmlns:a16="http://schemas.microsoft.com/office/drawing/2014/main" id="{09906A98-2604-0489-BB0F-B9292E33955A}"/>
              </a:ext>
            </a:extLst>
          </p:cNvPr>
          <p:cNvSpPr txBox="1"/>
          <p:nvPr/>
        </p:nvSpPr>
        <p:spPr>
          <a:xfrm>
            <a:off x="323528" y="4218037"/>
            <a:ext cx="8410756" cy="173124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400">
                <a:cs typeface="Calibri"/>
              </a:rPr>
              <a:t>Three questions to ask to </a:t>
            </a:r>
            <a:r>
              <a:rPr lang="en-GB" sz="2400" b="1">
                <a:solidFill>
                  <a:schemeClr val="accent2"/>
                </a:solidFill>
                <a:cs typeface="Calibri"/>
              </a:rPr>
              <a:t>determine if a belief is rational </a:t>
            </a:r>
            <a:r>
              <a:rPr lang="en-GB" sz="2400">
                <a:cs typeface="Calibri"/>
              </a:rPr>
              <a:t>or self-defeating: </a:t>
            </a:r>
          </a:p>
          <a:p>
            <a:pPr marL="800100" lvl="1" indent="-342900">
              <a:buFont typeface="Arial" panose="020B0604020202020204" pitchFamily="34" charset="0"/>
              <a:buChar char="•"/>
            </a:pPr>
            <a:r>
              <a:rPr lang="en-GB" sz="2000" b="1">
                <a:solidFill>
                  <a:srgbClr val="FFFF00"/>
                </a:solidFill>
                <a:cs typeface="Calibri"/>
              </a:rPr>
              <a:t>True – it’s realistic and there is evidence to support it</a:t>
            </a:r>
          </a:p>
          <a:p>
            <a:pPr marL="800100" lvl="1" indent="-342900">
              <a:buFont typeface="Arial" panose="020B0604020202020204" pitchFamily="34" charset="0"/>
              <a:buChar char="•"/>
            </a:pPr>
            <a:r>
              <a:rPr lang="en-GB" sz="2000" b="1">
                <a:solidFill>
                  <a:srgbClr val="FFFF00"/>
                </a:solidFill>
                <a:cs typeface="Calibri"/>
              </a:rPr>
              <a:t>Makes Sense – it is logistical</a:t>
            </a:r>
          </a:p>
          <a:p>
            <a:pPr marL="800100" lvl="1" indent="-342900">
              <a:buFont typeface="Arial" panose="020B0604020202020204" pitchFamily="34" charset="0"/>
              <a:buChar char="•"/>
            </a:pPr>
            <a:r>
              <a:rPr lang="en-GB" sz="2000" b="1">
                <a:solidFill>
                  <a:srgbClr val="FFFF00"/>
                </a:solidFill>
                <a:cs typeface="Calibri"/>
              </a:rPr>
              <a:t>Helpful – it helps you get want you want in the long run</a:t>
            </a:r>
          </a:p>
        </p:txBody>
      </p:sp>
    </p:spTree>
    <p:extLst>
      <p:ext uri="{BB962C8B-B14F-4D97-AF65-F5344CB8AC3E}">
        <p14:creationId xmlns:p14="http://schemas.microsoft.com/office/powerpoint/2010/main" val="274781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28650" y="301019"/>
            <a:ext cx="8070011" cy="733982"/>
          </a:xfrm>
        </p:spPr>
        <p:txBody>
          <a:bodyPr>
            <a:normAutofit/>
          </a:bodyPr>
          <a:lstStyle/>
          <a:p>
            <a:pPr algn="ctr"/>
            <a:r>
              <a:rPr lang="en-GB" sz="3200" b="1" err="1">
                <a:solidFill>
                  <a:srgbClr val="EA26DC"/>
                </a:solidFill>
                <a:latin typeface="Arial" panose="020B0604020202020204" pitchFamily="34" charset="0"/>
                <a:cs typeface="Arial" panose="020B0604020202020204" pitchFamily="34" charset="0"/>
              </a:rPr>
              <a:t>DiB’s</a:t>
            </a:r>
            <a:r>
              <a:rPr lang="en-GB" sz="3200" b="1">
                <a:latin typeface="Arial" panose="020B0604020202020204" pitchFamily="34" charset="0"/>
                <a:cs typeface="Arial" panose="020B0604020202020204" pitchFamily="34" charset="0"/>
              </a:rPr>
              <a:t>: Rational Beliefs </a:t>
            </a:r>
            <a:r>
              <a:rPr lang="en-GB" sz="3200">
                <a:latin typeface="Arial" panose="020B0604020202020204" pitchFamily="34" charset="0"/>
                <a:cs typeface="Arial" panose="020B0604020202020204" pitchFamily="34" charset="0"/>
              </a:rPr>
              <a:t>E</a:t>
            </a:r>
            <a:r>
              <a:rPr lang="en-GB" sz="3200" b="1">
                <a:latin typeface="Arial" panose="020B0604020202020204" pitchFamily="34" charset="0"/>
                <a:cs typeface="Arial" panose="020B0604020202020204" pitchFamily="34" charset="0"/>
              </a:rPr>
              <a:t>xamples</a:t>
            </a:r>
            <a:endParaRPr lang="en-US"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4A58E2B-DAEA-4903-B7A1-4C8E8B26F568}"/>
              </a:ext>
            </a:extLst>
          </p:cNvPr>
          <p:cNvSpPr txBox="1"/>
          <p:nvPr/>
        </p:nvSpPr>
        <p:spPr>
          <a:xfrm>
            <a:off x="274748" y="1328425"/>
            <a:ext cx="8777814" cy="50552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b="1"/>
              <a:t>Love and approval are good things to have, and I'll seek them when I can. </a:t>
            </a:r>
            <a:r>
              <a:rPr lang="en-GB" b="1">
                <a:solidFill>
                  <a:srgbClr val="FFFF00"/>
                </a:solidFill>
              </a:rPr>
              <a:t>But I can survive (even though it's uncomfortable) without them</a:t>
            </a:r>
            <a:endParaRPr lang="en-GB" b="1">
              <a:solidFill>
                <a:srgbClr val="FFFF00"/>
              </a:solidFill>
              <a:cs typeface="Calibri"/>
            </a:endParaRPr>
          </a:p>
          <a:p>
            <a:endParaRPr lang="en-GB" b="1">
              <a:solidFill>
                <a:schemeClr val="bg1"/>
              </a:solidFill>
              <a:cs typeface="Calibri"/>
            </a:endParaRPr>
          </a:p>
          <a:p>
            <a:pPr marL="257175" indent="-257175">
              <a:buFont typeface="Arial"/>
              <a:buChar char="•"/>
            </a:pPr>
            <a:r>
              <a:rPr lang="en-GB" b="1">
                <a:cs typeface="Calibri"/>
              </a:rPr>
              <a:t>It's unfortunate that people sometimes do bad things. </a:t>
            </a:r>
            <a:r>
              <a:rPr lang="en-GB" b="1">
                <a:solidFill>
                  <a:srgbClr val="FFFF00"/>
                </a:solidFill>
                <a:cs typeface="Calibri"/>
              </a:rPr>
              <a:t>But humans are not perfect – and upsetting myself won't change that reality</a:t>
            </a:r>
          </a:p>
          <a:p>
            <a:endParaRPr lang="en-GB" b="1">
              <a:cs typeface="Calibri"/>
            </a:endParaRPr>
          </a:p>
          <a:p>
            <a:pPr marL="257175" indent="-257175">
              <a:buFont typeface="Arial"/>
              <a:buChar char="•"/>
            </a:pPr>
            <a:r>
              <a:rPr lang="en-GB" b="1">
                <a:cs typeface="Calibri"/>
              </a:rPr>
              <a:t>There is no law which says that things have to be the way I want. </a:t>
            </a:r>
            <a:r>
              <a:rPr lang="en-GB" b="1">
                <a:solidFill>
                  <a:srgbClr val="FFFF00"/>
                </a:solidFill>
                <a:cs typeface="Calibri"/>
              </a:rPr>
              <a:t>I can stand it – especially if I avoid catastrophising</a:t>
            </a:r>
          </a:p>
          <a:p>
            <a:endParaRPr lang="en-GB" b="1">
              <a:solidFill>
                <a:schemeClr val="bg1"/>
              </a:solidFill>
              <a:cs typeface="Calibri"/>
            </a:endParaRPr>
          </a:p>
          <a:p>
            <a:pPr marL="257175" indent="-257175">
              <a:buFont typeface="Arial"/>
              <a:buChar char="•"/>
            </a:pPr>
            <a:r>
              <a:rPr lang="en-GB" b="1">
                <a:cs typeface="Calibri"/>
              </a:rPr>
              <a:t>Many external factors are outside my control. </a:t>
            </a:r>
            <a:r>
              <a:rPr lang="en-GB" b="1">
                <a:solidFill>
                  <a:srgbClr val="FFFF00"/>
                </a:solidFill>
                <a:cs typeface="Calibri"/>
              </a:rPr>
              <a:t>But it is my thoughts and beliefs which cause my feelings</a:t>
            </a:r>
          </a:p>
          <a:p>
            <a:endParaRPr lang="en-GB" b="1">
              <a:cs typeface="Calibri"/>
            </a:endParaRPr>
          </a:p>
          <a:p>
            <a:pPr marL="257175" indent="-257175">
              <a:buFont typeface="Arial"/>
              <a:buChar char="•"/>
            </a:pPr>
            <a:r>
              <a:rPr lang="en-GB" b="1">
                <a:cs typeface="Calibri"/>
              </a:rPr>
              <a:t>Relying on someone else can lead to dependent behaviour. </a:t>
            </a:r>
            <a:r>
              <a:rPr lang="en-GB" b="1">
                <a:solidFill>
                  <a:srgbClr val="FFFF00"/>
                </a:solidFill>
                <a:cs typeface="Calibri"/>
              </a:rPr>
              <a:t>It is OK to seek help – as long as I learn to trust myself and my own judgements</a:t>
            </a:r>
          </a:p>
          <a:p>
            <a:endParaRPr lang="en-GB" b="1">
              <a:solidFill>
                <a:schemeClr val="bg1"/>
              </a:solidFill>
              <a:cs typeface="Calibri"/>
            </a:endParaRPr>
          </a:p>
          <a:p>
            <a:pPr marL="257175" indent="-257175">
              <a:buFont typeface="Arial"/>
              <a:buChar char="•"/>
            </a:pPr>
            <a:r>
              <a:rPr lang="en-GB" b="1">
                <a:cs typeface="Calibri"/>
              </a:rPr>
              <a:t>I can't change other people's problems and bad feelings by getting myself upset.  </a:t>
            </a:r>
            <a:r>
              <a:rPr lang="en-GB" b="1">
                <a:solidFill>
                  <a:srgbClr val="FFFF00"/>
                </a:solidFill>
                <a:cs typeface="Calibri"/>
              </a:rPr>
              <a:t>But I can acknowledge that other people have a right to their own thoughts, feelings and behaviours </a:t>
            </a:r>
          </a:p>
        </p:txBody>
      </p:sp>
    </p:spTree>
    <p:extLst>
      <p:ext uri="{BB962C8B-B14F-4D97-AF65-F5344CB8AC3E}">
        <p14:creationId xmlns:p14="http://schemas.microsoft.com/office/powerpoint/2010/main" val="95789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260C3-EFC6-7464-4A5C-5173F34AFD27}"/>
            </a:ext>
          </a:extLst>
        </p:cNvPr>
        <p:cNvGrpSpPr/>
        <p:nvPr/>
      </p:nvGrpSpPr>
      <p:grpSpPr>
        <a:xfrm>
          <a:off x="0" y="0"/>
          <a:ext cx="0" cy="0"/>
          <a:chOff x="0" y="0"/>
          <a:chExt cx="0" cy="0"/>
        </a:xfrm>
      </p:grpSpPr>
      <p:sp>
        <p:nvSpPr>
          <p:cNvPr id="24578" name="Title 3">
            <a:extLst>
              <a:ext uri="{FF2B5EF4-FFF2-40B4-BE49-F238E27FC236}">
                <a16:creationId xmlns:a16="http://schemas.microsoft.com/office/drawing/2014/main" id="{EE1E0B2E-190C-825E-3B35-DE00E94AFC05}"/>
              </a:ext>
            </a:extLst>
          </p:cNvPr>
          <p:cNvSpPr>
            <a:spLocks noGrp="1"/>
          </p:cNvSpPr>
          <p:nvPr>
            <p:ph type="title" idx="4294967295"/>
          </p:nvPr>
        </p:nvSpPr>
        <p:spPr>
          <a:xfrm>
            <a:off x="1485900" y="999821"/>
            <a:ext cx="6172200" cy="857250"/>
          </a:xfrm>
        </p:spPr>
        <p:txBody>
          <a:bodyPr/>
          <a:lstStyle/>
          <a:p>
            <a:pPr algn="ctr" eaLnBrk="1" hangingPunct="1"/>
            <a:r>
              <a:rPr lang="en-GB" altLang="en-US">
                <a:latin typeface="Arial"/>
                <a:ea typeface="ヒラギノ角ゴ Pro W3"/>
                <a:cs typeface="Arial"/>
              </a:rPr>
              <a:t>SMART Friends and Family</a:t>
            </a:r>
            <a:br>
              <a:rPr lang="en-GB" altLang="en-US">
                <a:latin typeface="Arial"/>
                <a:ea typeface="ヒラギノ角ゴ Pro W3"/>
                <a:cs typeface="Arial"/>
              </a:rPr>
            </a:br>
            <a:r>
              <a:rPr lang="en-GB" altLang="en-US" sz="2700" b="0">
                <a:latin typeface="Arial"/>
                <a:ea typeface="ヒラギノ角ゴ Pro W3"/>
                <a:cs typeface="Arial"/>
              </a:rPr>
              <a:t>Agenda</a:t>
            </a:r>
            <a:endParaRPr lang="en-GB" altLang="en-US" b="0">
              <a:latin typeface="Arial" panose="020B0604020202020204" pitchFamily="34" charset="0"/>
              <a:ea typeface="ヒラギノ角ゴ Pro W3"/>
              <a:cs typeface="Arial" panose="020B0604020202020204" pitchFamily="34" charset="0"/>
            </a:endParaRPr>
          </a:p>
        </p:txBody>
      </p:sp>
      <p:sp>
        <p:nvSpPr>
          <p:cNvPr id="2" name="Rectangle 1">
            <a:extLst>
              <a:ext uri="{FF2B5EF4-FFF2-40B4-BE49-F238E27FC236}">
                <a16:creationId xmlns:a16="http://schemas.microsoft.com/office/drawing/2014/main" id="{77AD3CAC-AF78-63EF-A5B4-D402C7E9901B}"/>
              </a:ext>
            </a:extLst>
          </p:cNvPr>
          <p:cNvSpPr/>
          <p:nvPr/>
        </p:nvSpPr>
        <p:spPr>
          <a:xfrm>
            <a:off x="755576" y="2492896"/>
            <a:ext cx="7707086" cy="31514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57175" indent="-257175" algn="ctr">
              <a:buAutoNum type="arabicPeriod"/>
            </a:pPr>
            <a:r>
              <a:rPr lang="en-GB" sz="2400" dirty="0"/>
              <a:t>Welcome and opening statement</a:t>
            </a:r>
          </a:p>
          <a:p>
            <a:pPr marL="257175" indent="-257175" algn="ctr">
              <a:buAutoNum type="arabicPeriod"/>
            </a:pPr>
            <a:r>
              <a:rPr lang="en-GB" sz="2400" dirty="0"/>
              <a:t>Check in</a:t>
            </a:r>
          </a:p>
          <a:p>
            <a:pPr marL="257175" indent="-257175" algn="ctr">
              <a:buAutoNum type="arabicPeriod"/>
            </a:pPr>
            <a:r>
              <a:rPr lang="en-GB" sz="2400" dirty="0"/>
              <a:t>Setting the agenda</a:t>
            </a:r>
          </a:p>
          <a:p>
            <a:pPr marL="257175" indent="-257175" algn="ctr">
              <a:buAutoNum type="arabicPeriod"/>
            </a:pPr>
            <a:r>
              <a:rPr lang="en-GB" sz="2400" dirty="0"/>
              <a:t>Discussion</a:t>
            </a:r>
          </a:p>
          <a:p>
            <a:pPr marL="257175" indent="-257175" algn="ctr">
              <a:buAutoNum type="arabicPeriod"/>
            </a:pPr>
            <a:r>
              <a:rPr lang="en-GB" sz="2400" dirty="0"/>
              <a:t>Check out &amp; concluding comments</a:t>
            </a:r>
          </a:p>
        </p:txBody>
      </p:sp>
    </p:spTree>
    <p:extLst>
      <p:ext uri="{BB962C8B-B14F-4D97-AF65-F5344CB8AC3E}">
        <p14:creationId xmlns:p14="http://schemas.microsoft.com/office/powerpoint/2010/main" val="1509753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481863" y="131426"/>
            <a:ext cx="8318021" cy="778512"/>
          </a:xfrm>
        </p:spPr>
        <p:txBody>
          <a:bodyPr>
            <a:normAutofit/>
          </a:bodyPr>
          <a:lstStyle/>
          <a:p>
            <a:pPr algn="ctr"/>
            <a:r>
              <a:rPr lang="en-GB" sz="3200" err="1">
                <a:solidFill>
                  <a:srgbClr val="EA26DC"/>
                </a:solidFill>
                <a:latin typeface="Arial" panose="020B0604020202020204" pitchFamily="34" charset="0"/>
                <a:ea typeface="+mj-lt"/>
                <a:cs typeface="Arial" panose="020B0604020202020204" pitchFamily="34" charset="0"/>
              </a:rPr>
              <a:t>DiB’s</a:t>
            </a:r>
            <a:r>
              <a:rPr lang="en-GB" sz="3200">
                <a:latin typeface="Arial" panose="020B0604020202020204" pitchFamily="34" charset="0"/>
                <a:ea typeface="+mj-lt"/>
                <a:cs typeface="Arial" panose="020B0604020202020204" pitchFamily="34" charset="0"/>
              </a:rPr>
              <a:t>: Exchange Vocabulary</a:t>
            </a:r>
            <a:endParaRPr lang="en-GB" sz="320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7A848253-6930-4B74-B643-7AE02AB97713}"/>
              </a:ext>
            </a:extLst>
          </p:cNvPr>
          <p:cNvGraphicFramePr>
            <a:graphicFrameLocks noGrp="1"/>
          </p:cNvGraphicFramePr>
          <p:nvPr>
            <p:extLst>
              <p:ext uri="{D42A27DB-BD31-4B8C-83A1-F6EECF244321}">
                <p14:modId xmlns:p14="http://schemas.microsoft.com/office/powerpoint/2010/main" val="4031950112"/>
              </p:ext>
            </p:extLst>
          </p:nvPr>
        </p:nvGraphicFramePr>
        <p:xfrm>
          <a:off x="251929" y="2753444"/>
          <a:ext cx="2293144" cy="3771900"/>
        </p:xfrm>
        <a:graphic>
          <a:graphicData uri="http://schemas.openxmlformats.org/drawingml/2006/table">
            <a:tbl>
              <a:tblPr firstRow="1" bandRow="1">
                <a:tableStyleId>{5C22544A-7EE6-4342-B048-85BDC9FD1C3A}</a:tableStyleId>
              </a:tblPr>
              <a:tblGrid>
                <a:gridCol w="1146572">
                  <a:extLst>
                    <a:ext uri="{9D8B030D-6E8A-4147-A177-3AD203B41FA5}">
                      <a16:colId xmlns:a16="http://schemas.microsoft.com/office/drawing/2014/main" val="1988241199"/>
                    </a:ext>
                  </a:extLst>
                </a:gridCol>
                <a:gridCol w="1146572">
                  <a:extLst>
                    <a:ext uri="{9D8B030D-6E8A-4147-A177-3AD203B41FA5}">
                      <a16:colId xmlns:a16="http://schemas.microsoft.com/office/drawing/2014/main" val="2130794309"/>
                    </a:ext>
                  </a:extLst>
                </a:gridCol>
              </a:tblGrid>
              <a:tr h="472966">
                <a:tc>
                  <a:txBody>
                    <a:bodyPr/>
                    <a:lstStyle/>
                    <a:p>
                      <a:pPr algn="ctr" fontAlgn="base"/>
                      <a:r>
                        <a:rPr lang="en-GB" sz="1400">
                          <a:effectLst/>
                        </a:rPr>
                        <a:t>Instead of Thinking:</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Try</a:t>
                      </a:r>
                    </a:p>
                    <a:p>
                      <a:pPr algn="ctr" fontAlgn="base"/>
                      <a:r>
                        <a:rPr lang="en-GB" sz="1400" b="1">
                          <a:solidFill>
                            <a:schemeClr val="bg1"/>
                          </a:solidFill>
                          <a:effectLst/>
                        </a:rPr>
                        <a:t> Thinking:</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05043075"/>
                  </a:ext>
                </a:extLst>
              </a:tr>
              <a:tr h="262890">
                <a:tc>
                  <a:txBody>
                    <a:bodyPr/>
                    <a:lstStyle/>
                    <a:p>
                      <a:pPr algn="ctr" fontAlgn="base"/>
                      <a:r>
                        <a:rPr lang="en-GB" sz="1400">
                          <a:solidFill>
                            <a:schemeClr val="tx1"/>
                          </a:solidFill>
                          <a:effectLst/>
                        </a:rPr>
                        <a:t>Must</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effectLst/>
                        </a:rPr>
                        <a:t>Prefer</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4420328"/>
                  </a:ext>
                </a:extLst>
              </a:tr>
              <a:tr h="262890">
                <a:tc>
                  <a:txBody>
                    <a:bodyPr/>
                    <a:lstStyle/>
                    <a:p>
                      <a:pPr algn="ctr" fontAlgn="base"/>
                      <a:r>
                        <a:rPr lang="en-GB" sz="1400">
                          <a:solidFill>
                            <a:schemeClr val="tx1"/>
                          </a:solidFill>
                          <a:effectLst/>
                        </a:rPr>
                        <a:t>Should</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effectLst/>
                        </a:rPr>
                        <a:t>Choose To</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85725198"/>
                  </a:ext>
                </a:extLst>
              </a:tr>
              <a:tr h="262890">
                <a:tc>
                  <a:txBody>
                    <a:bodyPr/>
                    <a:lstStyle/>
                    <a:p>
                      <a:pPr algn="ctr" fontAlgn="base"/>
                      <a:r>
                        <a:rPr lang="en-GB" sz="1400">
                          <a:solidFill>
                            <a:schemeClr val="tx1"/>
                          </a:solidFill>
                          <a:effectLst/>
                        </a:rPr>
                        <a:t>Have To</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effectLst/>
                        </a:rPr>
                        <a:t>Want</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11595756"/>
                  </a:ext>
                </a:extLst>
              </a:tr>
              <a:tr h="468630">
                <a:tc>
                  <a:txBody>
                    <a:bodyPr/>
                    <a:lstStyle/>
                    <a:p>
                      <a:pPr algn="ctr" fontAlgn="base"/>
                      <a:r>
                        <a:rPr lang="en-GB" sz="1400">
                          <a:solidFill>
                            <a:schemeClr val="tx1"/>
                          </a:solidFill>
                          <a:effectLst/>
                        </a:rPr>
                        <a:t>Can’t</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effectLst/>
                        </a:rPr>
                        <a:t>Choose Not To</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07512759"/>
                  </a:ext>
                </a:extLst>
              </a:tr>
              <a:tr h="472966">
                <a:tc>
                  <a:txBody>
                    <a:bodyPr/>
                    <a:lstStyle/>
                    <a:p>
                      <a:pPr algn="ctr" fontAlgn="base"/>
                      <a:br>
                        <a:rPr lang="en-GB" sz="1400">
                          <a:solidFill>
                            <a:schemeClr val="tx1"/>
                          </a:solidFill>
                          <a:effectLst/>
                        </a:rPr>
                      </a:br>
                      <a:r>
                        <a:rPr lang="en-GB" sz="1400">
                          <a:solidFill>
                            <a:schemeClr val="tx1"/>
                          </a:solidFill>
                          <a:effectLst/>
                        </a:rPr>
                        <a:t>Ought</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effectLst/>
                        </a:rPr>
                        <a:t>Had</a:t>
                      </a:r>
                      <a:br>
                        <a:rPr lang="en-GB" sz="1400" b="1">
                          <a:effectLst/>
                        </a:rPr>
                      </a:br>
                      <a:r>
                        <a:rPr lang="en-GB" sz="1400" b="1">
                          <a:effectLst/>
                        </a:rPr>
                        <a:t>Better</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57304592"/>
                  </a:ext>
                </a:extLst>
              </a:tr>
              <a:tr h="472966">
                <a:tc>
                  <a:txBody>
                    <a:bodyPr/>
                    <a:lstStyle/>
                    <a:p>
                      <a:pPr algn="ctr" fontAlgn="base"/>
                      <a:r>
                        <a:rPr lang="en-GB" sz="1400">
                          <a:solidFill>
                            <a:schemeClr val="tx1"/>
                          </a:solidFill>
                          <a:effectLst/>
                        </a:rPr>
                        <a:t>All</a:t>
                      </a:r>
                      <a:br>
                        <a:rPr lang="en-GB" sz="1400">
                          <a:solidFill>
                            <a:schemeClr val="tx1"/>
                          </a:solidFill>
                          <a:effectLst/>
                        </a:rPr>
                      </a:br>
                      <a:endParaRPr lang="en-GB" sz="1400">
                        <a:solidFill>
                          <a:schemeClr val="tx1"/>
                        </a:solidFill>
                        <a:effectLst/>
                      </a:endParaRP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effectLst/>
                        </a:rPr>
                        <a:t>Many</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84050518"/>
                  </a:ext>
                </a:extLst>
              </a:tr>
              <a:tr h="262890">
                <a:tc>
                  <a:txBody>
                    <a:bodyPr/>
                    <a:lstStyle/>
                    <a:p>
                      <a:pPr algn="ctr" fontAlgn="base"/>
                      <a:r>
                        <a:rPr lang="en-GB" sz="1400">
                          <a:solidFill>
                            <a:schemeClr val="tx1"/>
                          </a:solidFill>
                          <a:effectLst/>
                        </a:rPr>
                        <a:t>Always</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effectLst/>
                        </a:rPr>
                        <a:t>Often</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780928"/>
                  </a:ext>
                </a:extLst>
              </a:tr>
              <a:tr h="262890">
                <a:tc>
                  <a:txBody>
                    <a:bodyPr/>
                    <a:lstStyle/>
                    <a:p>
                      <a:pPr algn="ctr" fontAlgn="base"/>
                      <a:r>
                        <a:rPr lang="en-GB" sz="1400">
                          <a:solidFill>
                            <a:schemeClr val="tx1"/>
                          </a:solidFill>
                          <a:effectLst/>
                        </a:rPr>
                        <a:t>Can’t Stand</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effectLst/>
                        </a:rPr>
                        <a:t>Don’t Like</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49950749"/>
                  </a:ext>
                </a:extLst>
              </a:tr>
              <a:tr h="468630">
                <a:tc>
                  <a:txBody>
                    <a:bodyPr/>
                    <a:lstStyle/>
                    <a:p>
                      <a:pPr algn="ctr" fontAlgn="base"/>
                      <a:r>
                        <a:rPr lang="en-GB" sz="1400">
                          <a:solidFill>
                            <a:schemeClr val="tx1"/>
                          </a:solidFill>
                          <a:effectLst/>
                        </a:rPr>
                        <a:t>Awful</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effectLst/>
                        </a:rPr>
                        <a:t>Highly Undesirable</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74686065"/>
                  </a:ext>
                </a:extLst>
              </a:tr>
            </a:tbl>
          </a:graphicData>
        </a:graphic>
      </p:graphicFrame>
      <p:graphicFrame>
        <p:nvGraphicFramePr>
          <p:cNvPr id="9" name="Table 8">
            <a:extLst>
              <a:ext uri="{FF2B5EF4-FFF2-40B4-BE49-F238E27FC236}">
                <a16:creationId xmlns:a16="http://schemas.microsoft.com/office/drawing/2014/main" id="{B8B0030D-84F9-4E46-99E5-AA0D8A35F14A}"/>
              </a:ext>
            </a:extLst>
          </p:cNvPr>
          <p:cNvGraphicFramePr>
            <a:graphicFrameLocks noGrp="1"/>
          </p:cNvGraphicFramePr>
          <p:nvPr>
            <p:extLst>
              <p:ext uri="{D42A27DB-BD31-4B8C-83A1-F6EECF244321}">
                <p14:modId xmlns:p14="http://schemas.microsoft.com/office/powerpoint/2010/main" val="4114477348"/>
              </p:ext>
            </p:extLst>
          </p:nvPr>
        </p:nvGraphicFramePr>
        <p:xfrm>
          <a:off x="2779482" y="2753444"/>
          <a:ext cx="2931160" cy="3543300"/>
        </p:xfrm>
        <a:graphic>
          <a:graphicData uri="http://schemas.openxmlformats.org/drawingml/2006/table">
            <a:tbl>
              <a:tblPr firstRow="1" bandRow="1">
                <a:tableStyleId>{5C22544A-7EE6-4342-B048-85BDC9FD1C3A}</a:tableStyleId>
              </a:tblPr>
              <a:tblGrid>
                <a:gridCol w="1348334">
                  <a:extLst>
                    <a:ext uri="{9D8B030D-6E8A-4147-A177-3AD203B41FA5}">
                      <a16:colId xmlns:a16="http://schemas.microsoft.com/office/drawing/2014/main" val="2128791533"/>
                    </a:ext>
                  </a:extLst>
                </a:gridCol>
                <a:gridCol w="1582826">
                  <a:extLst>
                    <a:ext uri="{9D8B030D-6E8A-4147-A177-3AD203B41FA5}">
                      <a16:colId xmlns:a16="http://schemas.microsoft.com/office/drawing/2014/main" val="557936513"/>
                    </a:ext>
                  </a:extLst>
                </a:gridCol>
              </a:tblGrid>
              <a:tr h="198234">
                <a:tc>
                  <a:txBody>
                    <a:bodyPr/>
                    <a:lstStyle/>
                    <a:p>
                      <a:pPr algn="ctr" fontAlgn="base"/>
                      <a:r>
                        <a:rPr lang="en-GB" sz="1400">
                          <a:solidFill>
                            <a:schemeClr val="tx1"/>
                          </a:solidFill>
                          <a:effectLst/>
                        </a:rPr>
                        <a:t>Instead of Saying:</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Exchange</a:t>
                      </a:r>
                    </a:p>
                    <a:p>
                      <a:pPr algn="ctr" fontAlgn="base"/>
                      <a:r>
                        <a:rPr lang="en-GB" sz="1400" b="1">
                          <a:solidFill>
                            <a:schemeClr val="bg1"/>
                          </a:solidFill>
                          <a:effectLst/>
                        </a:rPr>
                        <a:t> With:</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1975482"/>
                  </a:ext>
                </a:extLst>
              </a:tr>
              <a:tr h="468630">
                <a:tc>
                  <a:txBody>
                    <a:bodyPr/>
                    <a:lstStyle/>
                    <a:p>
                      <a:pPr algn="ctr" fontAlgn="base"/>
                      <a:r>
                        <a:rPr lang="en-GB" sz="1400">
                          <a:solidFill>
                            <a:schemeClr val="tx1"/>
                          </a:solidFill>
                          <a:effectLst/>
                        </a:rPr>
                        <a:t>I</a:t>
                      </a:r>
                      <a:br>
                        <a:rPr lang="en-GB" sz="1400">
                          <a:solidFill>
                            <a:schemeClr val="tx1"/>
                          </a:solidFill>
                          <a:effectLst/>
                        </a:rPr>
                      </a:br>
                      <a:r>
                        <a:rPr lang="en-GB" sz="1400">
                          <a:solidFill>
                            <a:schemeClr val="tx1"/>
                          </a:solidFill>
                          <a:effectLst/>
                        </a:rPr>
                        <a:t>have to do well.</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I</a:t>
                      </a:r>
                      <a:br>
                        <a:rPr lang="en-GB" sz="1400" b="1">
                          <a:solidFill>
                            <a:schemeClr val="bg1"/>
                          </a:solidFill>
                          <a:effectLst/>
                        </a:rPr>
                      </a:br>
                      <a:r>
                        <a:rPr lang="en-GB" sz="1400" b="1">
                          <a:solidFill>
                            <a:schemeClr val="bg1"/>
                          </a:solidFill>
                          <a:effectLst/>
                        </a:rPr>
                        <a:t>want to do well.</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84467560"/>
                  </a:ext>
                </a:extLst>
              </a:tr>
              <a:tr h="674370">
                <a:tc>
                  <a:txBody>
                    <a:bodyPr/>
                    <a:lstStyle/>
                    <a:p>
                      <a:pPr algn="ctr" fontAlgn="base"/>
                      <a:r>
                        <a:rPr lang="en-GB" sz="1400">
                          <a:solidFill>
                            <a:schemeClr val="tx1"/>
                          </a:solidFill>
                          <a:effectLst/>
                        </a:rPr>
                        <a:t>You</a:t>
                      </a:r>
                      <a:br>
                        <a:rPr lang="en-GB" sz="1400">
                          <a:solidFill>
                            <a:schemeClr val="tx1"/>
                          </a:solidFill>
                          <a:effectLst/>
                        </a:rPr>
                      </a:br>
                      <a:r>
                        <a:rPr lang="en-GB" sz="1400">
                          <a:solidFill>
                            <a:schemeClr val="tx1"/>
                          </a:solidFill>
                          <a:effectLst/>
                        </a:rPr>
                        <a:t>shouldn’t do that.</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I</a:t>
                      </a:r>
                      <a:br>
                        <a:rPr lang="en-GB" sz="1400" b="1">
                          <a:solidFill>
                            <a:schemeClr val="bg1"/>
                          </a:solidFill>
                          <a:effectLst/>
                        </a:rPr>
                      </a:br>
                      <a:r>
                        <a:rPr lang="en-GB" sz="1400" b="1">
                          <a:solidFill>
                            <a:schemeClr val="bg1"/>
                          </a:solidFill>
                          <a:effectLst/>
                        </a:rPr>
                        <a:t>prefer you not do that.</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65130508"/>
                  </a:ext>
                </a:extLst>
              </a:tr>
              <a:tr h="468630">
                <a:tc>
                  <a:txBody>
                    <a:bodyPr/>
                    <a:lstStyle/>
                    <a:p>
                      <a:pPr algn="ctr" fontAlgn="base"/>
                      <a:r>
                        <a:rPr lang="en-GB" sz="1400">
                          <a:solidFill>
                            <a:schemeClr val="tx1"/>
                          </a:solidFill>
                          <a:effectLst/>
                        </a:rPr>
                        <a:t>You</a:t>
                      </a:r>
                      <a:br>
                        <a:rPr lang="en-GB" sz="1400">
                          <a:solidFill>
                            <a:schemeClr val="tx1"/>
                          </a:solidFill>
                          <a:effectLst/>
                        </a:rPr>
                      </a:br>
                      <a:r>
                        <a:rPr lang="en-GB" sz="1400">
                          <a:solidFill>
                            <a:schemeClr val="tx1"/>
                          </a:solidFill>
                          <a:effectLst/>
                        </a:rPr>
                        <a:t>never help me.</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You</a:t>
                      </a:r>
                      <a:br>
                        <a:rPr lang="en-GB" sz="1400" b="1">
                          <a:solidFill>
                            <a:schemeClr val="bg1"/>
                          </a:solidFill>
                          <a:effectLst/>
                        </a:rPr>
                      </a:br>
                      <a:r>
                        <a:rPr lang="en-GB" sz="1400" b="1">
                          <a:solidFill>
                            <a:schemeClr val="bg1"/>
                          </a:solidFill>
                          <a:effectLst/>
                        </a:rPr>
                        <a:t>rarely help me.</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23631238"/>
                  </a:ext>
                </a:extLst>
              </a:tr>
              <a:tr h="674370">
                <a:tc>
                  <a:txBody>
                    <a:bodyPr/>
                    <a:lstStyle/>
                    <a:p>
                      <a:pPr algn="ctr" fontAlgn="base"/>
                      <a:r>
                        <a:rPr lang="en-GB" sz="1400">
                          <a:solidFill>
                            <a:schemeClr val="tx1"/>
                          </a:solidFill>
                          <a:effectLst/>
                        </a:rPr>
                        <a:t>I’m</a:t>
                      </a:r>
                      <a:br>
                        <a:rPr lang="en-GB" sz="1400">
                          <a:solidFill>
                            <a:schemeClr val="tx1"/>
                          </a:solidFill>
                          <a:effectLst/>
                        </a:rPr>
                      </a:br>
                      <a:r>
                        <a:rPr lang="en-GB" sz="1400">
                          <a:solidFill>
                            <a:schemeClr val="tx1"/>
                          </a:solidFill>
                          <a:effectLst/>
                        </a:rPr>
                        <a:t>a loser.</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I</a:t>
                      </a:r>
                      <a:br>
                        <a:rPr lang="en-GB" sz="1400" b="1">
                          <a:solidFill>
                            <a:schemeClr val="bg1"/>
                          </a:solidFill>
                          <a:effectLst/>
                        </a:rPr>
                      </a:br>
                      <a:r>
                        <a:rPr lang="en-GB" sz="1400" b="1">
                          <a:solidFill>
                            <a:schemeClr val="bg1"/>
                          </a:solidFill>
                          <a:effectLst/>
                        </a:rPr>
                        <a:t>failed at this one task.</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90151756"/>
                  </a:ext>
                </a:extLst>
              </a:tr>
              <a:tr h="677139">
                <a:tc>
                  <a:txBody>
                    <a:bodyPr/>
                    <a:lstStyle/>
                    <a:p>
                      <a:pPr algn="ctr" fontAlgn="base"/>
                      <a:r>
                        <a:rPr lang="en-GB" sz="1400">
                          <a:solidFill>
                            <a:schemeClr val="tx1"/>
                          </a:solidFill>
                          <a:effectLst/>
                        </a:rPr>
                        <a:t>I</a:t>
                      </a:r>
                      <a:br>
                        <a:rPr lang="en-GB" sz="1400">
                          <a:solidFill>
                            <a:schemeClr val="tx1"/>
                          </a:solidFill>
                          <a:effectLst/>
                        </a:rPr>
                      </a:br>
                      <a:r>
                        <a:rPr lang="en-GB" sz="1400">
                          <a:solidFill>
                            <a:schemeClr val="tx1"/>
                          </a:solidFill>
                          <a:effectLst/>
                        </a:rPr>
                        <a:t>need love.</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I</a:t>
                      </a:r>
                      <a:br>
                        <a:rPr lang="en-GB" sz="1400" b="1">
                          <a:solidFill>
                            <a:schemeClr val="bg1"/>
                          </a:solidFill>
                          <a:effectLst/>
                        </a:rPr>
                      </a:br>
                      <a:r>
                        <a:rPr lang="en-GB" sz="1400" b="1">
                          <a:solidFill>
                            <a:schemeClr val="bg1"/>
                          </a:solidFill>
                          <a:effectLst/>
                        </a:rPr>
                        <a:t>want love, but don’t need it.</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83844237"/>
                  </a:ext>
                </a:extLst>
              </a:tr>
            </a:tbl>
          </a:graphicData>
        </a:graphic>
      </p:graphicFrame>
      <p:graphicFrame>
        <p:nvGraphicFramePr>
          <p:cNvPr id="11" name="Table 10">
            <a:extLst>
              <a:ext uri="{FF2B5EF4-FFF2-40B4-BE49-F238E27FC236}">
                <a16:creationId xmlns:a16="http://schemas.microsoft.com/office/drawing/2014/main" id="{F2E7738B-2634-42F7-974E-758E560C14A2}"/>
              </a:ext>
            </a:extLst>
          </p:cNvPr>
          <p:cNvGraphicFramePr>
            <a:graphicFrameLocks noGrp="1"/>
          </p:cNvGraphicFramePr>
          <p:nvPr>
            <p:extLst>
              <p:ext uri="{D42A27DB-BD31-4B8C-83A1-F6EECF244321}">
                <p14:modId xmlns:p14="http://schemas.microsoft.com/office/powerpoint/2010/main" val="4128582119"/>
              </p:ext>
            </p:extLst>
          </p:nvPr>
        </p:nvGraphicFramePr>
        <p:xfrm>
          <a:off x="5945051" y="2753444"/>
          <a:ext cx="2821521" cy="3069166"/>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1628753895"/>
                    </a:ext>
                  </a:extLst>
                </a:gridCol>
                <a:gridCol w="1424521">
                  <a:extLst>
                    <a:ext uri="{9D8B030D-6E8A-4147-A177-3AD203B41FA5}">
                      <a16:colId xmlns:a16="http://schemas.microsoft.com/office/drawing/2014/main" val="3766485154"/>
                    </a:ext>
                  </a:extLst>
                </a:gridCol>
              </a:tblGrid>
              <a:tr h="498315">
                <a:tc>
                  <a:txBody>
                    <a:bodyPr/>
                    <a:lstStyle/>
                    <a:p>
                      <a:pPr algn="ctr" fontAlgn="base"/>
                      <a:r>
                        <a:rPr lang="en-GB" sz="1400">
                          <a:effectLst/>
                        </a:rPr>
                        <a:t>Instead of Saying:</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Exchange </a:t>
                      </a:r>
                    </a:p>
                    <a:p>
                      <a:pPr algn="ctr" fontAlgn="base"/>
                      <a:r>
                        <a:rPr lang="en-GB" sz="1400" b="1">
                          <a:solidFill>
                            <a:schemeClr val="bg1"/>
                          </a:solidFill>
                          <a:effectLst/>
                        </a:rPr>
                        <a:t>With:</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41057153"/>
                  </a:ext>
                </a:extLst>
              </a:tr>
              <a:tr h="271808">
                <a:tc>
                  <a:txBody>
                    <a:bodyPr/>
                    <a:lstStyle/>
                    <a:p>
                      <a:pPr algn="ctr" fontAlgn="base"/>
                      <a:r>
                        <a:rPr lang="en-GB" sz="1400">
                          <a:solidFill>
                            <a:schemeClr val="tx1"/>
                          </a:solidFill>
                          <a:effectLst/>
                        </a:rPr>
                        <a:t>Anxious</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Concerned</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75093279"/>
                  </a:ext>
                </a:extLst>
              </a:tr>
              <a:tr h="498315">
                <a:tc>
                  <a:txBody>
                    <a:bodyPr/>
                    <a:lstStyle/>
                    <a:p>
                      <a:pPr algn="ctr" fontAlgn="base"/>
                      <a:r>
                        <a:rPr lang="en-GB" sz="1400">
                          <a:solidFill>
                            <a:schemeClr val="tx1"/>
                          </a:solidFill>
                          <a:effectLst/>
                        </a:rPr>
                        <a:t>Depressed</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Sad</a:t>
                      </a:r>
                      <a:br>
                        <a:rPr lang="en-GB" sz="1400" b="1">
                          <a:solidFill>
                            <a:schemeClr val="bg1"/>
                          </a:solidFill>
                          <a:effectLst/>
                        </a:rPr>
                      </a:br>
                      <a:endParaRPr lang="en-GB" sz="1400" b="1">
                        <a:solidFill>
                          <a:schemeClr val="bg1"/>
                        </a:solidFill>
                        <a:effectLst/>
                      </a:endParaRP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14472197"/>
                  </a:ext>
                </a:extLst>
              </a:tr>
              <a:tr h="271808">
                <a:tc>
                  <a:txBody>
                    <a:bodyPr/>
                    <a:lstStyle/>
                    <a:p>
                      <a:pPr algn="ctr" fontAlgn="base"/>
                      <a:r>
                        <a:rPr lang="en-GB" sz="1400">
                          <a:solidFill>
                            <a:schemeClr val="tx1"/>
                          </a:solidFill>
                          <a:effectLst/>
                        </a:rPr>
                        <a:t>Angry</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Annoyed</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64050181"/>
                  </a:ext>
                </a:extLst>
              </a:tr>
              <a:tr h="271808">
                <a:tc>
                  <a:txBody>
                    <a:bodyPr/>
                    <a:lstStyle/>
                    <a:p>
                      <a:pPr algn="ctr" fontAlgn="base"/>
                      <a:r>
                        <a:rPr lang="en-GB" sz="1400">
                          <a:solidFill>
                            <a:schemeClr val="tx1"/>
                          </a:solidFill>
                          <a:effectLst/>
                        </a:rPr>
                        <a:t>Guilt</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Remorse</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38665171"/>
                  </a:ext>
                </a:extLst>
              </a:tr>
              <a:tr h="498315">
                <a:tc>
                  <a:txBody>
                    <a:bodyPr/>
                    <a:lstStyle/>
                    <a:p>
                      <a:pPr algn="ctr" fontAlgn="base"/>
                      <a:br>
                        <a:rPr lang="en-GB" sz="1400">
                          <a:solidFill>
                            <a:schemeClr val="tx1"/>
                          </a:solidFill>
                          <a:effectLst/>
                        </a:rPr>
                      </a:br>
                      <a:r>
                        <a:rPr lang="en-GB" sz="1400">
                          <a:solidFill>
                            <a:schemeClr val="tx1"/>
                          </a:solidFill>
                          <a:effectLst/>
                        </a:rPr>
                        <a:t>Shame</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br>
                        <a:rPr lang="en-GB" sz="1400" b="1">
                          <a:solidFill>
                            <a:schemeClr val="bg1"/>
                          </a:solidFill>
                          <a:effectLst/>
                        </a:rPr>
                      </a:br>
                      <a:r>
                        <a:rPr lang="en-GB" sz="1400" b="1">
                          <a:solidFill>
                            <a:schemeClr val="bg1"/>
                          </a:solidFill>
                          <a:effectLst/>
                        </a:rPr>
                        <a:t>Regret</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30122249"/>
                  </a:ext>
                </a:extLst>
              </a:tr>
              <a:tr h="271808">
                <a:tc>
                  <a:txBody>
                    <a:bodyPr/>
                    <a:lstStyle/>
                    <a:p>
                      <a:pPr algn="ctr" fontAlgn="base"/>
                      <a:r>
                        <a:rPr lang="en-GB" sz="1400">
                          <a:solidFill>
                            <a:schemeClr val="tx1"/>
                          </a:solidFill>
                          <a:effectLst/>
                        </a:rPr>
                        <a:t>Hurt</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Disappointed</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77641461"/>
                  </a:ext>
                </a:extLst>
              </a:tr>
              <a:tr h="486989">
                <a:tc>
                  <a:txBody>
                    <a:bodyPr/>
                    <a:lstStyle/>
                    <a:p>
                      <a:pPr algn="ctr" fontAlgn="base"/>
                      <a:r>
                        <a:rPr lang="en-GB" sz="1400">
                          <a:solidFill>
                            <a:schemeClr val="tx1"/>
                          </a:solidFill>
                          <a:effectLst/>
                        </a:rPr>
                        <a:t>Jealous</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ase"/>
                      <a:r>
                        <a:rPr lang="en-GB" sz="1400" b="1">
                          <a:solidFill>
                            <a:schemeClr val="bg1"/>
                          </a:solidFill>
                          <a:effectLst/>
                        </a:rPr>
                        <a:t>Concern for my relationship</a:t>
                      </a:r>
                    </a:p>
                  </a:txBody>
                  <a:tcPr marL="28575" marR="28575" marT="28575" marB="285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86715585"/>
                  </a:ext>
                </a:extLst>
              </a:tr>
            </a:tbl>
          </a:graphicData>
        </a:graphic>
      </p:graphicFrame>
      <p:sp>
        <p:nvSpPr>
          <p:cNvPr id="12" name="TextBox 11">
            <a:extLst>
              <a:ext uri="{FF2B5EF4-FFF2-40B4-BE49-F238E27FC236}">
                <a16:creationId xmlns:a16="http://schemas.microsoft.com/office/drawing/2014/main" id="{8391EBC4-C00D-422D-B8F9-BDD07F26B1EC}"/>
              </a:ext>
            </a:extLst>
          </p:cNvPr>
          <p:cNvSpPr txBox="1"/>
          <p:nvPr/>
        </p:nvSpPr>
        <p:spPr>
          <a:xfrm>
            <a:off x="369801" y="2376418"/>
            <a:ext cx="2057400"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b="1"/>
              <a:t>Word Exchange</a:t>
            </a:r>
          </a:p>
        </p:txBody>
      </p:sp>
      <p:sp>
        <p:nvSpPr>
          <p:cNvPr id="13" name="TextBox 12">
            <a:extLst>
              <a:ext uri="{FF2B5EF4-FFF2-40B4-BE49-F238E27FC236}">
                <a16:creationId xmlns:a16="http://schemas.microsoft.com/office/drawing/2014/main" id="{EE54EFEF-826F-4ADD-BDED-FF59DC090F49}"/>
              </a:ext>
            </a:extLst>
          </p:cNvPr>
          <p:cNvSpPr txBox="1"/>
          <p:nvPr/>
        </p:nvSpPr>
        <p:spPr>
          <a:xfrm>
            <a:off x="2867151" y="2384220"/>
            <a:ext cx="2755822"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b="1"/>
              <a:t>Statement Exchange</a:t>
            </a:r>
          </a:p>
        </p:txBody>
      </p:sp>
      <p:sp>
        <p:nvSpPr>
          <p:cNvPr id="14" name="TextBox 13">
            <a:extLst>
              <a:ext uri="{FF2B5EF4-FFF2-40B4-BE49-F238E27FC236}">
                <a16:creationId xmlns:a16="http://schemas.microsoft.com/office/drawing/2014/main" id="{0004FD88-3A1D-46F5-8023-69E78C018561}"/>
              </a:ext>
            </a:extLst>
          </p:cNvPr>
          <p:cNvSpPr txBox="1"/>
          <p:nvPr/>
        </p:nvSpPr>
        <p:spPr>
          <a:xfrm>
            <a:off x="6032720" y="2384220"/>
            <a:ext cx="2853627"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b="1"/>
              <a:t>Emotional Exchange</a:t>
            </a:r>
          </a:p>
        </p:txBody>
      </p:sp>
      <p:sp>
        <p:nvSpPr>
          <p:cNvPr id="5" name="TextBox 4">
            <a:extLst>
              <a:ext uri="{FF2B5EF4-FFF2-40B4-BE49-F238E27FC236}">
                <a16:creationId xmlns:a16="http://schemas.microsoft.com/office/drawing/2014/main" id="{D3E5C41B-501B-9863-4D22-FE40479C97AE}"/>
              </a:ext>
            </a:extLst>
          </p:cNvPr>
          <p:cNvSpPr txBox="1"/>
          <p:nvPr/>
        </p:nvSpPr>
        <p:spPr>
          <a:xfrm>
            <a:off x="222942" y="946444"/>
            <a:ext cx="8640142" cy="1154162"/>
          </a:xfrm>
          <a:prstGeom prst="rect">
            <a:avLst/>
          </a:prstGeom>
          <a:noFill/>
        </p:spPr>
        <p:txBody>
          <a:bodyPr wrap="square" rtlCol="0">
            <a:spAutoFit/>
          </a:bodyPr>
          <a:lstStyle/>
          <a:p>
            <a:pPr marL="379412" indent="-285750">
              <a:spcBef>
                <a:spcPts val="600"/>
              </a:spcBef>
              <a:buFont typeface="Arial" panose="020B0604020202020204" pitchFamily="34" charset="0"/>
              <a:buChar char="•"/>
              <a:defRPr/>
            </a:pPr>
            <a:r>
              <a:rPr lang="en-CA" altLang="en-US" sz="1600">
                <a:ea typeface="ヒラギノ角ゴ Pro W3" charset="0"/>
                <a:cs typeface="Arial" panose="020B0604020202020204" pitchFamily="34" charset="0"/>
              </a:rPr>
              <a:t>An unhealthy negative emotion is </a:t>
            </a:r>
            <a:r>
              <a:rPr lang="en-CA" altLang="en-US" sz="1600" i="1">
                <a:ea typeface="ヒラギノ角ゴ Pro W3" charset="0"/>
                <a:cs typeface="Arial" panose="020B0604020202020204" pitchFamily="34" charset="0"/>
              </a:rPr>
              <a:t>unhealthy</a:t>
            </a:r>
            <a:r>
              <a:rPr lang="en-CA" altLang="en-US" sz="1600">
                <a:ea typeface="ヒラギノ角ゴ Pro W3" charset="0"/>
                <a:cs typeface="Arial" panose="020B0604020202020204" pitchFamily="34" charset="0"/>
              </a:rPr>
              <a:t> because it leads to </a:t>
            </a:r>
            <a:r>
              <a:rPr lang="en-CA" altLang="en-US" sz="1600" b="1">
                <a:solidFill>
                  <a:srgbClr val="FF9900"/>
                </a:solidFill>
                <a:ea typeface="ヒラギノ角ゴ Pro W3" charset="0"/>
                <a:cs typeface="Arial" panose="020B0604020202020204" pitchFamily="34" charset="0"/>
              </a:rPr>
              <a:t>self-defeating</a:t>
            </a:r>
            <a:r>
              <a:rPr lang="en-CA" altLang="en-US" sz="1600">
                <a:ea typeface="ヒラギノ角ゴ Pro W3" charset="0"/>
                <a:cs typeface="Arial" panose="020B0604020202020204" pitchFamily="34" charset="0"/>
              </a:rPr>
              <a:t> </a:t>
            </a:r>
            <a:r>
              <a:rPr lang="en-CA" altLang="en-US" sz="1600" b="1">
                <a:solidFill>
                  <a:srgbClr val="FF9900"/>
                </a:solidFill>
                <a:ea typeface="ヒラギノ角ゴ Pro W3" charset="0"/>
                <a:cs typeface="Arial" panose="020B0604020202020204" pitchFamily="34" charset="0"/>
              </a:rPr>
              <a:t>behaviours</a:t>
            </a:r>
            <a:r>
              <a:rPr lang="en-CA" altLang="en-US" sz="1600">
                <a:ea typeface="ヒラギノ角ゴ Pro W3" charset="0"/>
                <a:cs typeface="Arial" panose="020B0604020202020204" pitchFamily="34" charset="0"/>
              </a:rPr>
              <a:t>: aggression, problem avoidance.</a:t>
            </a:r>
          </a:p>
          <a:p>
            <a:pPr marL="379412" indent="-285750">
              <a:spcBef>
                <a:spcPts val="600"/>
              </a:spcBef>
              <a:buFont typeface="Arial" panose="020B0604020202020204" pitchFamily="34" charset="0"/>
              <a:buChar char="•"/>
              <a:defRPr/>
            </a:pPr>
            <a:r>
              <a:rPr lang="en-CA" altLang="en-US" sz="1600">
                <a:ea typeface="ヒラギノ角ゴ Pro W3" charset="0"/>
                <a:cs typeface="Arial" panose="020B0604020202020204" pitchFamily="34" charset="0"/>
              </a:rPr>
              <a:t>A healthy negative emotion is </a:t>
            </a:r>
            <a:r>
              <a:rPr lang="en-CA" altLang="en-US" sz="1600" i="1">
                <a:ea typeface="ヒラギノ角ゴ Pro W3" charset="0"/>
                <a:cs typeface="Arial" panose="020B0604020202020204" pitchFamily="34" charset="0"/>
              </a:rPr>
              <a:t>healthy</a:t>
            </a:r>
            <a:r>
              <a:rPr lang="en-CA" altLang="en-US" sz="1600">
                <a:ea typeface="ヒラギノ角ゴ Pro W3" charset="0"/>
                <a:cs typeface="Arial" panose="020B0604020202020204" pitchFamily="34" charset="0"/>
              </a:rPr>
              <a:t> because it leads to </a:t>
            </a:r>
            <a:r>
              <a:rPr lang="en-CA" altLang="en-US" sz="1600" b="1">
                <a:solidFill>
                  <a:srgbClr val="FF9900"/>
                </a:solidFill>
                <a:ea typeface="ヒラギノ角ゴ Pro W3" charset="0"/>
                <a:cs typeface="Arial" panose="020B0604020202020204" pitchFamily="34" charset="0"/>
              </a:rPr>
              <a:t>self-enhancing behaviours</a:t>
            </a:r>
            <a:r>
              <a:rPr lang="en-CA" altLang="en-US" sz="1600">
                <a:ea typeface="ヒラギノ角ゴ Pro W3" charset="0"/>
                <a:cs typeface="Arial" panose="020B0604020202020204" pitchFamily="34" charset="0"/>
              </a:rPr>
              <a:t>: assertiveness, approaching problems, wanting to tackle problems, try new things.</a:t>
            </a:r>
          </a:p>
        </p:txBody>
      </p:sp>
    </p:spTree>
    <p:extLst>
      <p:ext uri="{BB962C8B-B14F-4D97-AF65-F5344CB8AC3E}">
        <p14:creationId xmlns:p14="http://schemas.microsoft.com/office/powerpoint/2010/main" val="1443772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D2A33-78CD-F641-AB95-2AC45E68E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6CF60-EE84-3BBD-95FF-EF186886923F}"/>
              </a:ext>
            </a:extLst>
          </p:cNvPr>
          <p:cNvSpPr>
            <a:spLocks noGrp="1"/>
          </p:cNvSpPr>
          <p:nvPr>
            <p:ph type="title"/>
          </p:nvPr>
        </p:nvSpPr>
        <p:spPr>
          <a:xfrm>
            <a:off x="536320" y="238247"/>
            <a:ext cx="8318021" cy="778512"/>
          </a:xfrm>
        </p:spPr>
        <p:txBody>
          <a:bodyPr>
            <a:normAutofit/>
          </a:bodyPr>
          <a:lstStyle/>
          <a:p>
            <a:pPr algn="ctr"/>
            <a:r>
              <a:rPr lang="en-GB" sz="3200" err="1">
                <a:solidFill>
                  <a:srgbClr val="EA26DC"/>
                </a:solidFill>
                <a:latin typeface="Arial" panose="020B0604020202020204" pitchFamily="34" charset="0"/>
                <a:ea typeface="+mj-lt"/>
                <a:cs typeface="Arial" panose="020B0604020202020204" pitchFamily="34" charset="0"/>
              </a:rPr>
              <a:t>DiB’s</a:t>
            </a:r>
            <a:r>
              <a:rPr lang="en-GB" sz="3200">
                <a:latin typeface="Arial" panose="020B0604020202020204" pitchFamily="34" charset="0"/>
                <a:ea typeface="+mj-lt"/>
                <a:cs typeface="Arial" panose="020B0604020202020204" pitchFamily="34" charset="0"/>
              </a:rPr>
              <a:t>: Exchange Vocabulary</a:t>
            </a:r>
            <a:endParaRPr lang="en-GB" sz="32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CC4A2BF-7F28-B986-951E-FB407C5E99A8}"/>
              </a:ext>
            </a:extLst>
          </p:cNvPr>
          <p:cNvSpPr txBox="1"/>
          <p:nvPr/>
        </p:nvSpPr>
        <p:spPr>
          <a:xfrm>
            <a:off x="412989" y="2204864"/>
            <a:ext cx="8318021" cy="4247317"/>
          </a:xfrm>
          <a:prstGeom prst="rect">
            <a:avLst/>
          </a:prstGeom>
          <a:noFill/>
        </p:spPr>
        <p:txBody>
          <a:bodyPr wrap="square" rtlCol="0">
            <a:spAutoFit/>
          </a:bodyPr>
          <a:lstStyle/>
          <a:p>
            <a:pPr marL="285750" indent="-285750">
              <a:buFont typeface="Arial" panose="020B0604020202020204" pitchFamily="34" charset="0"/>
              <a:buChar char="•"/>
            </a:pPr>
            <a:r>
              <a:rPr lang="en-GB" sz="2800"/>
              <a:t>T = True</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t>H = Helpful</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t>I = Important</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t>N = Necessary</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t>K = Kind</a:t>
            </a:r>
            <a:endParaRPr lang="en-US" sz="2800"/>
          </a:p>
          <a:p>
            <a:endParaRPr lang="en-GB"/>
          </a:p>
        </p:txBody>
      </p:sp>
      <p:sp>
        <p:nvSpPr>
          <p:cNvPr id="3" name="TextBox 2">
            <a:extLst>
              <a:ext uri="{FF2B5EF4-FFF2-40B4-BE49-F238E27FC236}">
                <a16:creationId xmlns:a16="http://schemas.microsoft.com/office/drawing/2014/main" id="{D2BBAF61-92AC-1951-002D-3A051F657937}"/>
              </a:ext>
            </a:extLst>
          </p:cNvPr>
          <p:cNvSpPr txBox="1"/>
          <p:nvPr/>
        </p:nvSpPr>
        <p:spPr>
          <a:xfrm>
            <a:off x="1374549" y="1196752"/>
            <a:ext cx="6641562" cy="523220"/>
          </a:xfrm>
          <a:prstGeom prst="rect">
            <a:avLst/>
          </a:prstGeom>
          <a:noFill/>
        </p:spPr>
        <p:txBody>
          <a:bodyPr wrap="none" rtlCol="0">
            <a:spAutoFit/>
          </a:bodyPr>
          <a:lstStyle/>
          <a:p>
            <a:r>
              <a:rPr lang="en-GB" sz="2800"/>
              <a:t>Remember to “THINK” before you speak</a:t>
            </a:r>
          </a:p>
        </p:txBody>
      </p:sp>
    </p:spTree>
    <p:extLst>
      <p:ext uri="{BB962C8B-B14F-4D97-AF65-F5344CB8AC3E}">
        <p14:creationId xmlns:p14="http://schemas.microsoft.com/office/powerpoint/2010/main" val="35740939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17606" y="311988"/>
            <a:ext cx="8408678" cy="733982"/>
          </a:xfrm>
        </p:spPr>
        <p:txBody>
          <a:bodyPr>
            <a:noAutofit/>
          </a:bodyPr>
          <a:lstStyle/>
          <a:p>
            <a:pPr algn="ctr"/>
            <a:r>
              <a:rPr lang="en-GB" sz="3200" b="1" err="1">
                <a:solidFill>
                  <a:srgbClr val="EA26DC"/>
                </a:solidFill>
                <a:latin typeface="Arial" panose="020B0604020202020204" pitchFamily="34" charset="0"/>
                <a:cs typeface="Arial" panose="020B0604020202020204" pitchFamily="34" charset="0"/>
              </a:rPr>
              <a:t>DiB’s</a:t>
            </a:r>
            <a:r>
              <a:rPr lang="en-GB" sz="3200" b="1">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Resisting Invitations to Guilt &amp; Self Blame</a:t>
            </a:r>
            <a:endParaRPr lang="en-US" sz="3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0FB6A44-4AC0-45F5-B816-CA8B3DF47358}"/>
              </a:ext>
            </a:extLst>
          </p:cNvPr>
          <p:cNvSpPr txBox="1"/>
          <p:nvPr/>
        </p:nvSpPr>
        <p:spPr>
          <a:xfrm>
            <a:off x="317607" y="1556792"/>
            <a:ext cx="8408678" cy="40703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a:cs typeface="Calibri" panose="020F0502020204030204"/>
              </a:rPr>
              <a:t>It is common for people in a close relationship to someone with a drug and/or alcohol dependency to</a:t>
            </a:r>
            <a:r>
              <a:rPr lang="en-GB" sz="2000" b="1">
                <a:cs typeface="Calibri" panose="020F0502020204030204"/>
              </a:rPr>
              <a:t> </a:t>
            </a:r>
            <a:r>
              <a:rPr lang="en-GB" sz="2000" b="1">
                <a:solidFill>
                  <a:schemeClr val="accent2"/>
                </a:solidFill>
                <a:cs typeface="Calibri" panose="020F0502020204030204"/>
              </a:rPr>
              <a:t>blame</a:t>
            </a:r>
            <a:r>
              <a:rPr lang="en-GB" sz="2000">
                <a:cs typeface="Calibri" panose="020F0502020204030204"/>
              </a:rPr>
              <a:t> themselves and feel </a:t>
            </a:r>
            <a:r>
              <a:rPr lang="en-GB" sz="2000" b="1">
                <a:solidFill>
                  <a:schemeClr val="accent2"/>
                </a:solidFill>
                <a:cs typeface="Calibri" panose="020F0502020204030204"/>
              </a:rPr>
              <a:t>guilty</a:t>
            </a:r>
            <a:r>
              <a:rPr lang="en-GB" sz="2000">
                <a:cs typeface="Calibri" panose="020F0502020204030204"/>
              </a:rPr>
              <a:t> about their LO's behaviour.</a:t>
            </a:r>
          </a:p>
          <a:p>
            <a:endParaRPr lang="en-GB" sz="2000">
              <a:cs typeface="Calibri" panose="020F0502020204030204"/>
            </a:endParaRPr>
          </a:p>
          <a:p>
            <a:r>
              <a:rPr lang="en-GB" sz="2000">
                <a:cs typeface="Calibri" panose="020F0502020204030204"/>
              </a:rPr>
              <a:t>Beating yourself up about any mistakes you have made and taking on the blame for another's self-destructive behaviour can have the following effects:</a:t>
            </a:r>
          </a:p>
          <a:p>
            <a:endParaRPr lang="en-GB" sz="2000">
              <a:cs typeface="Calibri" panose="020F0502020204030204"/>
            </a:endParaRPr>
          </a:p>
          <a:p>
            <a:pPr marL="342900" indent="-342900">
              <a:buFont typeface="Arial"/>
              <a:buChar char="•"/>
            </a:pPr>
            <a:r>
              <a:rPr lang="en-GB" sz="2000" b="1">
                <a:solidFill>
                  <a:srgbClr val="FFFF00"/>
                </a:solidFill>
                <a:cs typeface="Calibri" panose="020F0502020204030204"/>
              </a:rPr>
              <a:t>Leave you feeling stuck and helpless</a:t>
            </a:r>
          </a:p>
          <a:p>
            <a:pPr marL="342900" indent="-342900">
              <a:buFont typeface="Arial"/>
              <a:buChar char="•"/>
            </a:pPr>
            <a:r>
              <a:rPr lang="en-GB" sz="2000" b="1">
                <a:solidFill>
                  <a:srgbClr val="FFFF00"/>
                </a:solidFill>
                <a:cs typeface="Calibri" panose="020F0502020204030204"/>
              </a:rPr>
              <a:t>Lead you to putting up with behaviour that is not acceptable</a:t>
            </a:r>
          </a:p>
          <a:p>
            <a:pPr marL="342900" indent="-342900">
              <a:buFont typeface="Arial"/>
              <a:buChar char="•"/>
            </a:pPr>
            <a:r>
              <a:rPr lang="en-GB" sz="2000" b="1">
                <a:solidFill>
                  <a:srgbClr val="FFFF00"/>
                </a:solidFill>
                <a:cs typeface="Calibri" panose="020F0502020204030204"/>
              </a:rPr>
              <a:t>Encourage you to become overly responsible for your LO</a:t>
            </a:r>
          </a:p>
          <a:p>
            <a:pPr marL="342900" indent="-342900">
              <a:buFont typeface="Arial"/>
              <a:buChar char="•"/>
            </a:pPr>
            <a:r>
              <a:rPr lang="en-GB" sz="2000" b="1">
                <a:solidFill>
                  <a:srgbClr val="FFFF00"/>
                </a:solidFill>
                <a:cs typeface="Calibri" panose="020F0502020204030204"/>
              </a:rPr>
              <a:t>Leave you open to being manipulated by your LO</a:t>
            </a:r>
          </a:p>
          <a:p>
            <a:pPr marL="342900" indent="-342900">
              <a:buFont typeface="Arial"/>
              <a:buChar char="•"/>
            </a:pPr>
            <a:r>
              <a:rPr lang="en-GB" sz="2000" b="1">
                <a:solidFill>
                  <a:srgbClr val="FFFF00"/>
                </a:solidFill>
                <a:cs typeface="Calibri" panose="020F0502020204030204"/>
              </a:rPr>
              <a:t>Leave you open to getting sick yourself</a:t>
            </a:r>
          </a:p>
        </p:txBody>
      </p:sp>
    </p:spTree>
    <p:extLst>
      <p:ext uri="{BB962C8B-B14F-4D97-AF65-F5344CB8AC3E}">
        <p14:creationId xmlns:p14="http://schemas.microsoft.com/office/powerpoint/2010/main" val="2519424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296863" y="311988"/>
            <a:ext cx="8556844" cy="733982"/>
          </a:xfrm>
        </p:spPr>
        <p:txBody>
          <a:bodyPr>
            <a:noAutofit/>
          </a:bodyPr>
          <a:lstStyle/>
          <a:p>
            <a:pPr algn="ctr"/>
            <a:r>
              <a:rPr lang="en-GB" sz="3200" err="1">
                <a:solidFill>
                  <a:srgbClr val="EA26DC"/>
                </a:solidFill>
                <a:latin typeface="Arial" panose="020B0604020202020204" pitchFamily="34" charset="0"/>
                <a:cs typeface="Arial" panose="020B0604020202020204" pitchFamily="34" charset="0"/>
              </a:rPr>
              <a:t>DiB’s</a:t>
            </a:r>
            <a:r>
              <a:rPr lang="en-GB" sz="3200">
                <a:latin typeface="Arial" panose="020B0604020202020204" pitchFamily="34" charset="0"/>
                <a:cs typeface="Arial" panose="020B0604020202020204" pitchFamily="34" charset="0"/>
              </a:rPr>
              <a:t>: Ideas for Letting go of Guilt &amp; Self Blame</a:t>
            </a:r>
            <a:endParaRPr lang="en-US" sz="3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0FB6A44-4AC0-45F5-B816-CA8B3DF47358}"/>
              </a:ext>
            </a:extLst>
          </p:cNvPr>
          <p:cNvSpPr txBox="1"/>
          <p:nvPr/>
        </p:nvSpPr>
        <p:spPr>
          <a:xfrm>
            <a:off x="361641" y="1547716"/>
            <a:ext cx="8492066" cy="376256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sz="2000">
                <a:cs typeface="Calibri" panose="020F0502020204030204"/>
              </a:rPr>
              <a:t>Ask yourself: Is it really my fault?</a:t>
            </a:r>
            <a:endParaRPr lang="en-US" sz="2000"/>
          </a:p>
          <a:p>
            <a:pPr marL="342900" indent="-342900">
              <a:buFont typeface="Arial"/>
              <a:buChar char="•"/>
            </a:pPr>
            <a:r>
              <a:rPr lang="en-GB" sz="2000">
                <a:cs typeface="Calibri" panose="020F0502020204030204"/>
              </a:rPr>
              <a:t>Remind yourself that no one is perfect</a:t>
            </a:r>
          </a:p>
          <a:p>
            <a:pPr marL="342900" indent="-342900">
              <a:buFont typeface="Arial"/>
              <a:buChar char="•"/>
            </a:pPr>
            <a:r>
              <a:rPr lang="en-GB" sz="2000">
                <a:cs typeface="Calibri" panose="020F0502020204030204"/>
              </a:rPr>
              <a:t>Think about all the other influences on your LO's life that is outside of your control</a:t>
            </a:r>
          </a:p>
          <a:p>
            <a:pPr marL="342900" indent="-342900">
              <a:buFont typeface="Arial"/>
              <a:buChar char="•"/>
            </a:pPr>
            <a:r>
              <a:rPr lang="en-GB" sz="2000">
                <a:cs typeface="Calibri" panose="020F0502020204030204"/>
              </a:rPr>
              <a:t>Remind yourself that you are also a product of your own set of circumstances and influences</a:t>
            </a:r>
          </a:p>
          <a:p>
            <a:pPr marL="342900" indent="-342900">
              <a:buFont typeface="Arial"/>
              <a:buChar char="•"/>
            </a:pPr>
            <a:r>
              <a:rPr lang="en-GB" sz="2000">
                <a:cs typeface="Calibri" panose="020F0502020204030204"/>
              </a:rPr>
              <a:t>Try to view yourself with compassion, rather than judgement</a:t>
            </a:r>
          </a:p>
          <a:p>
            <a:pPr marL="342900" indent="-342900">
              <a:buFont typeface="Arial"/>
              <a:buChar char="•"/>
            </a:pPr>
            <a:r>
              <a:rPr lang="en-GB" sz="2000">
                <a:cs typeface="Calibri" panose="020F0502020204030204"/>
              </a:rPr>
              <a:t>Remind yourself that continuing to feel guilt and self-blame does not help and may make it worse</a:t>
            </a:r>
          </a:p>
          <a:p>
            <a:pPr marL="342900" indent="-342900">
              <a:buFont typeface="Arial"/>
              <a:buChar char="•"/>
            </a:pPr>
            <a:r>
              <a:rPr lang="en-GB" sz="2000">
                <a:cs typeface="Calibri" panose="020F0502020204030204"/>
              </a:rPr>
              <a:t>If appropriate, make amends for any hurt you might have caused in the past</a:t>
            </a:r>
          </a:p>
          <a:p>
            <a:pPr marL="342900" indent="-342900">
              <a:buFont typeface="Arial"/>
              <a:buChar char="•"/>
            </a:pPr>
            <a:r>
              <a:rPr lang="en-GB" sz="2000" b="1">
                <a:solidFill>
                  <a:srgbClr val="FFFF00"/>
                </a:solidFill>
                <a:cs typeface="Calibri" panose="020F0502020204030204"/>
              </a:rPr>
              <a:t>Notice what words you use to talk to yourself</a:t>
            </a:r>
          </a:p>
        </p:txBody>
      </p:sp>
    </p:spTree>
    <p:extLst>
      <p:ext uri="{BB962C8B-B14F-4D97-AF65-F5344CB8AC3E}">
        <p14:creationId xmlns:p14="http://schemas.microsoft.com/office/powerpoint/2010/main" val="2940504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43257" y="207484"/>
            <a:ext cx="8556844" cy="733982"/>
          </a:xfrm>
        </p:spPr>
        <p:txBody>
          <a:bodyPr>
            <a:noAutofit/>
          </a:bodyPr>
          <a:lstStyle/>
          <a:p>
            <a:pPr algn="ctr"/>
            <a:r>
              <a:rPr lang="en-GB" sz="3200" err="1">
                <a:solidFill>
                  <a:srgbClr val="EA26DC"/>
                </a:solidFill>
                <a:latin typeface="Arial" panose="020B0604020202020204" pitchFamily="34" charset="0"/>
                <a:cs typeface="Arial" panose="020B0604020202020204" pitchFamily="34" charset="0"/>
              </a:rPr>
              <a:t>DiB’s</a:t>
            </a:r>
            <a:r>
              <a:rPr lang="en-GB" sz="3200">
                <a:latin typeface="Arial" panose="020B0604020202020204" pitchFamily="34" charset="0"/>
                <a:cs typeface="Arial" panose="020B0604020202020204" pitchFamily="34" charset="0"/>
              </a:rPr>
              <a:t>: Who Controls You ?</a:t>
            </a:r>
            <a:endParaRPr lang="en-US" sz="3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0FB6A44-4AC0-45F5-B816-CA8B3DF47358}"/>
              </a:ext>
            </a:extLst>
          </p:cNvPr>
          <p:cNvSpPr txBox="1"/>
          <p:nvPr/>
        </p:nvSpPr>
        <p:spPr>
          <a:xfrm>
            <a:off x="256739" y="1268760"/>
            <a:ext cx="6389378" cy="46858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a:cs typeface="Calibri" panose="020F0502020204030204"/>
              </a:rPr>
              <a:t>As you think, so you feel.........</a:t>
            </a:r>
          </a:p>
          <a:p>
            <a:endParaRPr lang="en-GB" sz="2000">
              <a:cs typeface="Calibri" panose="020F0502020204030204"/>
            </a:endParaRPr>
          </a:p>
          <a:p>
            <a:r>
              <a:rPr lang="en-GB" sz="2000">
                <a:cs typeface="Calibri" panose="020F0502020204030204"/>
              </a:rPr>
              <a:t>Events and circumstances do not cause your reactions. They result from what you tell yourself about the things that happen. </a:t>
            </a:r>
          </a:p>
          <a:p>
            <a:endParaRPr lang="en-GB" sz="2000">
              <a:cs typeface="Calibri" panose="020F0502020204030204"/>
            </a:endParaRPr>
          </a:p>
          <a:p>
            <a:r>
              <a:rPr lang="en-GB" sz="2000">
                <a:cs typeface="Calibri" panose="020F0502020204030204"/>
              </a:rPr>
              <a:t>Put simply, </a:t>
            </a:r>
            <a:r>
              <a:rPr lang="en-GB" sz="2000" b="1">
                <a:solidFill>
                  <a:srgbClr val="FF9900"/>
                </a:solidFill>
                <a:cs typeface="Calibri" panose="020F0502020204030204"/>
              </a:rPr>
              <a:t>thoughts cause feelings and behaviours</a:t>
            </a:r>
            <a:r>
              <a:rPr lang="en-GB" sz="2000">
                <a:cs typeface="Calibri" panose="020F0502020204030204"/>
              </a:rPr>
              <a:t>.</a:t>
            </a:r>
          </a:p>
          <a:p>
            <a:endParaRPr lang="en-GB" sz="2000">
              <a:cs typeface="Calibri" panose="020F0502020204030204"/>
            </a:endParaRPr>
          </a:p>
          <a:p>
            <a:r>
              <a:rPr lang="en-GB" sz="2000">
                <a:cs typeface="Calibri" panose="020F0502020204030204"/>
              </a:rPr>
              <a:t>The past is significant. But only in so far as it leaves you with your current attitudes and beliefs.</a:t>
            </a:r>
          </a:p>
          <a:p>
            <a:endParaRPr lang="en-GB" sz="2000">
              <a:cs typeface="Calibri" panose="020F0502020204030204"/>
            </a:endParaRPr>
          </a:p>
          <a:p>
            <a:r>
              <a:rPr lang="en-GB" sz="2000">
                <a:cs typeface="Calibri" panose="020F0502020204030204"/>
              </a:rPr>
              <a:t>The cause is not the event – it's what you tell yourself about the event.</a:t>
            </a:r>
          </a:p>
          <a:p>
            <a:endParaRPr lang="en-GB" sz="2000">
              <a:cs typeface="Calibri" panose="020F0502020204030204"/>
            </a:endParaRPr>
          </a:p>
          <a:p>
            <a:r>
              <a:rPr lang="en-GB" sz="2000">
                <a:cs typeface="Calibri" panose="020F0502020204030204"/>
              </a:rPr>
              <a:t>Let us look at </a:t>
            </a:r>
            <a:r>
              <a:rPr lang="en-GB" sz="2000" b="1">
                <a:solidFill>
                  <a:srgbClr val="FF9900"/>
                </a:solidFill>
                <a:cs typeface="Calibri" panose="020F0502020204030204"/>
              </a:rPr>
              <a:t>ABC's</a:t>
            </a:r>
            <a:r>
              <a:rPr lang="en-GB" sz="2000">
                <a:cs typeface="Calibri" panose="020F0502020204030204"/>
              </a:rPr>
              <a:t> of feelings &amp; behaviours.........</a:t>
            </a:r>
          </a:p>
        </p:txBody>
      </p:sp>
      <p:pic>
        <p:nvPicPr>
          <p:cNvPr id="3" name="Picture 4" descr="Logo&#10;&#10;Description automatically generated">
            <a:extLst>
              <a:ext uri="{FF2B5EF4-FFF2-40B4-BE49-F238E27FC236}">
                <a16:creationId xmlns:a16="http://schemas.microsoft.com/office/drawing/2014/main" id="{304983AF-C336-4E06-BE99-6457F720887A}"/>
              </a:ext>
            </a:extLst>
          </p:cNvPr>
          <p:cNvPicPr>
            <a:picLocks noChangeAspect="1"/>
          </p:cNvPicPr>
          <p:nvPr/>
        </p:nvPicPr>
        <p:blipFill>
          <a:blip r:embed="rId2"/>
          <a:stretch>
            <a:fillRect/>
          </a:stretch>
        </p:blipFill>
        <p:spPr>
          <a:xfrm>
            <a:off x="6684852" y="2126213"/>
            <a:ext cx="2229524" cy="2970991"/>
          </a:xfrm>
          <a:prstGeom prst="rect">
            <a:avLst/>
          </a:prstGeom>
        </p:spPr>
      </p:pic>
    </p:spTree>
    <p:extLst>
      <p:ext uri="{BB962C8B-B14F-4D97-AF65-F5344CB8AC3E}">
        <p14:creationId xmlns:p14="http://schemas.microsoft.com/office/powerpoint/2010/main" val="17532506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723828" y="223307"/>
            <a:ext cx="8070011" cy="733982"/>
          </a:xfrm>
        </p:spPr>
        <p:txBody>
          <a:bodyPr>
            <a:normAutofit/>
          </a:bodyPr>
          <a:lstStyle/>
          <a:p>
            <a:pPr algn="ctr"/>
            <a:r>
              <a:rPr lang="en-GB" sz="3200" b="1" err="1">
                <a:solidFill>
                  <a:srgbClr val="EA26DC"/>
                </a:solidFill>
                <a:latin typeface="Arial" panose="020B0604020202020204" pitchFamily="34" charset="0"/>
                <a:cs typeface="Arial" panose="020B0604020202020204" pitchFamily="34" charset="0"/>
              </a:rPr>
              <a:t>DiB’s</a:t>
            </a:r>
            <a:r>
              <a:rPr lang="en-GB" sz="3200" b="1">
                <a:latin typeface="Arial" panose="020B0604020202020204" pitchFamily="34" charset="0"/>
                <a:cs typeface="Arial" panose="020B0604020202020204" pitchFamily="34" charset="0"/>
              </a:rPr>
              <a:t>: The ABC Crash Course</a:t>
            </a:r>
            <a:endParaRPr lang="en-US" sz="3200">
              <a:latin typeface="Arial" panose="020B0604020202020204" pitchFamily="34" charset="0"/>
              <a:cs typeface="Arial" panose="020B0604020202020204" pitchFamily="34" charset="0"/>
            </a:endParaRPr>
          </a:p>
        </p:txBody>
      </p:sp>
      <p:pic>
        <p:nvPicPr>
          <p:cNvPr id="6" name="Picture 7" descr="Diagram&#10;&#10;Description automatically generated">
            <a:extLst>
              <a:ext uri="{FF2B5EF4-FFF2-40B4-BE49-F238E27FC236}">
                <a16:creationId xmlns:a16="http://schemas.microsoft.com/office/drawing/2014/main" id="{4BE116B6-F271-4652-A4AC-FDADD4264940}"/>
              </a:ext>
            </a:extLst>
          </p:cNvPr>
          <p:cNvPicPr>
            <a:picLocks noChangeAspect="1"/>
          </p:cNvPicPr>
          <p:nvPr/>
        </p:nvPicPr>
        <p:blipFill>
          <a:blip r:embed="rId2"/>
          <a:stretch>
            <a:fillRect/>
          </a:stretch>
        </p:blipFill>
        <p:spPr>
          <a:xfrm>
            <a:off x="899591" y="2924944"/>
            <a:ext cx="7718484" cy="3119783"/>
          </a:xfrm>
          <a:prstGeom prst="rect">
            <a:avLst/>
          </a:prstGeom>
        </p:spPr>
      </p:pic>
      <p:sp>
        <p:nvSpPr>
          <p:cNvPr id="7" name="TextBox 6">
            <a:extLst>
              <a:ext uri="{FF2B5EF4-FFF2-40B4-BE49-F238E27FC236}">
                <a16:creationId xmlns:a16="http://schemas.microsoft.com/office/drawing/2014/main" id="{424A8DF4-8FDF-68C5-3D30-F81D16BDEEB6}"/>
              </a:ext>
            </a:extLst>
          </p:cNvPr>
          <p:cNvSpPr txBox="1"/>
          <p:nvPr/>
        </p:nvSpPr>
        <p:spPr>
          <a:xfrm>
            <a:off x="525923" y="957289"/>
            <a:ext cx="8267915" cy="1754326"/>
          </a:xfrm>
          <a:prstGeom prst="rect">
            <a:avLst/>
          </a:prstGeom>
          <a:noFill/>
        </p:spPr>
        <p:txBody>
          <a:bodyPr wrap="square">
            <a:spAutoFit/>
          </a:bodyPr>
          <a:lstStyle/>
          <a:p>
            <a:r>
              <a:rPr lang="en-GB" sz="1800" b="1">
                <a:cs typeface="Calibri"/>
              </a:rPr>
              <a:t>The Rules We Live By:</a:t>
            </a:r>
          </a:p>
          <a:p>
            <a:pPr marL="342900" indent="-342900">
              <a:buFont typeface="Arial" panose="020B0604020202020204" pitchFamily="34" charset="0"/>
              <a:buChar char="•"/>
            </a:pPr>
            <a:r>
              <a:rPr lang="en-GB" sz="1800">
                <a:cs typeface="Calibri"/>
              </a:rPr>
              <a:t>What we tell ourselves in specific situations depends on the rules we hold. </a:t>
            </a:r>
          </a:p>
          <a:p>
            <a:pPr marL="342900" indent="-342900">
              <a:buFont typeface="Arial" panose="020B0604020202020204" pitchFamily="34" charset="0"/>
              <a:buChar char="•"/>
            </a:pPr>
            <a:r>
              <a:rPr lang="en-GB" sz="1800">
                <a:cs typeface="Calibri"/>
              </a:rPr>
              <a:t>Everyone has a set of general 'rules'. Some will be rational; others will be self-defeating or irrational. </a:t>
            </a:r>
          </a:p>
          <a:p>
            <a:pPr marL="342900" indent="-342900">
              <a:buFont typeface="Arial" panose="020B0604020202020204" pitchFamily="34" charset="0"/>
              <a:buChar char="•"/>
            </a:pPr>
            <a:r>
              <a:rPr lang="en-GB" sz="1800">
                <a:cs typeface="Calibri"/>
              </a:rPr>
              <a:t>Each person's set is different.</a:t>
            </a:r>
          </a:p>
          <a:p>
            <a:pPr marL="342900" indent="-342900">
              <a:buFont typeface="Arial" panose="020B0604020202020204" pitchFamily="34" charset="0"/>
              <a:buChar char="•"/>
            </a:pPr>
            <a:r>
              <a:rPr lang="en-GB" sz="1800">
                <a:cs typeface="Calibri"/>
              </a:rPr>
              <a:t>Mostly subconscious, these rules determine how we react to life.</a:t>
            </a:r>
          </a:p>
        </p:txBody>
      </p:sp>
    </p:spTree>
    <p:extLst>
      <p:ext uri="{BB962C8B-B14F-4D97-AF65-F5344CB8AC3E}">
        <p14:creationId xmlns:p14="http://schemas.microsoft.com/office/powerpoint/2010/main" val="17836704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755576" y="296301"/>
            <a:ext cx="8070011" cy="733982"/>
          </a:xfrm>
        </p:spPr>
        <p:txBody>
          <a:bodyPr>
            <a:normAutofit fontScale="90000"/>
          </a:bodyPr>
          <a:lstStyle/>
          <a:p>
            <a:pPr algn="ctr"/>
            <a:r>
              <a:rPr lang="en-GB" sz="3600" err="1">
                <a:solidFill>
                  <a:srgbClr val="EA26DC"/>
                </a:solidFill>
                <a:latin typeface="Arial" panose="020B0604020202020204" pitchFamily="34" charset="0"/>
                <a:ea typeface="+mj-lt"/>
                <a:cs typeface="Arial" panose="020B0604020202020204" pitchFamily="34" charset="0"/>
              </a:rPr>
              <a:t>DiB’s</a:t>
            </a:r>
            <a:r>
              <a:rPr lang="en-GB" sz="3600">
                <a:latin typeface="Arial" panose="020B0604020202020204" pitchFamily="34" charset="0"/>
                <a:ea typeface="+mj-lt"/>
                <a:cs typeface="Arial" panose="020B0604020202020204" pitchFamily="34" charset="0"/>
              </a:rPr>
              <a:t>: ABC  - The Basics </a:t>
            </a:r>
            <a:r>
              <a:rPr lang="en-GB" b="1">
                <a:ea typeface="+mj-lt"/>
                <a:cs typeface="+mj-lt"/>
              </a:rPr>
              <a:t> </a:t>
            </a:r>
            <a:r>
              <a:rPr lang="en-GB" b="1">
                <a:solidFill>
                  <a:schemeClr val="accent2"/>
                </a:solidFill>
                <a:ea typeface="+mj-lt"/>
                <a:cs typeface="+mj-lt"/>
              </a:rPr>
              <a:t> </a:t>
            </a:r>
            <a:endParaRPr lang="en-US" b="1">
              <a:solidFill>
                <a:schemeClr val="accent2"/>
              </a:solidFill>
              <a:cs typeface="Calibri Light"/>
            </a:endParaRPr>
          </a:p>
        </p:txBody>
      </p:sp>
      <p:sp>
        <p:nvSpPr>
          <p:cNvPr id="5" name="TextBox 4">
            <a:extLst>
              <a:ext uri="{FF2B5EF4-FFF2-40B4-BE49-F238E27FC236}">
                <a16:creationId xmlns:a16="http://schemas.microsoft.com/office/drawing/2014/main" id="{AE65F27D-528D-449E-9C51-4E2CC954C809}"/>
              </a:ext>
            </a:extLst>
          </p:cNvPr>
          <p:cNvSpPr txBox="1"/>
          <p:nvPr/>
        </p:nvSpPr>
        <p:spPr>
          <a:xfrm>
            <a:off x="467544" y="1412776"/>
            <a:ext cx="7977275" cy="46858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428625" indent="-428625">
              <a:buFont typeface="Arial"/>
              <a:buChar char="•"/>
            </a:pPr>
            <a:r>
              <a:rPr lang="en-GB" sz="2000" b="1">
                <a:ea typeface="+mn-lt"/>
                <a:cs typeface="+mn-lt"/>
              </a:rPr>
              <a:t>A</a:t>
            </a:r>
            <a:r>
              <a:rPr lang="en-GB" sz="2000">
                <a:solidFill>
                  <a:schemeClr val="bg1"/>
                </a:solidFill>
                <a:ea typeface="+mn-lt"/>
                <a:cs typeface="+mn-lt"/>
              </a:rPr>
              <a:t> </a:t>
            </a:r>
            <a:r>
              <a:rPr lang="en-GB" sz="2000">
                <a:solidFill>
                  <a:srgbClr val="FF9900"/>
                </a:solidFill>
                <a:ea typeface="+mn-lt"/>
                <a:cs typeface="+mn-lt"/>
              </a:rPr>
              <a:t>– Activating event: </a:t>
            </a:r>
            <a:r>
              <a:rPr lang="en-GB" sz="2000">
                <a:ea typeface="+mn-lt"/>
                <a:cs typeface="+mn-lt"/>
              </a:rPr>
              <a:t>describe what happened</a:t>
            </a:r>
          </a:p>
          <a:p>
            <a:pPr marL="428625" indent="-428625">
              <a:buFont typeface="Arial"/>
              <a:buChar char="•"/>
            </a:pPr>
            <a:endParaRPr lang="en-US" sz="2000">
              <a:cs typeface="Calibri"/>
            </a:endParaRPr>
          </a:p>
          <a:p>
            <a:pPr marL="428625" indent="-428625">
              <a:buFont typeface="Arial"/>
              <a:buChar char="•"/>
            </a:pPr>
            <a:r>
              <a:rPr lang="en-GB" sz="2000" b="1">
                <a:ea typeface="+mn-lt"/>
                <a:cs typeface="+mn-lt"/>
              </a:rPr>
              <a:t>B</a:t>
            </a:r>
            <a:r>
              <a:rPr lang="en-GB" sz="2000">
                <a:solidFill>
                  <a:schemeClr val="bg1"/>
                </a:solidFill>
                <a:ea typeface="+mn-lt"/>
                <a:cs typeface="+mn-lt"/>
              </a:rPr>
              <a:t> </a:t>
            </a:r>
            <a:r>
              <a:rPr lang="en-GB" sz="2000">
                <a:solidFill>
                  <a:srgbClr val="FF9900"/>
                </a:solidFill>
                <a:ea typeface="+mn-lt"/>
                <a:cs typeface="+mn-lt"/>
              </a:rPr>
              <a:t>– Beliefs: </a:t>
            </a:r>
            <a:r>
              <a:rPr lang="en-GB" sz="2000">
                <a:ea typeface="+mn-lt"/>
                <a:cs typeface="+mn-lt"/>
              </a:rPr>
              <a:t>identify your thoughts/ feelings. </a:t>
            </a:r>
            <a:r>
              <a:rPr lang="en-GB" sz="2000">
                <a:latin typeface="Arial" panose="020B0604020202020204" pitchFamily="34" charset="0"/>
                <a:cs typeface="Arial" panose="020B0604020202020204" pitchFamily="34" charset="0"/>
              </a:rPr>
              <a:t>What beliefs do I hold about the events that have taken place?</a:t>
            </a:r>
            <a:endParaRPr lang="en-GB" sz="2000">
              <a:cs typeface="Calibri"/>
            </a:endParaRPr>
          </a:p>
          <a:p>
            <a:pPr marL="428625" indent="-428625">
              <a:buFont typeface="Arial"/>
              <a:buChar char="•"/>
            </a:pPr>
            <a:endParaRPr lang="en-GB" sz="2000" b="1">
              <a:ea typeface="+mn-lt"/>
              <a:cs typeface="+mn-lt"/>
            </a:endParaRPr>
          </a:p>
          <a:p>
            <a:pPr marL="428625" indent="-428625">
              <a:buFont typeface="Arial"/>
              <a:buChar char="•"/>
            </a:pPr>
            <a:r>
              <a:rPr lang="en-GB" sz="2000" b="1">
                <a:ea typeface="+mn-lt"/>
                <a:cs typeface="+mn-lt"/>
              </a:rPr>
              <a:t>C</a:t>
            </a:r>
            <a:r>
              <a:rPr lang="en-GB" sz="2000">
                <a:solidFill>
                  <a:schemeClr val="bg1"/>
                </a:solidFill>
                <a:ea typeface="+mn-lt"/>
                <a:cs typeface="+mn-lt"/>
              </a:rPr>
              <a:t> </a:t>
            </a:r>
            <a:r>
              <a:rPr lang="en-GB" sz="2000">
                <a:solidFill>
                  <a:srgbClr val="FF9900"/>
                </a:solidFill>
                <a:ea typeface="+mn-lt"/>
                <a:cs typeface="+mn-lt"/>
              </a:rPr>
              <a:t>– Consequences: </a:t>
            </a:r>
            <a:r>
              <a:rPr lang="en-GB" sz="2000">
                <a:ea typeface="+mn-lt"/>
                <a:cs typeface="+mn-lt"/>
              </a:rPr>
              <a:t>state the result, include emotions and behaviours. </a:t>
            </a:r>
            <a:r>
              <a:rPr lang="en-GB" sz="2000">
                <a:latin typeface="Arial" panose="020B0604020202020204" pitchFamily="34" charset="0"/>
                <a:cs typeface="Arial" panose="020B0604020202020204" pitchFamily="34" charset="0"/>
              </a:rPr>
              <a:t>How did I feel or behave? Was this helpful? Does it work for me?</a:t>
            </a:r>
            <a:endParaRPr lang="en-GB" sz="2000">
              <a:cs typeface="Calibri"/>
            </a:endParaRPr>
          </a:p>
          <a:p>
            <a:pPr marL="428625" indent="-428625">
              <a:buFont typeface="Arial"/>
              <a:buChar char="•"/>
            </a:pPr>
            <a:endParaRPr lang="en-GB" sz="2000" b="1">
              <a:ea typeface="+mn-lt"/>
              <a:cs typeface="+mn-lt"/>
            </a:endParaRPr>
          </a:p>
          <a:p>
            <a:pPr marL="428625" indent="-428625">
              <a:buFont typeface="Arial"/>
              <a:buChar char="•"/>
            </a:pPr>
            <a:r>
              <a:rPr lang="en-GB" sz="2000" b="1">
                <a:ea typeface="+mn-lt"/>
                <a:cs typeface="+mn-lt"/>
              </a:rPr>
              <a:t>D</a:t>
            </a:r>
            <a:r>
              <a:rPr lang="en-GB" sz="2000">
                <a:solidFill>
                  <a:schemeClr val="bg1"/>
                </a:solidFill>
                <a:ea typeface="+mn-lt"/>
                <a:cs typeface="+mn-lt"/>
              </a:rPr>
              <a:t> </a:t>
            </a:r>
            <a:r>
              <a:rPr lang="en-GB" sz="2000">
                <a:solidFill>
                  <a:srgbClr val="FF9900"/>
                </a:solidFill>
                <a:ea typeface="+mn-lt"/>
                <a:cs typeface="+mn-lt"/>
              </a:rPr>
              <a:t>– Dispute: </a:t>
            </a:r>
            <a:r>
              <a:rPr lang="en-GB" sz="2000">
                <a:ea typeface="+mn-lt"/>
                <a:cs typeface="+mn-lt"/>
              </a:rPr>
              <a:t>question the belief, your thoughts/ feelings. </a:t>
            </a:r>
            <a:r>
              <a:rPr lang="en-GB" sz="2000">
                <a:latin typeface="Arial" panose="020B0604020202020204" pitchFamily="34" charset="0"/>
                <a:cs typeface="Arial" panose="020B0604020202020204" pitchFamily="34" charset="0"/>
              </a:rPr>
              <a:t>Are my beliefs about the event helpful and rational? Are they true? </a:t>
            </a:r>
            <a:endParaRPr lang="en-GB" sz="2000">
              <a:cs typeface="Calibri"/>
            </a:endParaRPr>
          </a:p>
          <a:p>
            <a:pPr marL="428625" indent="-428625">
              <a:buFont typeface="Arial"/>
              <a:buChar char="•"/>
            </a:pPr>
            <a:endParaRPr lang="en-GB" sz="2000" b="1">
              <a:ea typeface="+mn-lt"/>
              <a:cs typeface="+mn-lt"/>
            </a:endParaRPr>
          </a:p>
          <a:p>
            <a:pPr marL="428625" indent="-428625">
              <a:buFont typeface="Arial"/>
              <a:buChar char="•"/>
            </a:pPr>
            <a:r>
              <a:rPr lang="en-GB" sz="2000" b="1">
                <a:ea typeface="+mn-lt"/>
                <a:cs typeface="+mn-lt"/>
              </a:rPr>
              <a:t>E</a:t>
            </a:r>
            <a:r>
              <a:rPr lang="en-GB" sz="2000">
                <a:solidFill>
                  <a:schemeClr val="bg1"/>
                </a:solidFill>
                <a:ea typeface="+mn-lt"/>
                <a:cs typeface="+mn-lt"/>
              </a:rPr>
              <a:t> </a:t>
            </a:r>
            <a:r>
              <a:rPr lang="en-GB" sz="2000">
                <a:solidFill>
                  <a:srgbClr val="FF9900"/>
                </a:solidFill>
                <a:ea typeface="+mn-lt"/>
                <a:cs typeface="+mn-lt"/>
              </a:rPr>
              <a:t>– Effect: </a:t>
            </a:r>
            <a:r>
              <a:rPr lang="en-GB" sz="2000">
                <a:ea typeface="+mn-lt"/>
                <a:cs typeface="+mn-lt"/>
              </a:rPr>
              <a:t>find a more helpful belief, emotion and behaviour. </a:t>
            </a:r>
            <a:r>
              <a:rPr lang="en-GB" sz="2000">
                <a:latin typeface="Arial" panose="020B0604020202020204" pitchFamily="34" charset="0"/>
                <a:cs typeface="Arial" panose="020B0604020202020204" pitchFamily="34" charset="0"/>
              </a:rPr>
              <a:t>Identify a new helpful or rational belief or thought I can use to replace the unhelpful belief. </a:t>
            </a:r>
            <a:endParaRPr lang="en-GB" sz="2000">
              <a:cs typeface="Calibri" panose="020F0502020204030204"/>
            </a:endParaRPr>
          </a:p>
        </p:txBody>
      </p:sp>
    </p:spTree>
    <p:extLst>
      <p:ext uri="{BB962C8B-B14F-4D97-AF65-F5344CB8AC3E}">
        <p14:creationId xmlns:p14="http://schemas.microsoft.com/office/powerpoint/2010/main" val="21756417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727794" y="260648"/>
            <a:ext cx="8070011" cy="733982"/>
          </a:xfrm>
        </p:spPr>
        <p:txBody>
          <a:bodyPr>
            <a:normAutofit/>
          </a:bodyPr>
          <a:lstStyle/>
          <a:p>
            <a:pPr algn="ctr"/>
            <a:r>
              <a:rPr lang="en-GB" sz="3200" b="1" err="1">
                <a:solidFill>
                  <a:srgbClr val="EA26DC"/>
                </a:solidFill>
                <a:latin typeface="Arial" panose="020B0604020202020204" pitchFamily="34" charset="0"/>
                <a:cs typeface="Arial" panose="020B0604020202020204" pitchFamily="34" charset="0"/>
              </a:rPr>
              <a:t>DiB’s</a:t>
            </a:r>
            <a:r>
              <a:rPr lang="en-GB" sz="3200" b="1">
                <a:latin typeface="Arial" panose="020B0604020202020204" pitchFamily="34" charset="0"/>
                <a:cs typeface="Arial" panose="020B0604020202020204" pitchFamily="34" charset="0"/>
              </a:rPr>
              <a:t>: The ABC Example</a:t>
            </a:r>
            <a:endParaRPr lang="en-US" sz="3200">
              <a:latin typeface="Arial" panose="020B0604020202020204" pitchFamily="34" charset="0"/>
              <a:cs typeface="Arial" panose="020B0604020202020204" pitchFamily="34" charset="0"/>
            </a:endParaRPr>
          </a:p>
        </p:txBody>
      </p:sp>
      <p:graphicFrame>
        <p:nvGraphicFramePr>
          <p:cNvPr id="3" name="Table 4">
            <a:extLst>
              <a:ext uri="{FF2B5EF4-FFF2-40B4-BE49-F238E27FC236}">
                <a16:creationId xmlns:a16="http://schemas.microsoft.com/office/drawing/2014/main" id="{5D0B2DEC-B77E-442B-A0F2-1522F3DAA3D0}"/>
              </a:ext>
            </a:extLst>
          </p:cNvPr>
          <p:cNvGraphicFramePr>
            <a:graphicFrameLocks noGrp="1"/>
          </p:cNvGraphicFramePr>
          <p:nvPr>
            <p:extLst>
              <p:ext uri="{D42A27DB-BD31-4B8C-83A1-F6EECF244321}">
                <p14:modId xmlns:p14="http://schemas.microsoft.com/office/powerpoint/2010/main" val="4149626154"/>
              </p:ext>
            </p:extLst>
          </p:nvPr>
        </p:nvGraphicFramePr>
        <p:xfrm>
          <a:off x="682004" y="3571741"/>
          <a:ext cx="7779991" cy="2462576"/>
        </p:xfrm>
        <a:graphic>
          <a:graphicData uri="http://schemas.openxmlformats.org/drawingml/2006/table">
            <a:tbl>
              <a:tblPr firstRow="1" bandRow="1">
                <a:tableStyleId>{5C22544A-7EE6-4342-B048-85BDC9FD1C3A}</a:tableStyleId>
              </a:tblPr>
              <a:tblGrid>
                <a:gridCol w="2339153">
                  <a:extLst>
                    <a:ext uri="{9D8B030D-6E8A-4147-A177-3AD203B41FA5}">
                      <a16:colId xmlns:a16="http://schemas.microsoft.com/office/drawing/2014/main" val="1725740872"/>
                    </a:ext>
                  </a:extLst>
                </a:gridCol>
                <a:gridCol w="5440838">
                  <a:extLst>
                    <a:ext uri="{9D8B030D-6E8A-4147-A177-3AD203B41FA5}">
                      <a16:colId xmlns:a16="http://schemas.microsoft.com/office/drawing/2014/main" val="1760866807"/>
                    </a:ext>
                  </a:extLst>
                </a:gridCol>
              </a:tblGrid>
              <a:tr h="247734">
                <a:tc>
                  <a:txBody>
                    <a:bodyPr/>
                    <a:lstStyle/>
                    <a:p>
                      <a:r>
                        <a:rPr lang="en-GB" sz="1800" b="1">
                          <a:solidFill>
                            <a:schemeClr val="bg1"/>
                          </a:solidFill>
                        </a:rPr>
                        <a:t>A. Activating Event</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GB" sz="1800" b="1">
                          <a:solidFill>
                            <a:schemeClr val="tx1"/>
                          </a:solidFill>
                        </a:rPr>
                        <a:t>Friend ignored me in the street</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2131592710"/>
                  </a:ext>
                </a:extLst>
              </a:tr>
              <a:tr h="301298">
                <a:tc>
                  <a:txBody>
                    <a:bodyPr/>
                    <a:lstStyle/>
                    <a:p>
                      <a:r>
                        <a:rPr lang="en-GB" sz="1800" b="1">
                          <a:solidFill>
                            <a:schemeClr val="bg1"/>
                          </a:solidFill>
                        </a:rPr>
                        <a:t>B. Beliefs about 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GB" sz="1800" b="1">
                          <a:solidFill>
                            <a:schemeClr val="tx1"/>
                          </a:solidFill>
                        </a:rPr>
                        <a:t>He's ignoring me. He doesn't like me.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70321"/>
                  </a:ext>
                </a:extLst>
              </a:tr>
              <a:tr h="301298">
                <a:tc>
                  <a:txBody>
                    <a:bodyPr/>
                    <a:lstStyle/>
                    <a:p>
                      <a:r>
                        <a:rPr lang="en-GB" sz="1800" b="1">
                          <a:solidFill>
                            <a:schemeClr val="bg1"/>
                          </a:solidFill>
                        </a:rPr>
                        <a:t>C. Consequence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GB" sz="1800" b="1">
                          <a:solidFill>
                            <a:schemeClr val="tx1"/>
                          </a:solidFill>
                        </a:rPr>
                        <a:t>Feeling hurt, confused and think I must have upset him.</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571402951"/>
                  </a:ext>
                </a:extLst>
              </a:tr>
              <a:tr h="542336">
                <a:tc>
                  <a:txBody>
                    <a:bodyPr/>
                    <a:lstStyle/>
                    <a:p>
                      <a:r>
                        <a:rPr lang="en-GB" sz="1800" b="1">
                          <a:solidFill>
                            <a:schemeClr val="bg1"/>
                          </a:solidFill>
                        </a:rPr>
                        <a:t>D. Dispute Belief</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GB" sz="1800" b="1">
                          <a:solidFill>
                            <a:schemeClr val="tx1"/>
                          </a:solidFill>
                        </a:rPr>
                        <a:t>??????</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2323279278"/>
                  </a:ext>
                </a:extLst>
              </a:tr>
              <a:tr h="301298">
                <a:tc>
                  <a:txBody>
                    <a:bodyPr/>
                    <a:lstStyle/>
                    <a:p>
                      <a:r>
                        <a:rPr lang="en-GB" sz="1800" b="1">
                          <a:solidFill>
                            <a:schemeClr val="bg1"/>
                          </a:solidFill>
                        </a:rPr>
                        <a:t>E. Effective New Belief</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GB" sz="1800" b="1">
                          <a:solidFill>
                            <a:schemeClr val="tx1"/>
                          </a:solidFill>
                        </a:rPr>
                        <a:t>??????</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050386349"/>
                  </a:ext>
                </a:extLst>
              </a:tr>
            </a:tbl>
          </a:graphicData>
        </a:graphic>
      </p:graphicFrame>
      <p:sp>
        <p:nvSpPr>
          <p:cNvPr id="5" name="TextBox 4">
            <a:extLst>
              <a:ext uri="{FF2B5EF4-FFF2-40B4-BE49-F238E27FC236}">
                <a16:creationId xmlns:a16="http://schemas.microsoft.com/office/drawing/2014/main" id="{E844C367-6FFF-4AA5-A471-8E51E80D7395}"/>
              </a:ext>
            </a:extLst>
          </p:cNvPr>
          <p:cNvSpPr txBox="1"/>
          <p:nvPr/>
        </p:nvSpPr>
        <p:spPr>
          <a:xfrm>
            <a:off x="411573" y="1171342"/>
            <a:ext cx="8386232" cy="222368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b="1">
                <a:cs typeface="Calibri"/>
              </a:rPr>
              <a:t>The Rules We Live By:</a:t>
            </a:r>
          </a:p>
          <a:p>
            <a:pPr marL="342900" indent="-342900">
              <a:buFont typeface="Arial" panose="020B0604020202020204" pitchFamily="34" charset="0"/>
              <a:buChar char="•"/>
            </a:pPr>
            <a:r>
              <a:rPr lang="en-GB" sz="2000">
                <a:cs typeface="Calibri"/>
              </a:rPr>
              <a:t>What we tell ourselves in specific situations depends on the rules we hold. </a:t>
            </a:r>
          </a:p>
          <a:p>
            <a:pPr marL="342900" indent="-342900">
              <a:buFont typeface="Arial" panose="020B0604020202020204" pitchFamily="34" charset="0"/>
              <a:buChar char="•"/>
            </a:pPr>
            <a:r>
              <a:rPr lang="en-GB" sz="2000">
                <a:cs typeface="Calibri"/>
              </a:rPr>
              <a:t>Everyone has a set of general 'rules'. Some will be rational; others will be self-defeating or irrational. </a:t>
            </a:r>
          </a:p>
          <a:p>
            <a:pPr marL="342900" indent="-342900">
              <a:buFont typeface="Arial" panose="020B0604020202020204" pitchFamily="34" charset="0"/>
              <a:buChar char="•"/>
            </a:pPr>
            <a:r>
              <a:rPr lang="en-GB" sz="2000">
                <a:cs typeface="Calibri"/>
              </a:rPr>
              <a:t>Each person's set is different.</a:t>
            </a:r>
          </a:p>
          <a:p>
            <a:pPr marL="342900" indent="-342900">
              <a:buFont typeface="Arial" panose="020B0604020202020204" pitchFamily="34" charset="0"/>
              <a:buChar char="•"/>
            </a:pPr>
            <a:r>
              <a:rPr lang="en-GB" sz="2000">
                <a:cs typeface="Calibri"/>
              </a:rPr>
              <a:t>Mostly subconscious, these rules determine how we react to life.</a:t>
            </a:r>
          </a:p>
        </p:txBody>
      </p:sp>
    </p:spTree>
    <p:extLst>
      <p:ext uri="{BB962C8B-B14F-4D97-AF65-F5344CB8AC3E}">
        <p14:creationId xmlns:p14="http://schemas.microsoft.com/office/powerpoint/2010/main" val="2464584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E5CCDFCE-A3B3-44BC-BDD4-B6D36BCA963A}"/>
              </a:ext>
            </a:extLst>
          </p:cNvPr>
          <p:cNvSpPr>
            <a:spLocks noGrp="1"/>
          </p:cNvSpPr>
          <p:nvPr>
            <p:ph type="title" idx="4294967295"/>
          </p:nvPr>
        </p:nvSpPr>
        <p:spPr>
          <a:xfrm>
            <a:off x="457200" y="274638"/>
            <a:ext cx="8229600" cy="1143000"/>
          </a:xfrm>
        </p:spPr>
        <p:txBody>
          <a:bodyPr/>
          <a:lstStyle/>
          <a:p>
            <a:pPr algn="ctr" eaLnBrk="1" hangingPunct="1"/>
            <a:r>
              <a:rPr lang="en-GB" altLang="en-US" err="1">
                <a:solidFill>
                  <a:srgbClr val="EA26DC"/>
                </a:solidFill>
                <a:latin typeface="Arial" panose="020B0604020202020204" pitchFamily="34" charset="0"/>
                <a:ea typeface="ヒラギノ角ゴ Pro W3"/>
                <a:cs typeface="Arial" panose="020B0604020202020204" pitchFamily="34" charset="0"/>
              </a:rPr>
              <a:t>DiB’s</a:t>
            </a:r>
            <a:r>
              <a:rPr lang="en-GB" altLang="en-US">
                <a:latin typeface="Arial" panose="020B0604020202020204" pitchFamily="34" charset="0"/>
                <a:ea typeface="ヒラギノ角ゴ Pro W3"/>
                <a:cs typeface="Arial" panose="020B0604020202020204" pitchFamily="34" charset="0"/>
              </a:rPr>
              <a:t>: Musterbation</a:t>
            </a:r>
            <a:br>
              <a:rPr lang="en-GB" altLang="en-US">
                <a:latin typeface="Arial" panose="020B0604020202020204" pitchFamily="34" charset="0"/>
                <a:ea typeface="ヒラギノ角ゴ Pro W3"/>
                <a:cs typeface="Arial" panose="020B0604020202020204" pitchFamily="34" charset="0"/>
              </a:rPr>
            </a:br>
            <a:r>
              <a:rPr lang="en-GB" altLang="en-US">
                <a:latin typeface="Arial" panose="020B0604020202020204" pitchFamily="34" charset="0"/>
                <a:ea typeface="ヒラギノ角ゴ Pro W3"/>
                <a:cs typeface="Arial" panose="020B0604020202020204" pitchFamily="34" charset="0"/>
              </a:rPr>
              <a:t>Three Basic Musts</a:t>
            </a:r>
          </a:p>
        </p:txBody>
      </p:sp>
      <p:sp>
        <p:nvSpPr>
          <p:cNvPr id="38915" name="Content Placeholder 5">
            <a:extLst>
              <a:ext uri="{FF2B5EF4-FFF2-40B4-BE49-F238E27FC236}">
                <a16:creationId xmlns:a16="http://schemas.microsoft.com/office/drawing/2014/main" id="{0C5A4F83-E949-4CA8-862B-A9AD33DC1220}"/>
              </a:ext>
            </a:extLst>
          </p:cNvPr>
          <p:cNvSpPr>
            <a:spLocks noGrp="1"/>
          </p:cNvSpPr>
          <p:nvPr>
            <p:ph idx="4294967295"/>
          </p:nvPr>
        </p:nvSpPr>
        <p:spPr>
          <a:xfrm>
            <a:off x="457200" y="1688939"/>
            <a:ext cx="8229600" cy="4277072"/>
          </a:xfrm>
        </p:spPr>
        <p:txBody>
          <a:bodyPr/>
          <a:lstStyle/>
          <a:p>
            <a:pPr eaLnBrk="1" hangingPunct="1">
              <a:buFontTx/>
              <a:buBlip>
                <a:blip r:embed="rId3"/>
              </a:buBlip>
            </a:pPr>
            <a:r>
              <a:rPr lang="en-GB" altLang="en-US" sz="2800" b="1" u="sng">
                <a:latin typeface="Arial" panose="020B0604020202020204" pitchFamily="34" charset="0"/>
                <a:ea typeface="ヒラギノ角ゴ Pro W3"/>
                <a:cs typeface="Arial" panose="020B0604020202020204" pitchFamily="34" charset="0"/>
              </a:rPr>
              <a:t>I</a:t>
            </a:r>
            <a:r>
              <a:rPr lang="en-GB" altLang="en-US" sz="2800" b="1">
                <a:latin typeface="Arial" panose="020B0604020202020204" pitchFamily="34" charset="0"/>
                <a:ea typeface="ヒラギノ角ゴ Pro W3"/>
                <a:cs typeface="Arial" panose="020B0604020202020204" pitchFamily="34" charset="0"/>
              </a:rPr>
              <a:t> must</a:t>
            </a:r>
            <a:r>
              <a:rPr lang="en-GB" altLang="en-US" sz="2800">
                <a:latin typeface="Arial" panose="020B0604020202020204" pitchFamily="34" charset="0"/>
                <a:ea typeface="ヒラギノ角ゴ Pro W3"/>
                <a:cs typeface="Arial" panose="020B0604020202020204" pitchFamily="34" charset="0"/>
              </a:rPr>
              <a:t> do well</a:t>
            </a:r>
          </a:p>
          <a:p>
            <a:pPr eaLnBrk="1" hangingPunct="1">
              <a:buFontTx/>
              <a:buBlip>
                <a:blip r:embed="rId3"/>
              </a:buBlip>
            </a:pPr>
            <a:endParaRPr lang="en-GB" altLang="en-US" sz="2800" b="1" u="sng">
              <a:latin typeface="Arial" panose="020B0604020202020204" pitchFamily="34" charset="0"/>
              <a:ea typeface="ヒラギノ角ゴ Pro W3"/>
              <a:cs typeface="Arial" panose="020B0604020202020204" pitchFamily="34" charset="0"/>
            </a:endParaRPr>
          </a:p>
          <a:p>
            <a:pPr eaLnBrk="1" hangingPunct="1">
              <a:buFontTx/>
              <a:buBlip>
                <a:blip r:embed="rId3"/>
              </a:buBlip>
            </a:pPr>
            <a:r>
              <a:rPr lang="en-GB" altLang="en-US" sz="2800" b="1" u="sng">
                <a:latin typeface="Arial" panose="020B0604020202020204" pitchFamily="34" charset="0"/>
                <a:ea typeface="ヒラギノ角ゴ Pro W3"/>
                <a:cs typeface="Arial" panose="020B0604020202020204" pitchFamily="34" charset="0"/>
              </a:rPr>
              <a:t>Others </a:t>
            </a:r>
            <a:r>
              <a:rPr lang="en-GB" altLang="en-US" sz="2800" b="1">
                <a:latin typeface="Arial" panose="020B0604020202020204" pitchFamily="34" charset="0"/>
                <a:ea typeface="ヒラギノ角ゴ Pro W3"/>
                <a:cs typeface="Arial" panose="020B0604020202020204" pitchFamily="34" charset="0"/>
              </a:rPr>
              <a:t>must</a:t>
            </a:r>
            <a:r>
              <a:rPr lang="en-GB" altLang="en-US" sz="2800">
                <a:latin typeface="Arial" panose="020B0604020202020204" pitchFamily="34" charset="0"/>
                <a:ea typeface="ヒラギノ角ゴ Pro W3"/>
                <a:cs typeface="Arial" panose="020B0604020202020204" pitchFamily="34" charset="0"/>
              </a:rPr>
              <a:t> treat me well.</a:t>
            </a:r>
          </a:p>
          <a:p>
            <a:pPr marL="0" indent="0" eaLnBrk="1" hangingPunct="1">
              <a:buNone/>
            </a:pPr>
            <a:endParaRPr lang="en-GB" altLang="en-US" sz="2800" b="1" u="sng">
              <a:latin typeface="Arial" panose="020B0604020202020204" pitchFamily="34" charset="0"/>
              <a:ea typeface="ヒラギノ角ゴ Pro W3"/>
              <a:cs typeface="Arial" panose="020B0604020202020204" pitchFamily="34" charset="0"/>
            </a:endParaRPr>
          </a:p>
          <a:p>
            <a:pPr eaLnBrk="1" hangingPunct="1">
              <a:buFontTx/>
              <a:buBlip>
                <a:blip r:embed="rId3"/>
              </a:buBlip>
            </a:pPr>
            <a:r>
              <a:rPr lang="en-GB" altLang="en-US" sz="2800" b="1" u="sng">
                <a:latin typeface="Arial" panose="020B0604020202020204" pitchFamily="34" charset="0"/>
                <a:ea typeface="ヒラギノ角ゴ Pro W3"/>
                <a:cs typeface="Arial" panose="020B0604020202020204" pitchFamily="34" charset="0"/>
              </a:rPr>
              <a:t>Life</a:t>
            </a:r>
            <a:r>
              <a:rPr lang="en-GB" altLang="en-US" sz="2800" b="1">
                <a:latin typeface="Arial" panose="020B0604020202020204" pitchFamily="34" charset="0"/>
                <a:ea typeface="ヒラギノ角ゴ Pro W3"/>
                <a:cs typeface="Arial" panose="020B0604020202020204" pitchFamily="34" charset="0"/>
              </a:rPr>
              <a:t> must</a:t>
            </a:r>
            <a:r>
              <a:rPr lang="en-GB" altLang="en-US" sz="2800">
                <a:latin typeface="Arial" panose="020B0604020202020204" pitchFamily="34" charset="0"/>
                <a:ea typeface="ヒラギノ角ゴ Pro W3"/>
                <a:cs typeface="Arial" panose="020B0604020202020204" pitchFamily="34" charset="0"/>
              </a:rPr>
              <a:t> be easy</a:t>
            </a:r>
          </a:p>
          <a:p>
            <a:pPr algn="ctr" eaLnBrk="1" hangingPunct="1">
              <a:buFontTx/>
              <a:buBlip>
                <a:blip r:embed="rId3"/>
              </a:buBlip>
            </a:pPr>
            <a:endParaRPr lang="en-GB" altLang="en-US" sz="1800">
              <a:latin typeface="Arial" panose="020B0604020202020204" pitchFamily="34" charset="0"/>
              <a:ea typeface="ヒラギノ角ゴ Pro W3"/>
              <a:cs typeface="Arial" panose="020B0604020202020204" pitchFamily="34" charset="0"/>
            </a:endParaRPr>
          </a:p>
          <a:p>
            <a:pPr marL="0" indent="0" algn="ctr" eaLnBrk="1" hangingPunct="1">
              <a:buNone/>
            </a:pPr>
            <a:r>
              <a:rPr lang="en-GB"/>
              <a:t>These are unrealistic demands that we place on ourselves, others and the world</a:t>
            </a:r>
            <a:endParaRPr lang="en-GB" altLang="en-US">
              <a:latin typeface="Arial" panose="020B0604020202020204" pitchFamily="34" charset="0"/>
              <a:ea typeface="ヒラギノ角ゴ Pro W3"/>
              <a:cs typeface="Arial" panose="020B0604020202020204" pitchFamily="34" charset="0"/>
            </a:endParaRPr>
          </a:p>
        </p:txBody>
      </p:sp>
      <p:sp>
        <p:nvSpPr>
          <p:cNvPr id="5" name="TextBox 4">
            <a:extLst>
              <a:ext uri="{FF2B5EF4-FFF2-40B4-BE49-F238E27FC236}">
                <a16:creationId xmlns:a16="http://schemas.microsoft.com/office/drawing/2014/main" id="{5EED9542-B790-4AB8-8ECF-F05B11C7D6BA}"/>
              </a:ext>
            </a:extLst>
          </p:cNvPr>
          <p:cNvSpPr txBox="1"/>
          <p:nvPr/>
        </p:nvSpPr>
        <p:spPr>
          <a:xfrm>
            <a:off x="-36512" y="6237312"/>
            <a:ext cx="5436096" cy="369332"/>
          </a:xfrm>
          <a:prstGeom prst="rect">
            <a:avLst/>
          </a:prstGeom>
          <a:noFill/>
        </p:spPr>
        <p:txBody>
          <a:bodyPr wrap="square" rtlCol="0">
            <a:spAutoFit/>
          </a:bodyPr>
          <a:lstStyle/>
          <a:p>
            <a:r>
              <a:rPr lang="en-GB"/>
              <a:t>SMART UK Handbook. Edition Feb 2015 – Page 54</a:t>
            </a:r>
          </a:p>
        </p:txBody>
      </p:sp>
    </p:spTree>
    <p:extLst>
      <p:ext uri="{BB962C8B-B14F-4D97-AF65-F5344CB8AC3E}">
        <p14:creationId xmlns:p14="http://schemas.microsoft.com/office/powerpoint/2010/main" val="28739454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E5CCDFCE-A3B3-44BC-BDD4-B6D36BCA963A}"/>
              </a:ext>
            </a:extLst>
          </p:cNvPr>
          <p:cNvSpPr>
            <a:spLocks noGrp="1"/>
          </p:cNvSpPr>
          <p:nvPr>
            <p:ph type="title" idx="4294967295"/>
          </p:nvPr>
        </p:nvSpPr>
        <p:spPr>
          <a:xfrm>
            <a:off x="457200" y="274638"/>
            <a:ext cx="8229600" cy="1143000"/>
          </a:xfrm>
        </p:spPr>
        <p:txBody>
          <a:bodyPr/>
          <a:lstStyle/>
          <a:p>
            <a:pPr algn="ctr" eaLnBrk="1" hangingPunct="1"/>
            <a:r>
              <a:rPr lang="en-GB" altLang="en-US" err="1">
                <a:solidFill>
                  <a:srgbClr val="EA26DC"/>
                </a:solidFill>
                <a:latin typeface="Arial" panose="020B0604020202020204" pitchFamily="34" charset="0"/>
                <a:ea typeface="ヒラギノ角ゴ Pro W3"/>
                <a:cs typeface="Arial" panose="020B0604020202020204" pitchFamily="34" charset="0"/>
              </a:rPr>
              <a:t>DiB’s</a:t>
            </a:r>
            <a:r>
              <a:rPr lang="en-GB" altLang="en-US">
                <a:latin typeface="Arial" panose="020B0604020202020204" pitchFamily="34" charset="0"/>
                <a:ea typeface="ヒラギノ角ゴ Pro W3"/>
                <a:cs typeface="Arial" panose="020B0604020202020204" pitchFamily="34" charset="0"/>
              </a:rPr>
              <a:t>: Musterbation</a:t>
            </a:r>
            <a:br>
              <a:rPr lang="en-GB" altLang="en-US">
                <a:latin typeface="Arial" panose="020B0604020202020204" pitchFamily="34" charset="0"/>
                <a:ea typeface="ヒラギノ角ゴ Pro W3"/>
                <a:cs typeface="Arial" panose="020B0604020202020204" pitchFamily="34" charset="0"/>
              </a:rPr>
            </a:br>
            <a:r>
              <a:rPr lang="en-GB" altLang="en-US">
                <a:latin typeface="Arial" panose="020B0604020202020204" pitchFamily="34" charset="0"/>
                <a:ea typeface="ヒラギノ角ゴ Pro W3"/>
                <a:cs typeface="Arial" panose="020B0604020202020204" pitchFamily="34" charset="0"/>
              </a:rPr>
              <a:t>Dispute the Musts</a:t>
            </a:r>
          </a:p>
        </p:txBody>
      </p:sp>
      <p:sp>
        <p:nvSpPr>
          <p:cNvPr id="5" name="TextBox 4">
            <a:extLst>
              <a:ext uri="{FF2B5EF4-FFF2-40B4-BE49-F238E27FC236}">
                <a16:creationId xmlns:a16="http://schemas.microsoft.com/office/drawing/2014/main" id="{5EED9542-B790-4AB8-8ECF-F05B11C7D6BA}"/>
              </a:ext>
            </a:extLst>
          </p:cNvPr>
          <p:cNvSpPr txBox="1"/>
          <p:nvPr/>
        </p:nvSpPr>
        <p:spPr>
          <a:xfrm>
            <a:off x="-36512" y="6237312"/>
            <a:ext cx="5436096" cy="369332"/>
          </a:xfrm>
          <a:prstGeom prst="rect">
            <a:avLst/>
          </a:prstGeom>
          <a:noFill/>
        </p:spPr>
        <p:txBody>
          <a:bodyPr wrap="square" rtlCol="0">
            <a:spAutoFit/>
          </a:bodyPr>
          <a:lstStyle/>
          <a:p>
            <a:r>
              <a:rPr lang="en-GB"/>
              <a:t>SMART UK Handbook. Edition Feb 2015 – Page 54</a:t>
            </a:r>
          </a:p>
        </p:txBody>
      </p:sp>
      <p:sp>
        <p:nvSpPr>
          <p:cNvPr id="6" name="Content Placeholder 5">
            <a:extLst>
              <a:ext uri="{FF2B5EF4-FFF2-40B4-BE49-F238E27FC236}">
                <a16:creationId xmlns:a16="http://schemas.microsoft.com/office/drawing/2014/main" id="{19A92127-647D-4328-986F-777324BE0336}"/>
              </a:ext>
            </a:extLst>
          </p:cNvPr>
          <p:cNvSpPr>
            <a:spLocks noGrp="1"/>
          </p:cNvSpPr>
          <p:nvPr>
            <p:ph idx="4294967295"/>
          </p:nvPr>
        </p:nvSpPr>
        <p:spPr>
          <a:xfrm>
            <a:off x="457200" y="1689100"/>
            <a:ext cx="8229600" cy="4276725"/>
          </a:xfrm>
        </p:spPr>
        <p:txBody>
          <a:bodyPr/>
          <a:lstStyle/>
          <a:p>
            <a:pPr eaLnBrk="1" hangingPunct="1">
              <a:buFontTx/>
              <a:buBlip>
                <a:blip r:embed="rId3"/>
              </a:buBlip>
            </a:pPr>
            <a:r>
              <a:rPr lang="en-GB" altLang="en-US" sz="2800">
                <a:latin typeface="Arial" panose="020B0604020202020204" pitchFamily="34" charset="0"/>
                <a:ea typeface="ヒラギノ角ゴ Pro W3"/>
                <a:cs typeface="Arial" panose="020B0604020202020204" pitchFamily="34" charset="0"/>
              </a:rPr>
              <a:t>Why</a:t>
            </a:r>
            <a:r>
              <a:rPr lang="en-GB" altLang="en-US" sz="2800" i="1">
                <a:latin typeface="Arial" panose="020B0604020202020204" pitchFamily="34" charset="0"/>
                <a:ea typeface="ヒラギノ角ゴ Pro W3"/>
                <a:cs typeface="Arial" panose="020B0604020202020204" pitchFamily="34" charset="0"/>
              </a:rPr>
              <a:t> must</a:t>
            </a:r>
            <a:r>
              <a:rPr lang="en-GB" altLang="en-US" sz="2800">
                <a:latin typeface="Arial" panose="020B0604020202020204" pitchFamily="34" charset="0"/>
                <a:ea typeface="ヒラギノ角ゴ Pro W3"/>
                <a:cs typeface="Arial" panose="020B0604020202020204" pitchFamily="34" charset="0"/>
              </a:rPr>
              <a:t> you win everyone’s approval?</a:t>
            </a:r>
          </a:p>
          <a:p>
            <a:pPr eaLnBrk="1" hangingPunct="1">
              <a:buFontTx/>
              <a:buBlip>
                <a:blip r:embed="rId3"/>
              </a:buBlip>
            </a:pPr>
            <a:endParaRPr lang="en-GB" altLang="en-US" sz="2800">
              <a:latin typeface="Arial" panose="020B0604020202020204" pitchFamily="34" charset="0"/>
              <a:ea typeface="ヒラギノ角ゴ Pro W3"/>
              <a:cs typeface="Arial" panose="020B0604020202020204" pitchFamily="34" charset="0"/>
            </a:endParaRPr>
          </a:p>
          <a:p>
            <a:pPr eaLnBrk="1" hangingPunct="1">
              <a:buFontTx/>
              <a:buBlip>
                <a:blip r:embed="rId3"/>
              </a:buBlip>
            </a:pPr>
            <a:r>
              <a:rPr lang="en-GB" altLang="en-US" sz="2800">
                <a:latin typeface="Arial" panose="020B0604020202020204" pitchFamily="34" charset="0"/>
                <a:ea typeface="ヒラギノ角ゴ Pro W3"/>
                <a:cs typeface="Arial" panose="020B0604020202020204" pitchFamily="34" charset="0"/>
              </a:rPr>
              <a:t>Where is it written that other people </a:t>
            </a:r>
            <a:r>
              <a:rPr lang="en-GB" altLang="en-US" sz="2800" i="1">
                <a:latin typeface="Arial" panose="020B0604020202020204" pitchFamily="34" charset="0"/>
                <a:ea typeface="ヒラギノ角ゴ Pro W3"/>
                <a:cs typeface="Arial" panose="020B0604020202020204" pitchFamily="34" charset="0"/>
              </a:rPr>
              <a:t>must</a:t>
            </a:r>
            <a:r>
              <a:rPr lang="en-GB" altLang="en-US" sz="2800">
                <a:latin typeface="Arial" panose="020B0604020202020204" pitchFamily="34" charset="0"/>
                <a:ea typeface="ヒラギノ角ゴ Pro W3"/>
                <a:cs typeface="Arial" panose="020B0604020202020204" pitchFamily="34" charset="0"/>
              </a:rPr>
              <a:t> treat you fairly?</a:t>
            </a:r>
          </a:p>
          <a:p>
            <a:pPr eaLnBrk="1" hangingPunct="1">
              <a:buFontTx/>
              <a:buBlip>
                <a:blip r:embed="rId3"/>
              </a:buBlip>
            </a:pPr>
            <a:endParaRPr lang="en-GB" altLang="en-US" sz="2800">
              <a:latin typeface="Arial" panose="020B0604020202020204" pitchFamily="34" charset="0"/>
              <a:ea typeface="ヒラギノ角ゴ Pro W3"/>
              <a:cs typeface="Arial" panose="020B0604020202020204" pitchFamily="34" charset="0"/>
            </a:endParaRPr>
          </a:p>
          <a:p>
            <a:pPr eaLnBrk="1" hangingPunct="1">
              <a:buFontTx/>
              <a:buBlip>
                <a:blip r:embed="rId3"/>
              </a:buBlip>
            </a:pPr>
            <a:r>
              <a:rPr lang="en-GB" altLang="en-US" sz="2800">
                <a:latin typeface="Arial" panose="020B0604020202020204" pitchFamily="34" charset="0"/>
                <a:ea typeface="ヒラギノ角ゴ Pro W3"/>
                <a:cs typeface="Arial" panose="020B0604020202020204" pitchFamily="34" charset="0"/>
              </a:rPr>
              <a:t>Just because you want something, why </a:t>
            </a:r>
            <a:r>
              <a:rPr lang="en-GB" altLang="en-US" sz="2800" i="1">
                <a:latin typeface="Arial" panose="020B0604020202020204" pitchFamily="34" charset="0"/>
                <a:ea typeface="ヒラギノ角ゴ Pro W3"/>
                <a:cs typeface="Arial" panose="020B0604020202020204" pitchFamily="34" charset="0"/>
              </a:rPr>
              <a:t>must</a:t>
            </a:r>
            <a:r>
              <a:rPr lang="en-GB" altLang="en-US" sz="2800">
                <a:latin typeface="Arial" panose="020B0604020202020204" pitchFamily="34" charset="0"/>
                <a:ea typeface="ヒラギノ角ゴ Pro W3"/>
                <a:cs typeface="Arial" panose="020B0604020202020204" pitchFamily="34" charset="0"/>
              </a:rPr>
              <a:t> you have it?</a:t>
            </a:r>
          </a:p>
          <a:p>
            <a:pPr eaLnBrk="1" hangingPunct="1">
              <a:buFontTx/>
              <a:buBlip>
                <a:blip r:embed="rId3"/>
              </a:buBlip>
            </a:pPr>
            <a:endParaRPr lang="en-GB" altLang="en-US">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317126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4C9D9-C11A-C79D-2F8A-63A692F9F566}"/>
            </a:ext>
          </a:extLst>
        </p:cNvPr>
        <p:cNvGrpSpPr/>
        <p:nvPr/>
      </p:nvGrpSpPr>
      <p:grpSpPr>
        <a:xfrm>
          <a:off x="0" y="0"/>
          <a:ext cx="0" cy="0"/>
          <a:chOff x="0" y="0"/>
          <a:chExt cx="0" cy="0"/>
        </a:xfrm>
      </p:grpSpPr>
      <p:sp>
        <p:nvSpPr>
          <p:cNvPr id="24578" name="Title 3">
            <a:extLst>
              <a:ext uri="{FF2B5EF4-FFF2-40B4-BE49-F238E27FC236}">
                <a16:creationId xmlns:a16="http://schemas.microsoft.com/office/drawing/2014/main" id="{93610E2D-36DD-F5FF-299D-455F086CFC68}"/>
              </a:ext>
            </a:extLst>
          </p:cNvPr>
          <p:cNvSpPr>
            <a:spLocks noGrp="1"/>
          </p:cNvSpPr>
          <p:nvPr>
            <p:ph type="title" idx="4294967295"/>
          </p:nvPr>
        </p:nvSpPr>
        <p:spPr>
          <a:xfrm>
            <a:off x="1485900" y="999821"/>
            <a:ext cx="6172200" cy="857250"/>
          </a:xfrm>
        </p:spPr>
        <p:txBody>
          <a:bodyPr/>
          <a:lstStyle/>
          <a:p>
            <a:pPr algn="ctr" eaLnBrk="1" hangingPunct="1"/>
            <a:r>
              <a:rPr lang="en-GB" altLang="en-US">
                <a:latin typeface="Arial"/>
                <a:ea typeface="ヒラギノ角ゴ Pro W3"/>
                <a:cs typeface="Arial"/>
              </a:rPr>
              <a:t>SMART Friends and Family</a:t>
            </a:r>
            <a:br>
              <a:rPr lang="en-GB" altLang="en-US">
                <a:latin typeface="Arial"/>
                <a:ea typeface="ヒラギノ角ゴ Pro W3"/>
                <a:cs typeface="Arial"/>
              </a:rPr>
            </a:br>
            <a:r>
              <a:rPr lang="en-GB" altLang="en-US" sz="2700" b="0">
                <a:latin typeface="Arial"/>
                <a:ea typeface="ヒラギノ角ゴ Pro W3"/>
                <a:cs typeface="Arial"/>
              </a:rPr>
              <a:t>Check in</a:t>
            </a:r>
            <a:endParaRPr lang="en-GB" altLang="en-US" b="0">
              <a:latin typeface="Arial" panose="020B0604020202020204" pitchFamily="34" charset="0"/>
              <a:ea typeface="ヒラギノ角ゴ Pro W3"/>
              <a:cs typeface="Arial" panose="020B0604020202020204" pitchFamily="34" charset="0"/>
            </a:endParaRPr>
          </a:p>
        </p:txBody>
      </p:sp>
      <p:sp>
        <p:nvSpPr>
          <p:cNvPr id="2" name="Rectangle 1">
            <a:extLst>
              <a:ext uri="{FF2B5EF4-FFF2-40B4-BE49-F238E27FC236}">
                <a16:creationId xmlns:a16="http://schemas.microsoft.com/office/drawing/2014/main" id="{E1370BA1-F49C-0AB3-16FB-7572B977CDF5}"/>
              </a:ext>
            </a:extLst>
          </p:cNvPr>
          <p:cNvSpPr/>
          <p:nvPr/>
        </p:nvSpPr>
        <p:spPr>
          <a:xfrm>
            <a:off x="899592" y="2636912"/>
            <a:ext cx="7707086" cy="31514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Font typeface="Arial" panose="020B0604020202020204" pitchFamily="34" charset="0"/>
              <a:buChar char="•"/>
            </a:pPr>
            <a:r>
              <a:rPr lang="en-GB" sz="2400" dirty="0"/>
              <a:t>Introduce yourself to the group</a:t>
            </a:r>
          </a:p>
          <a:p>
            <a:pPr marL="342900" indent="-342900" algn="ctr">
              <a:buFont typeface="Arial" panose="020B0604020202020204" pitchFamily="34" charset="0"/>
              <a:buChar char="•"/>
            </a:pPr>
            <a:r>
              <a:rPr lang="en-GB" sz="2400" dirty="0"/>
              <a:t>What brings you to this group?</a:t>
            </a:r>
          </a:p>
          <a:p>
            <a:pPr marL="342900" indent="-342900" algn="ctr">
              <a:buFont typeface="Arial" panose="020B0604020202020204" pitchFamily="34" charset="0"/>
              <a:buChar char="•"/>
            </a:pPr>
            <a:r>
              <a:rPr lang="en-GB" sz="2400" dirty="0"/>
              <a:t>How has it been over the last week?</a:t>
            </a:r>
          </a:p>
          <a:p>
            <a:pPr marL="342900" indent="-342900" algn="ctr">
              <a:buFont typeface="Arial" panose="020B0604020202020204" pitchFamily="34" charset="0"/>
              <a:buChar char="•"/>
            </a:pPr>
            <a:r>
              <a:rPr lang="en-GB" sz="2400" dirty="0"/>
              <a:t>What challenges have you faced?</a:t>
            </a:r>
          </a:p>
          <a:p>
            <a:pPr marL="342900" indent="-342900" algn="ctr">
              <a:buFont typeface="Arial" panose="020B0604020202020204" pitchFamily="34" charset="0"/>
              <a:buChar char="•"/>
            </a:pPr>
            <a:r>
              <a:rPr lang="en-GB" sz="2400" dirty="0"/>
              <a:t>What has gone well?</a:t>
            </a:r>
          </a:p>
        </p:txBody>
      </p:sp>
    </p:spTree>
    <p:extLst>
      <p:ext uri="{BB962C8B-B14F-4D97-AF65-F5344CB8AC3E}">
        <p14:creationId xmlns:p14="http://schemas.microsoft.com/office/powerpoint/2010/main" val="10905759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36994" y="311988"/>
            <a:ext cx="8070011" cy="733982"/>
          </a:xfrm>
        </p:spPr>
        <p:txBody>
          <a:bodyPr>
            <a:noAutofit/>
          </a:bodyPr>
          <a:lstStyle/>
          <a:p>
            <a:pPr algn="ctr"/>
            <a:r>
              <a:rPr lang="en-GB" sz="3200">
                <a:solidFill>
                  <a:schemeClr val="accent2"/>
                </a:solidFill>
                <a:latin typeface="Arial" panose="020B0604020202020204" pitchFamily="34" charset="0"/>
                <a:ea typeface="+mj-lt"/>
                <a:cs typeface="Arial" panose="020B0604020202020204" pitchFamily="34" charset="0"/>
              </a:rPr>
              <a:t>Rational Emotional Behavioural Therapy (</a:t>
            </a:r>
            <a:r>
              <a:rPr lang="en-GB" sz="3200" b="1">
                <a:solidFill>
                  <a:srgbClr val="00FF99"/>
                </a:solidFill>
                <a:latin typeface="Arial" panose="020B0604020202020204" pitchFamily="34" charset="0"/>
                <a:ea typeface="+mj-lt"/>
                <a:cs typeface="Arial" panose="020B0604020202020204" pitchFamily="34" charset="0"/>
              </a:rPr>
              <a:t>REBT</a:t>
            </a:r>
            <a:r>
              <a:rPr lang="en-GB" sz="3200" b="1">
                <a:solidFill>
                  <a:schemeClr val="accent2"/>
                </a:solidFill>
                <a:latin typeface="Arial" panose="020B0604020202020204" pitchFamily="34" charset="0"/>
                <a:ea typeface="+mj-lt"/>
                <a:cs typeface="Arial" panose="020B0604020202020204" pitchFamily="34" charset="0"/>
              </a:rPr>
              <a:t>) </a:t>
            </a:r>
            <a:endParaRPr lang="en-US" sz="3200">
              <a:solidFill>
                <a:schemeClr val="accent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5D8BDE7-2FF1-4754-BE49-1051C618F142}"/>
              </a:ext>
            </a:extLst>
          </p:cNvPr>
          <p:cNvSpPr txBox="1"/>
          <p:nvPr/>
        </p:nvSpPr>
        <p:spPr>
          <a:xfrm>
            <a:off x="210149" y="1556792"/>
            <a:ext cx="8723699" cy="47782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b="1">
                <a:ea typeface="+mn-lt"/>
                <a:cs typeface="+mn-lt"/>
              </a:rPr>
              <a:t>Do you sometimes experience extreme upsets?  </a:t>
            </a:r>
          </a:p>
          <a:p>
            <a:pPr marL="257175" indent="-257175">
              <a:buFont typeface="Arial"/>
              <a:buChar char="•"/>
            </a:pPr>
            <a:endParaRPr lang="en-GB" b="1">
              <a:ea typeface="+mn-lt"/>
              <a:cs typeface="+mn-lt"/>
            </a:endParaRPr>
          </a:p>
          <a:p>
            <a:pPr marL="257175" indent="-257175">
              <a:buFont typeface="Arial"/>
              <a:buChar char="•"/>
            </a:pPr>
            <a:r>
              <a:rPr lang="en-GB" b="1">
                <a:ea typeface="+mn-lt"/>
                <a:cs typeface="+mn-lt"/>
              </a:rPr>
              <a:t>Are you often frustrated, angry,  sleepless, or anxious?  </a:t>
            </a:r>
          </a:p>
          <a:p>
            <a:pPr marL="257175" indent="-257175">
              <a:buFont typeface="Arial"/>
              <a:buChar char="•"/>
            </a:pPr>
            <a:endParaRPr lang="en-GB" b="1">
              <a:ea typeface="+mn-lt"/>
              <a:cs typeface="+mn-lt"/>
            </a:endParaRPr>
          </a:p>
          <a:p>
            <a:pPr marL="257175" indent="-257175">
              <a:buFont typeface="Arial"/>
              <a:buChar char="•"/>
            </a:pPr>
            <a:r>
              <a:rPr lang="en-GB" b="1">
                <a:ea typeface="+mn-lt"/>
                <a:cs typeface="+mn-lt"/>
              </a:rPr>
              <a:t>Do you ever feel helpless or hopeless?</a:t>
            </a:r>
            <a:endParaRPr lang="en-GB" b="1">
              <a:cs typeface="Calibri"/>
            </a:endParaRPr>
          </a:p>
          <a:p>
            <a:endParaRPr lang="en-GB">
              <a:ea typeface="+mn-lt"/>
              <a:cs typeface="+mn-lt"/>
            </a:endParaRPr>
          </a:p>
          <a:p>
            <a:pPr marL="257175" indent="-257175">
              <a:buFont typeface="Arial"/>
              <a:buChar char="•"/>
            </a:pPr>
            <a:r>
              <a:rPr lang="en-GB">
                <a:ea typeface="+mn-lt"/>
                <a:cs typeface="+mn-lt"/>
              </a:rPr>
              <a:t>Emotional self-control is a valuable life-skill to possess, and it is one that is often seriously challenged in a relationship with someone who has an addiction. </a:t>
            </a:r>
          </a:p>
          <a:p>
            <a:endParaRPr lang="en-GB">
              <a:ea typeface="+mn-lt"/>
              <a:cs typeface="+mn-lt"/>
            </a:endParaRPr>
          </a:p>
          <a:p>
            <a:pPr marL="257175" indent="-257175">
              <a:buFont typeface="Arial"/>
              <a:buChar char="•"/>
            </a:pPr>
            <a:r>
              <a:rPr lang="en-GB">
                <a:ea typeface="+mn-lt"/>
                <a:cs typeface="+mn-lt"/>
              </a:rPr>
              <a:t>Better emotional self-management empowers us.   It empowers us to change those things that we can change (including our thinking).   And it empowers us to accept those things that we cannot change.</a:t>
            </a:r>
          </a:p>
          <a:p>
            <a:pPr marL="257175" indent="-257175">
              <a:buFont typeface="Arial"/>
              <a:buChar char="•"/>
            </a:pPr>
            <a:endParaRPr lang="en-GB">
              <a:ea typeface="+mn-lt"/>
              <a:cs typeface="+mn-lt"/>
            </a:endParaRPr>
          </a:p>
          <a:p>
            <a:pPr marL="257175" indent="-257175">
              <a:buFont typeface="Arial"/>
              <a:buChar char="•"/>
            </a:pPr>
            <a:r>
              <a:rPr lang="en-GB">
                <a:ea typeface="+mn-lt"/>
                <a:cs typeface="+mn-lt"/>
              </a:rPr>
              <a:t>Using REBT tools, you can work to examine the role that your thoughts and beliefs play in your ability to respond to your Loved One (LO), and to other life events.  You can learn to change your thoughts and beliefs in a way that can lead to improved emotional control.</a:t>
            </a:r>
            <a:endParaRPr lang="en-GB">
              <a:cs typeface="Calibri" panose="020F0502020204030204"/>
            </a:endParaRPr>
          </a:p>
        </p:txBody>
      </p:sp>
    </p:spTree>
    <p:extLst>
      <p:ext uri="{BB962C8B-B14F-4D97-AF65-F5344CB8AC3E}">
        <p14:creationId xmlns:p14="http://schemas.microsoft.com/office/powerpoint/2010/main" val="1921282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5FAF849-8F31-434C-805E-F1F090162681}"/>
              </a:ext>
            </a:extLst>
          </p:cNvPr>
          <p:cNvSpPr>
            <a:spLocks noGrp="1"/>
          </p:cNvSpPr>
          <p:nvPr>
            <p:ph type="title" idx="4294967295"/>
          </p:nvPr>
        </p:nvSpPr>
        <p:spPr>
          <a:xfrm>
            <a:off x="0" y="274638"/>
            <a:ext cx="9144000" cy="1143000"/>
          </a:xfrm>
        </p:spPr>
        <p:txBody>
          <a:bodyPr/>
          <a:lstStyle/>
          <a:p>
            <a:pPr algn="ctr" eaLnBrk="1" hangingPunct="1"/>
            <a:r>
              <a:rPr lang="en-GB" sz="3200">
                <a:solidFill>
                  <a:schemeClr val="accent2"/>
                </a:solidFill>
                <a:latin typeface="Arial" panose="020B0604020202020204" pitchFamily="34" charset="0"/>
                <a:ea typeface="+mj-lt"/>
                <a:cs typeface="Arial" panose="020B0604020202020204" pitchFamily="34" charset="0"/>
              </a:rPr>
              <a:t>Rational Emotional Behavioural Therapy (</a:t>
            </a:r>
            <a:r>
              <a:rPr lang="en-GB" sz="3200" b="1">
                <a:solidFill>
                  <a:srgbClr val="00FF99"/>
                </a:solidFill>
                <a:latin typeface="Arial" panose="020B0604020202020204" pitchFamily="34" charset="0"/>
                <a:ea typeface="+mj-lt"/>
                <a:cs typeface="Arial" panose="020B0604020202020204" pitchFamily="34" charset="0"/>
              </a:rPr>
              <a:t>REBT</a:t>
            </a:r>
            <a:r>
              <a:rPr lang="en-GB" sz="3200" b="1">
                <a:solidFill>
                  <a:schemeClr val="accent2"/>
                </a:solidFill>
                <a:latin typeface="Arial" panose="020B0604020202020204" pitchFamily="34" charset="0"/>
                <a:ea typeface="+mj-lt"/>
                <a:cs typeface="Arial" panose="020B0604020202020204" pitchFamily="34" charset="0"/>
              </a:rPr>
              <a:t>) </a:t>
            </a:r>
            <a:endParaRPr lang="en-GB" altLang="en-US" sz="3200">
              <a:latin typeface="Arial" panose="020B0604020202020204" pitchFamily="34" charset="0"/>
              <a:ea typeface="ヒラギノ角ゴ Pro W3"/>
              <a:cs typeface="Arial" panose="020B0604020202020204" pitchFamily="34" charset="0"/>
            </a:endParaRPr>
          </a:p>
        </p:txBody>
      </p:sp>
      <p:sp>
        <p:nvSpPr>
          <p:cNvPr id="29699" name="Content Placeholder 2">
            <a:extLst>
              <a:ext uri="{FF2B5EF4-FFF2-40B4-BE49-F238E27FC236}">
                <a16:creationId xmlns:a16="http://schemas.microsoft.com/office/drawing/2014/main" id="{00F6D04E-A354-4B69-A384-47D9D19B439B}"/>
              </a:ext>
            </a:extLst>
          </p:cNvPr>
          <p:cNvSpPr>
            <a:spLocks noGrp="1"/>
          </p:cNvSpPr>
          <p:nvPr>
            <p:ph idx="4294967295"/>
          </p:nvPr>
        </p:nvSpPr>
        <p:spPr>
          <a:xfrm>
            <a:off x="191955" y="4914148"/>
            <a:ext cx="8569850" cy="1143000"/>
          </a:xfrm>
        </p:spPr>
        <p:txBody>
          <a:bodyPr/>
          <a:lstStyle/>
          <a:p>
            <a:pPr marL="0" indent="0" eaLnBrk="1" hangingPunct="1">
              <a:buNone/>
              <a:defRPr/>
            </a:pPr>
            <a:r>
              <a:rPr lang="en-GB" altLang="en-US" sz="2000">
                <a:latin typeface="Arial" panose="020B0604020202020204" pitchFamily="34" charset="0"/>
                <a:ea typeface="ヒラギノ角ゴ Pro W3"/>
                <a:cs typeface="Arial" panose="020B0604020202020204" pitchFamily="34" charset="0"/>
              </a:rPr>
              <a:t>It is not the actual events that take place in our lives that upset us, but the beliefs and expectations we hold about the events, </a:t>
            </a:r>
            <a:r>
              <a:rPr lang="en-GB" sz="2000">
                <a:latin typeface="Arial" panose="020B0604020202020204" pitchFamily="34" charset="0"/>
                <a:cs typeface="Arial" panose="020B0604020202020204" pitchFamily="34" charset="0"/>
              </a:rPr>
              <a:t>that leads to emotional and behavioural upset.</a:t>
            </a:r>
          </a:p>
        </p:txBody>
      </p:sp>
      <p:pic>
        <p:nvPicPr>
          <p:cNvPr id="2" name="Picture 1" descr="A close up of a logo&#10;&#10;Description automatically generated">
            <a:extLst>
              <a:ext uri="{FF2B5EF4-FFF2-40B4-BE49-F238E27FC236}">
                <a16:creationId xmlns:a16="http://schemas.microsoft.com/office/drawing/2014/main" id="{8BF08F92-CAAF-8248-023A-E7BB8F544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800" y="2183450"/>
            <a:ext cx="3333005" cy="2469686"/>
          </a:xfrm>
          <a:prstGeom prst="rect">
            <a:avLst/>
          </a:prstGeom>
          <a:noFill/>
        </p:spPr>
      </p:pic>
      <p:sp>
        <p:nvSpPr>
          <p:cNvPr id="4" name="TextBox 3">
            <a:extLst>
              <a:ext uri="{FF2B5EF4-FFF2-40B4-BE49-F238E27FC236}">
                <a16:creationId xmlns:a16="http://schemas.microsoft.com/office/drawing/2014/main" id="{9BC2D7DE-F993-4357-F82C-09256DD20C02}"/>
              </a:ext>
            </a:extLst>
          </p:cNvPr>
          <p:cNvSpPr txBox="1"/>
          <p:nvPr/>
        </p:nvSpPr>
        <p:spPr>
          <a:xfrm>
            <a:off x="5261099" y="1741216"/>
            <a:ext cx="3559373" cy="369332"/>
          </a:xfrm>
          <a:prstGeom prst="rect">
            <a:avLst/>
          </a:prstGeom>
          <a:noFill/>
        </p:spPr>
        <p:txBody>
          <a:bodyPr wrap="square">
            <a:spAutoFit/>
          </a:bodyPr>
          <a:lstStyle/>
          <a:p>
            <a:pPr algn="ctr">
              <a:spcAft>
                <a:spcPts val="600"/>
              </a:spcAft>
            </a:pPr>
            <a:r>
              <a:rPr lang="en-GB" sz="1800"/>
              <a:t>Cognitive Behavioural Therapy</a:t>
            </a:r>
          </a:p>
        </p:txBody>
      </p:sp>
      <p:sp>
        <p:nvSpPr>
          <p:cNvPr id="5" name="TextBox 4">
            <a:extLst>
              <a:ext uri="{FF2B5EF4-FFF2-40B4-BE49-F238E27FC236}">
                <a16:creationId xmlns:a16="http://schemas.microsoft.com/office/drawing/2014/main" id="{49EE0C79-0171-8ADE-83BA-51B4CE0A08F9}"/>
              </a:ext>
            </a:extLst>
          </p:cNvPr>
          <p:cNvSpPr txBox="1"/>
          <p:nvPr/>
        </p:nvSpPr>
        <p:spPr>
          <a:xfrm>
            <a:off x="17970" y="2289646"/>
            <a:ext cx="1296145" cy="461665"/>
          </a:xfrm>
          <a:prstGeom prst="rect">
            <a:avLst/>
          </a:prstGeom>
          <a:noFill/>
        </p:spPr>
        <p:txBody>
          <a:bodyPr wrap="square" rtlCol="0">
            <a:spAutoFit/>
          </a:bodyPr>
          <a:lstStyle/>
          <a:p>
            <a:pPr algn="ctr"/>
            <a:r>
              <a:rPr lang="en-GB" sz="2400" b="1"/>
              <a:t>THINK</a:t>
            </a:r>
          </a:p>
        </p:txBody>
      </p:sp>
      <p:sp>
        <p:nvSpPr>
          <p:cNvPr id="6" name="Arrow: Down 5">
            <a:extLst>
              <a:ext uri="{FF2B5EF4-FFF2-40B4-BE49-F238E27FC236}">
                <a16:creationId xmlns:a16="http://schemas.microsoft.com/office/drawing/2014/main" id="{767435D7-1FE3-1E15-F303-C139C1DA1C7D}"/>
              </a:ext>
            </a:extLst>
          </p:cNvPr>
          <p:cNvSpPr/>
          <p:nvPr/>
        </p:nvSpPr>
        <p:spPr>
          <a:xfrm rot="16200000">
            <a:off x="3510132" y="2152146"/>
            <a:ext cx="337321" cy="792088"/>
          </a:xfrm>
          <a:prstGeom prst="down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7" name="Arrow: Down 6">
            <a:extLst>
              <a:ext uri="{FF2B5EF4-FFF2-40B4-BE49-F238E27FC236}">
                <a16:creationId xmlns:a16="http://schemas.microsoft.com/office/drawing/2014/main" id="{131FFEC4-4BF9-9CD3-FAA1-2EB4655BBED1}"/>
              </a:ext>
            </a:extLst>
          </p:cNvPr>
          <p:cNvSpPr/>
          <p:nvPr/>
        </p:nvSpPr>
        <p:spPr>
          <a:xfrm rot="16200000">
            <a:off x="1541499" y="2153390"/>
            <a:ext cx="337321" cy="792088"/>
          </a:xfrm>
          <a:prstGeom prst="down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8" name="Arrow: Curved Right 7">
            <a:extLst>
              <a:ext uri="{FF2B5EF4-FFF2-40B4-BE49-F238E27FC236}">
                <a16:creationId xmlns:a16="http://schemas.microsoft.com/office/drawing/2014/main" id="{F30595CA-014E-613F-D205-77D1AEA83CEF}"/>
              </a:ext>
            </a:extLst>
          </p:cNvPr>
          <p:cNvSpPr/>
          <p:nvPr/>
        </p:nvSpPr>
        <p:spPr>
          <a:xfrm rot="5400000">
            <a:off x="2371011" y="74893"/>
            <a:ext cx="540618" cy="3915505"/>
          </a:xfrm>
          <a:prstGeom prst="curved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sp>
        <p:nvSpPr>
          <p:cNvPr id="9" name="TextBox 8">
            <a:extLst>
              <a:ext uri="{FF2B5EF4-FFF2-40B4-BE49-F238E27FC236}">
                <a16:creationId xmlns:a16="http://schemas.microsoft.com/office/drawing/2014/main" id="{BCEC651D-23D1-6C34-50EF-13E2054E2510}"/>
              </a:ext>
            </a:extLst>
          </p:cNvPr>
          <p:cNvSpPr txBox="1"/>
          <p:nvPr/>
        </p:nvSpPr>
        <p:spPr>
          <a:xfrm>
            <a:off x="2028594" y="2302955"/>
            <a:ext cx="1296145" cy="461665"/>
          </a:xfrm>
          <a:prstGeom prst="rect">
            <a:avLst/>
          </a:prstGeom>
          <a:noFill/>
        </p:spPr>
        <p:txBody>
          <a:bodyPr wrap="square" rtlCol="0">
            <a:spAutoFit/>
          </a:bodyPr>
          <a:lstStyle/>
          <a:p>
            <a:pPr algn="ctr"/>
            <a:r>
              <a:rPr lang="en-GB" sz="2400" b="1"/>
              <a:t>FEEL</a:t>
            </a:r>
          </a:p>
        </p:txBody>
      </p:sp>
      <p:sp>
        <p:nvSpPr>
          <p:cNvPr id="10" name="TextBox 9">
            <a:extLst>
              <a:ext uri="{FF2B5EF4-FFF2-40B4-BE49-F238E27FC236}">
                <a16:creationId xmlns:a16="http://schemas.microsoft.com/office/drawing/2014/main" id="{41CA9744-7AC7-C9C8-4ED2-BC2FC6524F61}"/>
              </a:ext>
            </a:extLst>
          </p:cNvPr>
          <p:cNvSpPr txBox="1"/>
          <p:nvPr/>
        </p:nvSpPr>
        <p:spPr>
          <a:xfrm>
            <a:off x="3951223" y="2319263"/>
            <a:ext cx="1296145" cy="461665"/>
          </a:xfrm>
          <a:prstGeom prst="rect">
            <a:avLst/>
          </a:prstGeom>
          <a:noFill/>
        </p:spPr>
        <p:txBody>
          <a:bodyPr wrap="square" rtlCol="0">
            <a:spAutoFit/>
          </a:bodyPr>
          <a:lstStyle/>
          <a:p>
            <a:pPr algn="ctr"/>
            <a:r>
              <a:rPr lang="en-GB" sz="2400" b="1"/>
              <a:t>ACT</a:t>
            </a:r>
          </a:p>
        </p:txBody>
      </p:sp>
      <p:sp>
        <p:nvSpPr>
          <p:cNvPr id="11" name="Content Placeholder 2">
            <a:extLst>
              <a:ext uri="{FF2B5EF4-FFF2-40B4-BE49-F238E27FC236}">
                <a16:creationId xmlns:a16="http://schemas.microsoft.com/office/drawing/2014/main" id="{D1A4692E-D747-3E24-B646-E271AC2AB12C}"/>
              </a:ext>
            </a:extLst>
          </p:cNvPr>
          <p:cNvSpPr txBox="1">
            <a:spLocks/>
          </p:cNvSpPr>
          <p:nvPr/>
        </p:nvSpPr>
        <p:spPr bwMode="auto">
          <a:xfrm>
            <a:off x="191955" y="2880695"/>
            <a:ext cx="6756309" cy="209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SzPct val="83000"/>
              <a:buBlip>
                <a:blip r:embed="rId4"/>
              </a:buBlip>
              <a:defRPr sz="3200" kern="1200">
                <a:solidFill>
                  <a:schemeClr val="tx1"/>
                </a:solidFill>
                <a:latin typeface="+mn-lt"/>
                <a:ea typeface="ヒラギノ角ゴ Pro W3" charset="0"/>
                <a:cs typeface="Gill Sans CE Roman"/>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 typeface="Arial" panose="020B0604020202020204" pitchFamily="34" charset="0"/>
              <a:buChar char="•"/>
            </a:pPr>
            <a:r>
              <a:rPr lang="en-GB" altLang="en-US" sz="2000">
                <a:latin typeface="Arial" panose="020B0604020202020204" pitchFamily="34" charset="0"/>
                <a:ea typeface="ヒラギノ角ゴ Pro W3"/>
                <a:cs typeface="Arial" panose="020B0604020202020204" pitchFamily="34" charset="0"/>
              </a:rPr>
              <a:t>Our thoughts lead to</a:t>
            </a:r>
          </a:p>
          <a:p>
            <a:pPr eaLnBrk="1" hangingPunct="1">
              <a:buFont typeface="Arial" panose="020B0604020202020204" pitchFamily="34" charset="0"/>
              <a:buChar char="•"/>
            </a:pPr>
            <a:r>
              <a:rPr lang="en-GB" altLang="en-US" sz="2000">
                <a:latin typeface="Arial" panose="020B0604020202020204" pitchFamily="34" charset="0"/>
                <a:ea typeface="ヒラギノ角ゴ Pro W3"/>
                <a:cs typeface="Arial" panose="020B0604020202020204" pitchFamily="34" charset="0"/>
              </a:rPr>
              <a:t>Our feelings (emotions) which determine</a:t>
            </a:r>
          </a:p>
          <a:p>
            <a:pPr eaLnBrk="1" hangingPunct="1">
              <a:buFont typeface="Arial" panose="020B0604020202020204" pitchFamily="34" charset="0"/>
              <a:buChar char="•"/>
            </a:pPr>
            <a:r>
              <a:rPr lang="en-GB" altLang="en-US" sz="2000">
                <a:latin typeface="Arial" panose="020B0604020202020204" pitchFamily="34" charset="0"/>
                <a:ea typeface="ヒラギノ角ゴ Pro W3"/>
                <a:cs typeface="Arial" panose="020B0604020202020204" pitchFamily="34" charset="0"/>
              </a:rPr>
              <a:t>Our Beliefs which lead to </a:t>
            </a:r>
          </a:p>
          <a:p>
            <a:pPr eaLnBrk="1" hangingPunct="1">
              <a:buFont typeface="Arial" panose="020B0604020202020204" pitchFamily="34" charset="0"/>
              <a:buChar char="•"/>
            </a:pPr>
            <a:r>
              <a:rPr lang="en-GB" altLang="en-US" sz="2000">
                <a:latin typeface="Arial" panose="020B0604020202020204" pitchFamily="34" charset="0"/>
                <a:ea typeface="ヒラギノ角ゴ Pro W3"/>
                <a:cs typeface="Arial" panose="020B0604020202020204" pitchFamily="34" charset="0"/>
              </a:rPr>
              <a:t>Our Actions.</a:t>
            </a:r>
            <a:endParaRPr lang="en-GB" altLang="en-US" sz="2000" b="1">
              <a:solidFill>
                <a:schemeClr val="accent2"/>
              </a:solidFill>
              <a:latin typeface="Arial" panose="020B0604020202020204" pitchFamily="34" charset="0"/>
              <a:ea typeface="ヒラギノ角ゴ Pro W3"/>
              <a:cs typeface="Arial" panose="020B0604020202020204" pitchFamily="34" charset="0"/>
            </a:endParaRPr>
          </a:p>
          <a:p>
            <a:pPr marL="0" indent="0" eaLnBrk="1" hangingPunct="1">
              <a:buNone/>
            </a:pPr>
            <a:r>
              <a:rPr lang="en-GB" altLang="en-US" sz="2000" b="1">
                <a:solidFill>
                  <a:schemeClr val="accent2"/>
                </a:solidFill>
                <a:latin typeface="Arial" panose="020B0604020202020204" pitchFamily="34" charset="0"/>
                <a:ea typeface="ヒラギノ角ゴ Pro W3"/>
                <a:cs typeface="Arial" panose="020B0604020202020204" pitchFamily="34" charset="0"/>
              </a:rPr>
              <a:t>So, if we change our thoughts…</a:t>
            </a:r>
          </a:p>
          <a:p>
            <a:pPr marL="0" indent="0" eaLnBrk="1" hangingPunct="1">
              <a:buFontTx/>
              <a:buNone/>
            </a:pPr>
            <a:endParaRPr lang="en-GB" altLang="en-US" sz="2400">
              <a:latin typeface="Arial" panose="020B0604020202020204" pitchFamily="34" charset="0"/>
              <a:ea typeface="ヒラギノ角ゴ Pro W3"/>
              <a:cs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282994" y="325704"/>
            <a:ext cx="8578011" cy="733982"/>
          </a:xfrm>
        </p:spPr>
        <p:txBody>
          <a:bodyPr>
            <a:noAutofit/>
          </a:bodyPr>
          <a:lstStyle/>
          <a:p>
            <a:pPr algn="ctr"/>
            <a:r>
              <a:rPr lang="en-GB" sz="3200" err="1">
                <a:solidFill>
                  <a:srgbClr val="00FF99"/>
                </a:solidFill>
                <a:latin typeface="Arial" panose="020B0604020202020204" pitchFamily="34" charset="0"/>
                <a:ea typeface="+mj-lt"/>
                <a:cs typeface="Arial" panose="020B0604020202020204" pitchFamily="34" charset="0"/>
              </a:rPr>
              <a:t>REBT</a:t>
            </a:r>
            <a:r>
              <a:rPr lang="en-GB" sz="3200" err="1">
                <a:latin typeface="Arial" panose="020B0604020202020204" pitchFamily="34" charset="0"/>
                <a:ea typeface="+mj-lt"/>
                <a:cs typeface="Arial" panose="020B0604020202020204" pitchFamily="34" charset="0"/>
              </a:rPr>
              <a:t>:</a:t>
            </a:r>
            <a:r>
              <a:rPr lang="en-GB" sz="3200" b="1" err="1">
                <a:latin typeface="Arial" panose="020B0604020202020204" pitchFamily="34" charset="0"/>
                <a:ea typeface="+mj-lt"/>
                <a:cs typeface="Arial" panose="020B0604020202020204" pitchFamily="34" charset="0"/>
              </a:rPr>
              <a:t>Identifying</a:t>
            </a:r>
            <a:r>
              <a:rPr lang="en-GB" sz="3200" b="1">
                <a:latin typeface="Arial" panose="020B0604020202020204" pitchFamily="34" charset="0"/>
                <a:ea typeface="+mj-lt"/>
                <a:cs typeface="Arial" panose="020B0604020202020204" pitchFamily="34" charset="0"/>
              </a:rPr>
              <a:t> &amp; Challenging your “Beliefs”</a:t>
            </a:r>
            <a:endParaRPr lang="en-US" sz="3200"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1CCE4C-80C6-4418-A202-03D0A621C0DC}"/>
              </a:ext>
            </a:extLst>
          </p:cNvPr>
          <p:cNvSpPr txBox="1"/>
          <p:nvPr/>
        </p:nvSpPr>
        <p:spPr>
          <a:xfrm>
            <a:off x="4750996" y="1700808"/>
            <a:ext cx="3955211" cy="37164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100" b="1">
                <a:ea typeface="+mn-lt"/>
                <a:cs typeface="+mn-lt"/>
              </a:rPr>
              <a:t>Ask Yourself.......</a:t>
            </a:r>
          </a:p>
          <a:p>
            <a:endParaRPr lang="en-GB" b="1">
              <a:solidFill>
                <a:schemeClr val="bg1"/>
              </a:solidFill>
              <a:ea typeface="+mn-lt"/>
              <a:cs typeface="+mn-lt"/>
            </a:endParaRPr>
          </a:p>
          <a:p>
            <a:r>
              <a:rPr lang="en-GB">
                <a:ea typeface="+mn-lt"/>
                <a:cs typeface="+mn-lt"/>
              </a:rPr>
              <a:t>Where is holding this belief getting me? Is it helpful?  Or is it self-defeating?</a:t>
            </a:r>
            <a:endParaRPr lang="en-US">
              <a:cs typeface="Calibri"/>
            </a:endParaRPr>
          </a:p>
          <a:p>
            <a:endParaRPr lang="en-US">
              <a:cs typeface="Calibri"/>
            </a:endParaRPr>
          </a:p>
          <a:p>
            <a:r>
              <a:rPr lang="en-GB">
                <a:ea typeface="+mn-lt"/>
                <a:cs typeface="+mn-lt"/>
              </a:rPr>
              <a:t>Where is the evidence to support my belief?  Is it consistent with reality?</a:t>
            </a:r>
            <a:endParaRPr lang="en-GB">
              <a:cs typeface="Calibri"/>
            </a:endParaRPr>
          </a:p>
          <a:p>
            <a:endParaRPr lang="en-GB">
              <a:cs typeface="Calibri"/>
            </a:endParaRPr>
          </a:p>
          <a:p>
            <a:r>
              <a:rPr lang="en-GB">
                <a:ea typeface="+mn-lt"/>
                <a:cs typeface="+mn-lt"/>
              </a:rPr>
              <a:t>Is my belief rigid or flexible?</a:t>
            </a:r>
            <a:endParaRPr lang="en-GB">
              <a:cs typeface="Calibri"/>
            </a:endParaRPr>
          </a:p>
          <a:p>
            <a:endParaRPr lang="en-GB">
              <a:cs typeface="Calibri"/>
            </a:endParaRPr>
          </a:p>
          <a:p>
            <a:r>
              <a:rPr lang="en-GB">
                <a:ea typeface="+mn-lt"/>
                <a:cs typeface="+mn-lt"/>
              </a:rPr>
              <a:t>What helpful belief can I use to replace this unhelpful belief?</a:t>
            </a:r>
            <a:endParaRPr lang="en-GB"/>
          </a:p>
        </p:txBody>
      </p:sp>
      <p:graphicFrame>
        <p:nvGraphicFramePr>
          <p:cNvPr id="7" name="TextBox 4">
            <a:extLst>
              <a:ext uri="{FF2B5EF4-FFF2-40B4-BE49-F238E27FC236}">
                <a16:creationId xmlns:a16="http://schemas.microsoft.com/office/drawing/2014/main" id="{459186BE-197D-4927-AE83-BD410D8F395E}"/>
              </a:ext>
            </a:extLst>
          </p:cNvPr>
          <p:cNvGraphicFramePr/>
          <p:nvPr>
            <p:extLst>
              <p:ext uri="{D42A27DB-BD31-4B8C-83A1-F6EECF244321}">
                <p14:modId xmlns:p14="http://schemas.microsoft.com/office/powerpoint/2010/main" val="3638320017"/>
              </p:ext>
            </p:extLst>
          </p:nvPr>
        </p:nvGraphicFramePr>
        <p:xfrm>
          <a:off x="437793" y="1412777"/>
          <a:ext cx="371798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379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169857" y="653969"/>
            <a:ext cx="8804286" cy="733982"/>
          </a:xfrm>
        </p:spPr>
        <p:txBody>
          <a:bodyPr>
            <a:noAutofit/>
          </a:bodyPr>
          <a:lstStyle/>
          <a:p>
            <a:pPr algn="ctr"/>
            <a:r>
              <a:rPr lang="en-GB" sz="3200">
                <a:solidFill>
                  <a:schemeClr val="accent2"/>
                </a:solidFill>
                <a:latin typeface="Arial" panose="020B0604020202020204" pitchFamily="34" charset="0"/>
                <a:ea typeface="+mj-lt"/>
                <a:cs typeface="Arial" panose="020B0604020202020204" pitchFamily="34" charset="0"/>
              </a:rPr>
              <a:t>Rational Emotional Behavioural Therapy (</a:t>
            </a:r>
            <a:r>
              <a:rPr lang="en-GB" sz="3200" b="1">
                <a:solidFill>
                  <a:srgbClr val="00FF99"/>
                </a:solidFill>
                <a:latin typeface="Arial" panose="020B0604020202020204" pitchFamily="34" charset="0"/>
                <a:ea typeface="+mj-lt"/>
                <a:cs typeface="Arial" panose="020B0604020202020204" pitchFamily="34" charset="0"/>
              </a:rPr>
              <a:t>REBT</a:t>
            </a:r>
            <a:r>
              <a:rPr lang="en-GB" sz="3200" b="1">
                <a:solidFill>
                  <a:schemeClr val="accent2"/>
                </a:solidFill>
                <a:latin typeface="Arial" panose="020B0604020202020204" pitchFamily="34" charset="0"/>
                <a:ea typeface="+mj-lt"/>
                <a:cs typeface="Arial" panose="020B0604020202020204" pitchFamily="34" charset="0"/>
              </a:rPr>
              <a:t>) </a:t>
            </a:r>
            <a:br>
              <a:rPr lang="en-GB" sz="3200" b="1">
                <a:latin typeface="Arial" panose="020B0604020202020204" pitchFamily="34" charset="0"/>
                <a:ea typeface="+mj-lt"/>
                <a:cs typeface="Arial" panose="020B0604020202020204" pitchFamily="34" charset="0"/>
              </a:rPr>
            </a:br>
            <a:endParaRPr lang="en-US" sz="3200"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1CCE4C-80C6-4418-A202-03D0A621C0DC}"/>
              </a:ext>
            </a:extLst>
          </p:cNvPr>
          <p:cNvSpPr txBox="1"/>
          <p:nvPr/>
        </p:nvSpPr>
        <p:spPr>
          <a:xfrm>
            <a:off x="715853" y="1988840"/>
            <a:ext cx="7712294" cy="3947234"/>
          </a:xfrm>
          <a:prstGeom prst="rect">
            <a:avLst/>
          </a:prstGeom>
          <a:solidFill>
            <a:schemeClr val="accent2"/>
          </a:solidFill>
          <a:ln>
            <a:solidFill>
              <a:schemeClr val="accent2">
                <a:lumMod val="20000"/>
                <a:lumOff val="80000"/>
              </a:schemeClr>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b="1">
                <a:ea typeface="+mn-lt"/>
                <a:cs typeface="+mn-lt"/>
              </a:rPr>
              <a:t>REBT attributes much of the unnecessary upset or distress that we humans experience, to the unhelpful beliefs that we have learned</a:t>
            </a:r>
            <a:endParaRPr lang="en-US" b="1">
              <a:cs typeface="Calibri"/>
            </a:endParaRPr>
          </a:p>
          <a:p>
            <a:pPr marL="128588" indent="-128588">
              <a:buFont typeface="Arial"/>
              <a:buChar char="•"/>
            </a:pPr>
            <a:endParaRPr lang="en-US" b="1">
              <a:cs typeface="Calibri"/>
            </a:endParaRPr>
          </a:p>
          <a:p>
            <a:pPr marL="342900" indent="-342900">
              <a:buFont typeface="Arial"/>
              <a:buChar char="•"/>
            </a:pPr>
            <a:r>
              <a:rPr lang="en-GB" b="1">
                <a:ea typeface="+mn-lt"/>
                <a:cs typeface="+mn-lt"/>
              </a:rPr>
              <a:t>You can easily make yourself miserable by allowing your self-defeating or otherwise unhelpful beliefs to go unchallenged in your life</a:t>
            </a:r>
            <a:endParaRPr lang="en-GB" b="1">
              <a:cs typeface="Calibri"/>
            </a:endParaRPr>
          </a:p>
          <a:p>
            <a:pPr marL="128588" indent="-128588">
              <a:buFont typeface="Arial"/>
              <a:buChar char="•"/>
            </a:pPr>
            <a:endParaRPr lang="en-GB" b="1">
              <a:cs typeface="Calibri"/>
            </a:endParaRPr>
          </a:p>
          <a:p>
            <a:pPr marL="342900" indent="-342900">
              <a:buFont typeface="Arial"/>
              <a:buChar char="•"/>
            </a:pPr>
            <a:r>
              <a:rPr lang="en-GB" b="1">
                <a:ea typeface="+mn-lt"/>
                <a:cs typeface="+mn-lt"/>
              </a:rPr>
              <a:t>Recognising your unhelpful beliefs can be difficult, but the payoffs are big</a:t>
            </a:r>
            <a:endParaRPr lang="en-GB" b="1">
              <a:cs typeface="Calibri"/>
            </a:endParaRPr>
          </a:p>
          <a:p>
            <a:pPr marL="128588" indent="-128588">
              <a:buFont typeface="Arial"/>
              <a:buChar char="•"/>
            </a:pPr>
            <a:endParaRPr lang="en-GB" b="1">
              <a:cs typeface="Calibri"/>
            </a:endParaRPr>
          </a:p>
          <a:p>
            <a:pPr marL="342900" indent="-342900">
              <a:buFont typeface="Arial"/>
              <a:buChar char="•"/>
            </a:pPr>
            <a:r>
              <a:rPr lang="en-GB" b="1">
                <a:ea typeface="+mn-lt"/>
                <a:cs typeface="+mn-lt"/>
              </a:rPr>
              <a:t>Learning to recognise these unhelpful beliefs for what they are (beliefs that can be challenged and changed) is an important skill for emotional self-management</a:t>
            </a:r>
            <a:endParaRPr lang="en-GB" b="1">
              <a:cs typeface="Calibri"/>
            </a:endParaRPr>
          </a:p>
        </p:txBody>
      </p:sp>
      <p:sp>
        <p:nvSpPr>
          <p:cNvPr id="5" name="TextBox 4">
            <a:extLst>
              <a:ext uri="{FF2B5EF4-FFF2-40B4-BE49-F238E27FC236}">
                <a16:creationId xmlns:a16="http://schemas.microsoft.com/office/drawing/2014/main" id="{DF2B8D87-032D-6B46-6C7A-CB9467405A92}"/>
              </a:ext>
            </a:extLst>
          </p:cNvPr>
          <p:cNvSpPr txBox="1"/>
          <p:nvPr/>
        </p:nvSpPr>
        <p:spPr>
          <a:xfrm>
            <a:off x="631486" y="1419222"/>
            <a:ext cx="3955211"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100" b="1">
                <a:ea typeface="+mn-lt"/>
                <a:cs typeface="+mn-lt"/>
              </a:rPr>
              <a:t>Let’s look at this again</a:t>
            </a:r>
          </a:p>
        </p:txBody>
      </p:sp>
    </p:spTree>
    <p:extLst>
      <p:ext uri="{BB962C8B-B14F-4D97-AF65-F5344CB8AC3E}">
        <p14:creationId xmlns:p14="http://schemas.microsoft.com/office/powerpoint/2010/main" val="201763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28651" y="404664"/>
            <a:ext cx="8070011" cy="733982"/>
          </a:xfrm>
        </p:spPr>
        <p:txBody>
          <a:bodyPr>
            <a:normAutofit fontScale="90000"/>
          </a:bodyPr>
          <a:lstStyle/>
          <a:p>
            <a:pPr algn="ctr"/>
            <a:r>
              <a:rPr lang="en-GB" b="1">
                <a:solidFill>
                  <a:srgbClr val="E42C69"/>
                </a:solidFill>
                <a:latin typeface="Arial" panose="020B0604020202020204" pitchFamily="34" charset="0"/>
                <a:ea typeface="+mj-lt"/>
                <a:cs typeface="Arial" panose="020B0604020202020204" pitchFamily="34" charset="0"/>
              </a:rPr>
              <a:t>Safety</a:t>
            </a:r>
            <a:r>
              <a:rPr lang="en-GB" b="1">
                <a:latin typeface="Arial" panose="020B0604020202020204" pitchFamily="34" charset="0"/>
                <a:ea typeface="+mj-lt"/>
                <a:cs typeface="Arial" panose="020B0604020202020204" pitchFamily="34" charset="0"/>
              </a:rPr>
              <a:t> and Support</a:t>
            </a:r>
            <a:endParaRPr lang="en-US"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EB0A3D6-A3E2-49D0-9178-F5CCB817D0AD}"/>
              </a:ext>
            </a:extLst>
          </p:cNvPr>
          <p:cNvSpPr txBox="1"/>
          <p:nvPr/>
        </p:nvSpPr>
        <p:spPr>
          <a:xfrm>
            <a:off x="202108" y="1409216"/>
            <a:ext cx="8516427" cy="47782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400" b="1">
                <a:solidFill>
                  <a:srgbClr val="FFFF00"/>
                </a:solidFill>
                <a:ea typeface="+mn-lt"/>
                <a:cs typeface="+mn-lt"/>
              </a:rPr>
              <a:t>What is violent behaviour?</a:t>
            </a:r>
          </a:p>
          <a:p>
            <a:endParaRPr lang="en-US" sz="2400" b="1">
              <a:solidFill>
                <a:srgbClr val="FFFF00"/>
              </a:solidFill>
              <a:cs typeface="Calibri"/>
            </a:endParaRPr>
          </a:p>
          <a:p>
            <a:r>
              <a:rPr lang="en-GB" sz="2400" b="1">
                <a:solidFill>
                  <a:schemeClr val="bg1"/>
                </a:solidFill>
                <a:ea typeface="+mn-lt"/>
                <a:cs typeface="+mn-lt"/>
              </a:rPr>
              <a:t>“…violence is more than just hitting or pushing.  It is also injury by distortion (as in twisting your words into something hateful) and profanation (swearing at you).   </a:t>
            </a:r>
            <a:endParaRPr lang="en-US" sz="2400" b="1">
              <a:solidFill>
                <a:schemeClr val="bg1"/>
              </a:solidFill>
              <a:ea typeface="+mn-lt"/>
              <a:cs typeface="+mn-lt"/>
            </a:endParaRPr>
          </a:p>
          <a:p>
            <a:r>
              <a:rPr lang="en-GB" sz="2400" b="1">
                <a:solidFill>
                  <a:schemeClr val="bg1"/>
                </a:solidFill>
                <a:ea typeface="+mn-lt"/>
                <a:cs typeface="+mn-lt"/>
              </a:rPr>
              <a:t>Violence is any angry, destructive force (like throwing things) as well as vehement discordance (like threatening to shut you up for good)…….Contrary to what some television shows and movies might suggest, violence is not a natural part of love or sexuality.” </a:t>
            </a:r>
            <a:endParaRPr lang="en-US" sz="2400" b="1">
              <a:solidFill>
                <a:schemeClr val="bg1"/>
              </a:solidFill>
              <a:cs typeface="Calibri"/>
            </a:endParaRPr>
          </a:p>
          <a:p>
            <a:r>
              <a:rPr lang="en-GB" sz="2400">
                <a:ea typeface="+mn-lt"/>
                <a:cs typeface="+mn-lt"/>
              </a:rPr>
              <a:t> </a:t>
            </a:r>
          </a:p>
          <a:p>
            <a:r>
              <a:rPr lang="en-GB" sz="2400">
                <a:ea typeface="+mn-lt"/>
                <a:cs typeface="+mn-lt"/>
              </a:rPr>
              <a:t>Source:  “Get Your Loved One Sober”</a:t>
            </a:r>
            <a:endParaRPr lang="en-GB" sz="2400"/>
          </a:p>
          <a:p>
            <a:pPr algn="l"/>
            <a:endParaRPr lang="en-GB">
              <a:cs typeface="Calibri"/>
            </a:endParaRPr>
          </a:p>
        </p:txBody>
      </p:sp>
    </p:spTree>
    <p:extLst>
      <p:ext uri="{BB962C8B-B14F-4D97-AF65-F5344CB8AC3E}">
        <p14:creationId xmlns:p14="http://schemas.microsoft.com/office/powerpoint/2010/main" val="38585651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37378" y="515552"/>
            <a:ext cx="8070011" cy="733982"/>
          </a:xfrm>
        </p:spPr>
        <p:txBody>
          <a:bodyPr>
            <a:normAutofit fontScale="90000"/>
          </a:bodyPr>
          <a:lstStyle/>
          <a:p>
            <a:pPr algn="ctr"/>
            <a:r>
              <a:rPr lang="en-GB">
                <a:solidFill>
                  <a:srgbClr val="E42C69"/>
                </a:solidFill>
                <a:latin typeface="Arial" panose="020B0604020202020204" pitchFamily="34" charset="0"/>
                <a:ea typeface="+mj-lt"/>
                <a:cs typeface="Arial" panose="020B0604020202020204" pitchFamily="34" charset="0"/>
              </a:rPr>
              <a:t>Safety</a:t>
            </a:r>
            <a:r>
              <a:rPr lang="en-GB">
                <a:latin typeface="Arial" panose="020B0604020202020204" pitchFamily="34" charset="0"/>
                <a:ea typeface="+mj-lt"/>
                <a:cs typeface="Arial" panose="020B0604020202020204" pitchFamily="34" charset="0"/>
              </a:rPr>
              <a:t>: </a:t>
            </a:r>
            <a:r>
              <a:rPr lang="en-GB" b="1">
                <a:latin typeface="Arial" panose="020B0604020202020204" pitchFamily="34" charset="0"/>
                <a:ea typeface="+mj-lt"/>
                <a:cs typeface="Arial" panose="020B0604020202020204" pitchFamily="34" charset="0"/>
              </a:rPr>
              <a:t>Examples of Physical Violence</a:t>
            </a:r>
            <a:endParaRPr lang="en-US"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EB0A3D6-A3E2-49D0-9178-F5CCB817D0AD}"/>
              </a:ext>
            </a:extLst>
          </p:cNvPr>
          <p:cNvSpPr txBox="1"/>
          <p:nvPr/>
        </p:nvSpPr>
        <p:spPr>
          <a:xfrm>
            <a:off x="297612" y="1812625"/>
            <a:ext cx="5842237" cy="35779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400" b="1">
                <a:solidFill>
                  <a:srgbClr val="FFFF00"/>
                </a:solidFill>
                <a:ea typeface="+mn-lt"/>
                <a:cs typeface="+mn-lt"/>
              </a:rPr>
              <a:t>Physical Violence </a:t>
            </a:r>
            <a:endParaRPr lang="en-US" b="1">
              <a:solidFill>
                <a:srgbClr val="FFFF00"/>
              </a:solidFill>
            </a:endParaRPr>
          </a:p>
          <a:p>
            <a:endParaRPr lang="en-GB" sz="1200" b="1">
              <a:solidFill>
                <a:srgbClr val="FFFF00"/>
              </a:solidFill>
              <a:ea typeface="+mn-lt"/>
              <a:cs typeface="+mn-lt"/>
            </a:endParaRPr>
          </a:p>
          <a:p>
            <a:pPr marL="342900" indent="-342900">
              <a:buFont typeface="Arial"/>
              <a:buChar char="•"/>
            </a:pPr>
            <a:r>
              <a:rPr lang="en-GB" sz="2400" b="1">
                <a:solidFill>
                  <a:schemeClr val="bg1"/>
                </a:solidFill>
                <a:ea typeface="+mn-lt"/>
                <a:cs typeface="+mn-lt"/>
              </a:rPr>
              <a:t>Inappropriate physical contact (e.g. hitting, choking, pushing, slapping)</a:t>
            </a:r>
            <a:endParaRPr lang="en-GB" b="1">
              <a:solidFill>
                <a:schemeClr val="bg1"/>
              </a:solidFill>
              <a:cs typeface="Calibri"/>
            </a:endParaRPr>
          </a:p>
          <a:p>
            <a:pPr marL="342900" indent="-342900">
              <a:buFont typeface="Arial"/>
              <a:buChar char="•"/>
            </a:pPr>
            <a:r>
              <a:rPr lang="en-GB" sz="2400" b="1">
                <a:solidFill>
                  <a:schemeClr val="bg1"/>
                </a:solidFill>
                <a:ea typeface="+mn-lt"/>
                <a:cs typeface="+mn-lt"/>
              </a:rPr>
              <a:t>Throwing objects</a:t>
            </a:r>
            <a:endParaRPr lang="en-GB" b="1">
              <a:solidFill>
                <a:schemeClr val="bg1"/>
              </a:solidFill>
              <a:cs typeface="Calibri"/>
            </a:endParaRPr>
          </a:p>
          <a:p>
            <a:pPr marL="342900" indent="-342900">
              <a:buFont typeface="Arial"/>
              <a:buChar char="•"/>
            </a:pPr>
            <a:r>
              <a:rPr lang="en-GB" sz="2400" b="1">
                <a:solidFill>
                  <a:schemeClr val="bg1"/>
                </a:solidFill>
                <a:ea typeface="+mn-lt"/>
                <a:cs typeface="+mn-lt"/>
              </a:rPr>
              <a:t>Locking you out of the home</a:t>
            </a:r>
            <a:endParaRPr lang="en-GB" b="1">
              <a:solidFill>
                <a:schemeClr val="bg1"/>
              </a:solidFill>
              <a:cs typeface="Calibri"/>
            </a:endParaRPr>
          </a:p>
          <a:p>
            <a:pPr marL="342900" indent="-342900">
              <a:buFont typeface="Arial"/>
              <a:buChar char="•"/>
            </a:pPr>
            <a:r>
              <a:rPr lang="en-GB" sz="2400" b="1">
                <a:solidFill>
                  <a:schemeClr val="bg1"/>
                </a:solidFill>
                <a:ea typeface="+mn-lt"/>
                <a:cs typeface="+mn-lt"/>
              </a:rPr>
              <a:t>Smashing, damaging, stealing or selling your possessions</a:t>
            </a:r>
            <a:endParaRPr lang="en-GB" b="1">
              <a:solidFill>
                <a:schemeClr val="bg1"/>
              </a:solidFill>
              <a:cs typeface="Calibri"/>
            </a:endParaRPr>
          </a:p>
          <a:p>
            <a:pPr marL="342900" indent="-342900">
              <a:buFont typeface="Arial"/>
              <a:buChar char="•"/>
            </a:pPr>
            <a:r>
              <a:rPr lang="en-GB" sz="2400" b="1">
                <a:solidFill>
                  <a:schemeClr val="bg1"/>
                </a:solidFill>
                <a:ea typeface="+mn-lt"/>
                <a:cs typeface="+mn-lt"/>
              </a:rPr>
              <a:t>Driving recklessly</a:t>
            </a:r>
            <a:endParaRPr lang="en-GB" b="1">
              <a:solidFill>
                <a:schemeClr val="bg1"/>
              </a:solidFill>
              <a:cs typeface="Calibri"/>
            </a:endParaRPr>
          </a:p>
          <a:p>
            <a:pPr marL="342900" indent="-342900">
              <a:buFont typeface="Arial"/>
              <a:buChar char="•"/>
            </a:pPr>
            <a:r>
              <a:rPr lang="en-GB" sz="2400" b="1">
                <a:solidFill>
                  <a:schemeClr val="bg1"/>
                </a:solidFill>
                <a:ea typeface="+mn-lt"/>
                <a:cs typeface="+mn-lt"/>
              </a:rPr>
              <a:t>Punching walls or doors</a:t>
            </a:r>
            <a:endParaRPr lang="en-GB">
              <a:solidFill>
                <a:schemeClr val="bg1"/>
              </a:solidFill>
              <a:cs typeface="Calibri"/>
            </a:endParaRPr>
          </a:p>
        </p:txBody>
      </p:sp>
      <p:pic>
        <p:nvPicPr>
          <p:cNvPr id="3" name="Picture 5" descr="A picture containing food&#10;&#10;Description automatically generated">
            <a:extLst>
              <a:ext uri="{FF2B5EF4-FFF2-40B4-BE49-F238E27FC236}">
                <a16:creationId xmlns:a16="http://schemas.microsoft.com/office/drawing/2014/main" id="{C692D8C4-A32E-43D9-9BC6-ADE80E3B537E}"/>
              </a:ext>
            </a:extLst>
          </p:cNvPr>
          <p:cNvPicPr>
            <a:picLocks noChangeAspect="1"/>
          </p:cNvPicPr>
          <p:nvPr/>
        </p:nvPicPr>
        <p:blipFill>
          <a:blip r:embed="rId2"/>
          <a:stretch>
            <a:fillRect/>
          </a:stretch>
        </p:blipFill>
        <p:spPr>
          <a:xfrm>
            <a:off x="6465499" y="2143232"/>
            <a:ext cx="2370107" cy="2808761"/>
          </a:xfrm>
          <a:prstGeom prst="rect">
            <a:avLst/>
          </a:prstGeom>
        </p:spPr>
      </p:pic>
    </p:spTree>
    <p:extLst>
      <p:ext uri="{BB962C8B-B14F-4D97-AF65-F5344CB8AC3E}">
        <p14:creationId xmlns:p14="http://schemas.microsoft.com/office/powerpoint/2010/main" val="4224773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827584" y="311988"/>
            <a:ext cx="8070011" cy="733982"/>
          </a:xfrm>
        </p:spPr>
        <p:txBody>
          <a:bodyPr>
            <a:normAutofit fontScale="90000"/>
          </a:bodyPr>
          <a:lstStyle/>
          <a:p>
            <a:pPr algn="ctr"/>
            <a:r>
              <a:rPr lang="en-GB" b="1">
                <a:solidFill>
                  <a:srgbClr val="E42C69"/>
                </a:solidFill>
                <a:latin typeface="Lucida Sans Unicode"/>
                <a:ea typeface="+mj-lt"/>
                <a:cs typeface="+mj-lt"/>
              </a:rPr>
              <a:t>Safety</a:t>
            </a:r>
            <a:r>
              <a:rPr lang="en-GB" b="1">
                <a:latin typeface="Lucida Sans Unicode"/>
                <a:ea typeface="+mj-lt"/>
                <a:cs typeface="+mj-lt"/>
              </a:rPr>
              <a:t>: Verbal Abuse</a:t>
            </a:r>
            <a:endParaRPr lang="en-US" b="1">
              <a:latin typeface="Lucida Sans Unicode"/>
              <a:cs typeface="Calibri Light" panose="020F0302020204030204"/>
            </a:endParaRPr>
          </a:p>
        </p:txBody>
      </p:sp>
      <p:sp>
        <p:nvSpPr>
          <p:cNvPr id="5" name="TextBox 4">
            <a:extLst>
              <a:ext uri="{FF2B5EF4-FFF2-40B4-BE49-F238E27FC236}">
                <a16:creationId xmlns:a16="http://schemas.microsoft.com/office/drawing/2014/main" id="{7EB0A3D6-A3E2-49D0-9178-F5CCB817D0AD}"/>
              </a:ext>
            </a:extLst>
          </p:cNvPr>
          <p:cNvSpPr txBox="1"/>
          <p:nvPr/>
        </p:nvSpPr>
        <p:spPr>
          <a:xfrm>
            <a:off x="251520" y="1500194"/>
            <a:ext cx="5167485" cy="380873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700" b="1">
                <a:solidFill>
                  <a:srgbClr val="FFFF00"/>
                </a:solidFill>
                <a:ea typeface="+mn-lt"/>
                <a:cs typeface="+mn-lt"/>
              </a:rPr>
              <a:t>Verbal Abuse</a:t>
            </a:r>
            <a:r>
              <a:rPr lang="en-GB" sz="2700" b="1">
                <a:solidFill>
                  <a:srgbClr val="FF0000"/>
                </a:solidFill>
                <a:ea typeface="+mn-lt"/>
                <a:cs typeface="+mn-lt"/>
              </a:rPr>
              <a:t> </a:t>
            </a:r>
          </a:p>
          <a:p>
            <a:endParaRPr lang="en-US" sz="2700" b="1">
              <a:solidFill>
                <a:srgbClr val="FF0000"/>
              </a:solidFill>
              <a:cs typeface="Calibri"/>
            </a:endParaRPr>
          </a:p>
          <a:p>
            <a:pPr marL="428625" indent="-428625">
              <a:buFont typeface="Arial"/>
              <a:buChar char="•"/>
            </a:pPr>
            <a:r>
              <a:rPr lang="en-GB" sz="2700" b="1">
                <a:solidFill>
                  <a:schemeClr val="bg1"/>
                </a:solidFill>
                <a:ea typeface="+mn-lt"/>
                <a:cs typeface="+mn-lt"/>
              </a:rPr>
              <a:t>Humiliation/insults/shaming</a:t>
            </a:r>
            <a:endParaRPr lang="en-GB" sz="2700" b="1">
              <a:solidFill>
                <a:schemeClr val="bg1"/>
              </a:solidFill>
              <a:cs typeface="Calibri"/>
            </a:endParaRPr>
          </a:p>
          <a:p>
            <a:pPr marL="428625" indent="-428625">
              <a:buFont typeface="Arial"/>
              <a:buChar char="•"/>
            </a:pPr>
            <a:r>
              <a:rPr lang="en-GB" sz="2700" b="1">
                <a:solidFill>
                  <a:schemeClr val="bg1"/>
                </a:solidFill>
                <a:ea typeface="+mn-lt"/>
                <a:cs typeface="+mn-lt"/>
              </a:rPr>
              <a:t>Yelling/swearing/screaming</a:t>
            </a:r>
            <a:endParaRPr lang="en-GB" sz="2700" b="1">
              <a:solidFill>
                <a:schemeClr val="bg1"/>
              </a:solidFill>
              <a:cs typeface="Calibri"/>
            </a:endParaRPr>
          </a:p>
          <a:p>
            <a:pPr marL="428625" indent="-428625">
              <a:buFont typeface="Arial"/>
              <a:buChar char="•"/>
            </a:pPr>
            <a:r>
              <a:rPr lang="en-GB" sz="2700" b="1">
                <a:solidFill>
                  <a:schemeClr val="bg1"/>
                </a:solidFill>
                <a:ea typeface="+mn-lt"/>
                <a:cs typeface="+mn-lt"/>
              </a:rPr>
              <a:t>Criticising your appearance or actions</a:t>
            </a:r>
            <a:endParaRPr lang="en-GB" sz="2700" b="1">
              <a:solidFill>
                <a:schemeClr val="bg1"/>
              </a:solidFill>
              <a:cs typeface="Calibri"/>
            </a:endParaRPr>
          </a:p>
          <a:p>
            <a:pPr marL="428625" indent="-428625">
              <a:buFont typeface="Arial"/>
              <a:buChar char="•"/>
            </a:pPr>
            <a:r>
              <a:rPr lang="en-GB" sz="2700" b="1">
                <a:solidFill>
                  <a:schemeClr val="bg1"/>
                </a:solidFill>
                <a:ea typeface="+mn-lt"/>
                <a:cs typeface="+mn-lt"/>
              </a:rPr>
              <a:t>Name calling</a:t>
            </a:r>
            <a:endParaRPr lang="en-GB" sz="2700" b="1">
              <a:solidFill>
                <a:schemeClr val="bg1"/>
              </a:solidFill>
              <a:cs typeface="Calibri"/>
            </a:endParaRPr>
          </a:p>
          <a:p>
            <a:pPr marL="428625" indent="-428625">
              <a:buFont typeface="Arial"/>
              <a:buChar char="•"/>
            </a:pPr>
            <a:r>
              <a:rPr lang="en-GB" sz="2700" b="1">
                <a:solidFill>
                  <a:schemeClr val="bg1"/>
                </a:solidFill>
                <a:ea typeface="+mn-lt"/>
                <a:cs typeface="+mn-lt"/>
              </a:rPr>
              <a:t>Using a harsh and degrading tone of voice</a:t>
            </a:r>
            <a:endParaRPr lang="en-GB" sz="2700" b="1">
              <a:solidFill>
                <a:schemeClr val="bg1"/>
              </a:solidFill>
              <a:cs typeface="Calibri" panose="020F0502020204030204"/>
            </a:endParaRPr>
          </a:p>
        </p:txBody>
      </p:sp>
      <p:pic>
        <p:nvPicPr>
          <p:cNvPr id="6" name="Picture 6" descr="A close up of a logo&#10;&#10;Description automatically generated">
            <a:extLst>
              <a:ext uri="{FF2B5EF4-FFF2-40B4-BE49-F238E27FC236}">
                <a16:creationId xmlns:a16="http://schemas.microsoft.com/office/drawing/2014/main" id="{C02ABBBE-0415-4383-B07D-714391B43F6D}"/>
              </a:ext>
            </a:extLst>
          </p:cNvPr>
          <p:cNvPicPr>
            <a:picLocks noChangeAspect="1"/>
          </p:cNvPicPr>
          <p:nvPr/>
        </p:nvPicPr>
        <p:blipFill>
          <a:blip r:embed="rId2"/>
          <a:stretch>
            <a:fillRect/>
          </a:stretch>
        </p:blipFill>
        <p:spPr>
          <a:xfrm>
            <a:off x="6084168" y="2370556"/>
            <a:ext cx="2550183" cy="2938373"/>
          </a:xfrm>
          <a:prstGeom prst="rect">
            <a:avLst/>
          </a:prstGeom>
        </p:spPr>
      </p:pic>
    </p:spTree>
    <p:extLst>
      <p:ext uri="{BB962C8B-B14F-4D97-AF65-F5344CB8AC3E}">
        <p14:creationId xmlns:p14="http://schemas.microsoft.com/office/powerpoint/2010/main" val="21798648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73093" y="478271"/>
            <a:ext cx="8770907" cy="733982"/>
          </a:xfrm>
        </p:spPr>
        <p:txBody>
          <a:bodyPr>
            <a:normAutofit fontScale="90000"/>
          </a:bodyPr>
          <a:lstStyle/>
          <a:p>
            <a:pPr algn="ctr"/>
            <a:r>
              <a:rPr lang="en-GB" b="1">
                <a:solidFill>
                  <a:srgbClr val="E42C69"/>
                </a:solidFill>
                <a:latin typeface="Lucida Sans Unicode"/>
                <a:ea typeface="+mj-lt"/>
                <a:cs typeface="+mj-lt"/>
              </a:rPr>
              <a:t>Safety</a:t>
            </a:r>
            <a:r>
              <a:rPr lang="en-GB" b="1">
                <a:latin typeface="Lucida Sans Unicode"/>
                <a:ea typeface="+mj-lt"/>
                <a:cs typeface="+mj-lt"/>
              </a:rPr>
              <a:t>:</a:t>
            </a:r>
            <a:r>
              <a:rPr lang="en-GB" b="1">
                <a:ea typeface="+mj-lt"/>
                <a:cs typeface="+mj-lt"/>
              </a:rPr>
              <a:t> </a:t>
            </a:r>
            <a:r>
              <a:rPr lang="en-GB" b="1">
                <a:latin typeface="Lucida Sans Unicode"/>
                <a:ea typeface="+mj-lt"/>
                <a:cs typeface="+mj-lt"/>
              </a:rPr>
              <a:t>Psychological &amp; Emotional Abuse</a:t>
            </a:r>
            <a:endParaRPr lang="en-US" b="1">
              <a:latin typeface="Lucida Sans Unicode"/>
              <a:cs typeface="Calibri Light" panose="020F0302020204030204"/>
            </a:endParaRPr>
          </a:p>
        </p:txBody>
      </p:sp>
      <p:sp>
        <p:nvSpPr>
          <p:cNvPr id="5" name="TextBox 4">
            <a:extLst>
              <a:ext uri="{FF2B5EF4-FFF2-40B4-BE49-F238E27FC236}">
                <a16:creationId xmlns:a16="http://schemas.microsoft.com/office/drawing/2014/main" id="{7EB0A3D6-A3E2-49D0-9178-F5CCB817D0AD}"/>
              </a:ext>
            </a:extLst>
          </p:cNvPr>
          <p:cNvSpPr txBox="1"/>
          <p:nvPr/>
        </p:nvSpPr>
        <p:spPr>
          <a:xfrm>
            <a:off x="577970" y="1866541"/>
            <a:ext cx="5313871" cy="394723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sz="2100" b="1">
                <a:solidFill>
                  <a:schemeClr val="bg1"/>
                </a:solidFill>
                <a:ea typeface="+mn-lt"/>
                <a:cs typeface="+mn-lt"/>
              </a:rPr>
              <a:t>Humiliates you in front of others</a:t>
            </a:r>
            <a:endParaRPr lang="en-GB" sz="2100" b="1">
              <a:solidFill>
                <a:schemeClr val="bg1"/>
              </a:solidFill>
              <a:cs typeface="Calibri"/>
            </a:endParaRPr>
          </a:p>
          <a:p>
            <a:pPr marL="342900" indent="-342900">
              <a:buFont typeface="Arial"/>
              <a:buChar char="•"/>
            </a:pPr>
            <a:r>
              <a:rPr lang="en-GB" sz="2100" b="1">
                <a:solidFill>
                  <a:schemeClr val="bg1"/>
                </a:solidFill>
                <a:ea typeface="+mn-lt"/>
                <a:cs typeface="+mn-lt"/>
              </a:rPr>
              <a:t>Prevents or discourages you from seeing family or friends</a:t>
            </a:r>
            <a:endParaRPr lang="en-GB" sz="2100" b="1">
              <a:solidFill>
                <a:schemeClr val="bg1"/>
              </a:solidFill>
              <a:cs typeface="Calibri"/>
            </a:endParaRPr>
          </a:p>
          <a:p>
            <a:pPr marL="342900" indent="-342900">
              <a:buFont typeface="Arial"/>
              <a:buChar char="•"/>
            </a:pPr>
            <a:r>
              <a:rPr lang="en-GB" sz="2100" b="1">
                <a:solidFill>
                  <a:schemeClr val="bg1"/>
                </a:solidFill>
                <a:ea typeface="+mn-lt"/>
                <a:cs typeface="+mn-lt"/>
              </a:rPr>
              <a:t>Threatens to hurt you or people you care about</a:t>
            </a:r>
            <a:endParaRPr lang="en-GB" sz="2100" b="1">
              <a:solidFill>
                <a:schemeClr val="bg1"/>
              </a:solidFill>
              <a:cs typeface="Calibri"/>
            </a:endParaRPr>
          </a:p>
          <a:p>
            <a:pPr marL="342900" indent="-342900">
              <a:buFont typeface="Arial"/>
              <a:buChar char="•"/>
            </a:pPr>
            <a:r>
              <a:rPr lang="en-GB" sz="2100" b="1">
                <a:solidFill>
                  <a:schemeClr val="bg1"/>
                </a:solidFill>
                <a:ea typeface="+mn-lt"/>
                <a:cs typeface="+mn-lt"/>
              </a:rPr>
              <a:t>Threatens to harm him/herself when upset with you</a:t>
            </a:r>
            <a:endParaRPr lang="en-GB" sz="2100" b="1">
              <a:solidFill>
                <a:schemeClr val="bg1"/>
              </a:solidFill>
              <a:cs typeface="Calibri"/>
            </a:endParaRPr>
          </a:p>
          <a:p>
            <a:pPr marL="342900" indent="-342900">
              <a:buFont typeface="Arial"/>
              <a:buChar char="•"/>
            </a:pPr>
            <a:r>
              <a:rPr lang="en-GB" sz="2100" b="1">
                <a:solidFill>
                  <a:schemeClr val="bg1"/>
                </a:solidFill>
                <a:ea typeface="+mn-lt"/>
                <a:cs typeface="+mn-lt"/>
              </a:rPr>
              <a:t>Controls how you spend your money</a:t>
            </a:r>
            <a:endParaRPr lang="en-GB" sz="2100" b="1">
              <a:solidFill>
                <a:schemeClr val="bg1"/>
              </a:solidFill>
              <a:cs typeface="Calibri"/>
            </a:endParaRPr>
          </a:p>
          <a:p>
            <a:pPr marL="342900" indent="-342900">
              <a:buFont typeface="Arial"/>
              <a:buChar char="•"/>
            </a:pPr>
            <a:r>
              <a:rPr lang="en-GB" sz="2100" b="1">
                <a:solidFill>
                  <a:schemeClr val="bg1"/>
                </a:solidFill>
                <a:ea typeface="+mn-lt"/>
                <a:cs typeface="+mn-lt"/>
              </a:rPr>
              <a:t>Unfairly accuses you of being unfaithful</a:t>
            </a:r>
            <a:endParaRPr lang="en-GB" sz="2100" b="1">
              <a:solidFill>
                <a:schemeClr val="bg1"/>
              </a:solidFill>
              <a:cs typeface="Calibri"/>
            </a:endParaRPr>
          </a:p>
          <a:p>
            <a:pPr marL="342900" indent="-342900">
              <a:buFont typeface="Arial"/>
              <a:buChar char="•"/>
            </a:pPr>
            <a:r>
              <a:rPr lang="en-GB" sz="2100" b="1">
                <a:solidFill>
                  <a:schemeClr val="bg1"/>
                </a:solidFill>
                <a:ea typeface="+mn-lt"/>
                <a:cs typeface="+mn-lt"/>
              </a:rPr>
              <a:t>Put-downs, blaming you</a:t>
            </a:r>
            <a:endParaRPr lang="en-GB" sz="2100" b="1">
              <a:solidFill>
                <a:schemeClr val="bg1"/>
              </a:solidFill>
              <a:cs typeface="Calibri"/>
            </a:endParaRPr>
          </a:p>
          <a:p>
            <a:pPr marL="342900" indent="-342900">
              <a:buFont typeface="Arial"/>
              <a:buChar char="•"/>
            </a:pPr>
            <a:r>
              <a:rPr lang="en-GB" sz="2100" b="1">
                <a:solidFill>
                  <a:schemeClr val="bg1"/>
                </a:solidFill>
                <a:ea typeface="+mn-lt"/>
                <a:cs typeface="+mn-lt"/>
              </a:rPr>
              <a:t>Dismissing your feeling</a:t>
            </a:r>
            <a:endParaRPr lang="en-GB" sz="2100" b="1">
              <a:solidFill>
                <a:schemeClr val="bg1"/>
              </a:solidFill>
              <a:cs typeface="Calibri" panose="020F0502020204030204"/>
            </a:endParaRPr>
          </a:p>
        </p:txBody>
      </p:sp>
      <p:pic>
        <p:nvPicPr>
          <p:cNvPr id="3" name="Picture 6" descr="A picture containing text, logo&#10;&#10;Description automatically generated">
            <a:extLst>
              <a:ext uri="{FF2B5EF4-FFF2-40B4-BE49-F238E27FC236}">
                <a16:creationId xmlns:a16="http://schemas.microsoft.com/office/drawing/2014/main" id="{349B46A9-1E0A-48BD-AA27-B397E6039AB2}"/>
              </a:ext>
            </a:extLst>
          </p:cNvPr>
          <p:cNvPicPr>
            <a:picLocks noChangeAspect="1"/>
          </p:cNvPicPr>
          <p:nvPr/>
        </p:nvPicPr>
        <p:blipFill>
          <a:blip r:embed="rId2"/>
          <a:stretch>
            <a:fillRect/>
          </a:stretch>
        </p:blipFill>
        <p:spPr>
          <a:xfrm>
            <a:off x="6303753" y="2678024"/>
            <a:ext cx="2262277" cy="2324267"/>
          </a:xfrm>
          <a:prstGeom prst="rect">
            <a:avLst/>
          </a:prstGeom>
        </p:spPr>
      </p:pic>
    </p:spTree>
    <p:extLst>
      <p:ext uri="{BB962C8B-B14F-4D97-AF65-F5344CB8AC3E}">
        <p14:creationId xmlns:p14="http://schemas.microsoft.com/office/powerpoint/2010/main" val="33948337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468324" y="380693"/>
            <a:ext cx="8345177" cy="733982"/>
          </a:xfrm>
        </p:spPr>
        <p:txBody>
          <a:bodyPr>
            <a:normAutofit fontScale="90000"/>
          </a:bodyPr>
          <a:lstStyle/>
          <a:p>
            <a:pPr algn="ctr"/>
            <a:br>
              <a:rPr lang="en-GB"/>
            </a:br>
            <a:br>
              <a:rPr lang="en-GB"/>
            </a:br>
            <a:r>
              <a:rPr lang="en-GB" err="1">
                <a:solidFill>
                  <a:srgbClr val="E42C69"/>
                </a:solidFill>
                <a:latin typeface="Arial" panose="020B0604020202020204" pitchFamily="34" charset="0"/>
                <a:cs typeface="Arial" panose="020B0604020202020204" pitchFamily="34" charset="0"/>
              </a:rPr>
              <a:t>Safety</a:t>
            </a:r>
            <a:r>
              <a:rPr lang="en-GB" err="1">
                <a:latin typeface="Arial" panose="020B0604020202020204" pitchFamily="34" charset="0"/>
                <a:cs typeface="Arial" panose="020B0604020202020204" pitchFamily="34" charset="0"/>
              </a:rPr>
              <a:t>:Coercive</a:t>
            </a:r>
            <a:r>
              <a:rPr lang="en-GB">
                <a:latin typeface="Arial" panose="020B0604020202020204" pitchFamily="34" charset="0"/>
                <a:cs typeface="Arial" panose="020B0604020202020204" pitchFamily="34" charset="0"/>
              </a:rPr>
              <a:t> Control </a:t>
            </a:r>
            <a:br>
              <a:rPr lang="en-GB" sz="4050">
                <a:ea typeface="+mj-lt"/>
                <a:cs typeface="+mj-lt"/>
              </a:rPr>
            </a:br>
            <a:r>
              <a:rPr lang="en-GB" sz="1500">
                <a:ea typeface="+mj-lt"/>
                <a:cs typeface="+mj-lt"/>
              </a:rPr>
              <a:t>Womensaid.org.uk campaigned and succeeded in making coercive control a </a:t>
            </a:r>
            <a:r>
              <a:rPr lang="en-GB" sz="1500">
                <a:solidFill>
                  <a:srgbClr val="00B0F0"/>
                </a:solidFill>
                <a:ea typeface="+mj-lt"/>
                <a:cs typeface="+mj-lt"/>
              </a:rPr>
              <a:t>criminal offence</a:t>
            </a:r>
            <a:r>
              <a:rPr lang="en-GB" sz="1500">
                <a:ea typeface="+mj-lt"/>
                <a:cs typeface="+mj-lt"/>
              </a:rPr>
              <a:t> since 2015</a:t>
            </a:r>
          </a:p>
          <a:p>
            <a:endParaRPr lang="en-GB" sz="4050">
              <a:cs typeface="Calibri Light"/>
            </a:endParaRPr>
          </a:p>
          <a:p>
            <a:endParaRPr lang="en-GB" b="1">
              <a:cs typeface="Calibri Light" panose="020F0302020204030204"/>
            </a:endParaRPr>
          </a:p>
        </p:txBody>
      </p:sp>
      <p:sp>
        <p:nvSpPr>
          <p:cNvPr id="5" name="TextBox 4">
            <a:extLst>
              <a:ext uri="{FF2B5EF4-FFF2-40B4-BE49-F238E27FC236}">
                <a16:creationId xmlns:a16="http://schemas.microsoft.com/office/drawing/2014/main" id="{7EB0A3D6-A3E2-49D0-9178-F5CCB817D0AD}"/>
              </a:ext>
            </a:extLst>
          </p:cNvPr>
          <p:cNvSpPr txBox="1"/>
          <p:nvPr/>
        </p:nvSpPr>
        <p:spPr>
          <a:xfrm>
            <a:off x="375190" y="1443680"/>
            <a:ext cx="8393619"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a:solidFill>
                  <a:srgbClr val="FFFF00"/>
                </a:solidFill>
              </a:rPr>
              <a:t>Coercive control is an act or a pattern of acts of assault, threats, humiliation and intimidation or other abuse that is used to harm, punish, or frighten their victim.  </a:t>
            </a:r>
            <a:endParaRPr lang="en-GB" sz="1500" b="1" u="sng">
              <a:solidFill>
                <a:srgbClr val="FFFF00"/>
              </a:solidFill>
              <a:cs typeface="Calibri"/>
            </a:endParaRPr>
          </a:p>
        </p:txBody>
      </p:sp>
      <p:sp>
        <p:nvSpPr>
          <p:cNvPr id="6" name="TextBox 5">
            <a:extLst>
              <a:ext uri="{FF2B5EF4-FFF2-40B4-BE49-F238E27FC236}">
                <a16:creationId xmlns:a16="http://schemas.microsoft.com/office/drawing/2014/main" id="{1B1AF7ED-A445-473D-88B5-D18539369238}"/>
              </a:ext>
            </a:extLst>
          </p:cNvPr>
          <p:cNvSpPr txBox="1"/>
          <p:nvPr/>
        </p:nvSpPr>
        <p:spPr>
          <a:xfrm>
            <a:off x="209220" y="2132856"/>
            <a:ext cx="6660150" cy="42242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GB" b="1">
                <a:solidFill>
                  <a:schemeClr val="bg1"/>
                </a:solidFill>
                <a:ea typeface="+mn-lt"/>
                <a:cs typeface="+mn-lt"/>
              </a:rPr>
              <a:t>Isolating you from friends and family</a:t>
            </a:r>
            <a:endParaRPr lang="en-GB" b="1">
              <a:solidFill>
                <a:schemeClr val="bg1"/>
              </a:solidFill>
              <a:cs typeface="Calibri"/>
            </a:endParaRPr>
          </a:p>
          <a:p>
            <a:pPr marL="214313" indent="-214313">
              <a:buFont typeface="Arial"/>
              <a:buChar char="•"/>
            </a:pPr>
            <a:r>
              <a:rPr lang="en-GB" b="1">
                <a:solidFill>
                  <a:schemeClr val="bg1"/>
                </a:solidFill>
                <a:ea typeface="+mn-lt"/>
                <a:cs typeface="+mn-lt"/>
              </a:rPr>
              <a:t>Depriving you of basic needs, such as food</a:t>
            </a:r>
            <a:endParaRPr lang="en-GB" b="1">
              <a:solidFill>
                <a:schemeClr val="bg1"/>
              </a:solidFill>
              <a:cs typeface="Calibri"/>
            </a:endParaRPr>
          </a:p>
          <a:p>
            <a:pPr marL="214313" indent="-214313">
              <a:buFont typeface="Arial"/>
              <a:buChar char="•"/>
            </a:pPr>
            <a:r>
              <a:rPr lang="en-GB" b="1">
                <a:solidFill>
                  <a:schemeClr val="bg1"/>
                </a:solidFill>
                <a:ea typeface="+mn-lt"/>
                <a:cs typeface="+mn-lt"/>
              </a:rPr>
              <a:t>Monitoring your time</a:t>
            </a:r>
            <a:endParaRPr lang="en-GB" b="1">
              <a:solidFill>
                <a:schemeClr val="bg1"/>
              </a:solidFill>
              <a:cs typeface="Calibri"/>
            </a:endParaRPr>
          </a:p>
          <a:p>
            <a:pPr marL="214313" indent="-214313">
              <a:buFont typeface="Arial"/>
              <a:buChar char="•"/>
            </a:pPr>
            <a:r>
              <a:rPr lang="en-GB" b="1">
                <a:solidFill>
                  <a:schemeClr val="bg1"/>
                </a:solidFill>
                <a:ea typeface="+mn-lt"/>
                <a:cs typeface="+mn-lt"/>
              </a:rPr>
              <a:t>Monitoring you via online communication tools or spyware</a:t>
            </a:r>
            <a:endParaRPr lang="en-GB" b="1">
              <a:solidFill>
                <a:schemeClr val="bg1"/>
              </a:solidFill>
              <a:cs typeface="Calibri"/>
            </a:endParaRPr>
          </a:p>
          <a:p>
            <a:pPr marL="214313" indent="-214313">
              <a:buFont typeface="Arial"/>
              <a:buChar char="•"/>
            </a:pPr>
            <a:r>
              <a:rPr lang="en-GB" b="1">
                <a:solidFill>
                  <a:schemeClr val="bg1"/>
                </a:solidFill>
                <a:ea typeface="+mn-lt"/>
                <a:cs typeface="+mn-lt"/>
              </a:rPr>
              <a:t>Taking control over aspects of your everyday life, such as where you can go, who you can see, what you can wear and when you can sleep</a:t>
            </a:r>
            <a:endParaRPr lang="en-GB" b="1">
              <a:solidFill>
                <a:schemeClr val="bg1"/>
              </a:solidFill>
              <a:cs typeface="Calibri"/>
            </a:endParaRPr>
          </a:p>
          <a:p>
            <a:pPr marL="214313" indent="-214313">
              <a:buFont typeface="Arial"/>
              <a:buChar char="•"/>
            </a:pPr>
            <a:r>
              <a:rPr lang="en-GB" b="1">
                <a:solidFill>
                  <a:schemeClr val="bg1"/>
                </a:solidFill>
                <a:ea typeface="+mn-lt"/>
                <a:cs typeface="+mn-lt"/>
              </a:rPr>
              <a:t>Depriving you access to support services, such as medical services</a:t>
            </a:r>
            <a:endParaRPr lang="en-GB" b="1">
              <a:solidFill>
                <a:schemeClr val="bg1"/>
              </a:solidFill>
              <a:cs typeface="Calibri"/>
            </a:endParaRPr>
          </a:p>
          <a:p>
            <a:pPr marL="214313" indent="-214313">
              <a:buFont typeface="Arial"/>
              <a:buChar char="•"/>
            </a:pPr>
            <a:r>
              <a:rPr lang="en-GB" b="1">
                <a:solidFill>
                  <a:schemeClr val="bg1"/>
                </a:solidFill>
                <a:ea typeface="+mn-lt"/>
                <a:cs typeface="+mn-lt"/>
              </a:rPr>
              <a:t>Repeatedly putting you down, such as saying you’re worthless</a:t>
            </a:r>
            <a:endParaRPr lang="en-GB" b="1">
              <a:solidFill>
                <a:schemeClr val="bg1"/>
              </a:solidFill>
              <a:cs typeface="Calibri"/>
            </a:endParaRPr>
          </a:p>
          <a:p>
            <a:pPr marL="214313" indent="-214313">
              <a:buFont typeface="Arial"/>
              <a:buChar char="•"/>
            </a:pPr>
            <a:r>
              <a:rPr lang="en-GB" b="1">
                <a:solidFill>
                  <a:schemeClr val="bg1"/>
                </a:solidFill>
                <a:ea typeface="+mn-lt"/>
                <a:cs typeface="+mn-lt"/>
              </a:rPr>
              <a:t>Humiliating, degrading or dehumanising you</a:t>
            </a:r>
            <a:endParaRPr lang="en-GB" b="1">
              <a:solidFill>
                <a:schemeClr val="bg1"/>
              </a:solidFill>
              <a:cs typeface="Calibri"/>
            </a:endParaRPr>
          </a:p>
          <a:p>
            <a:pPr marL="214313" indent="-214313">
              <a:buFont typeface="Arial"/>
              <a:buChar char="•"/>
            </a:pPr>
            <a:r>
              <a:rPr lang="en-GB" b="1">
                <a:solidFill>
                  <a:schemeClr val="bg1"/>
                </a:solidFill>
                <a:ea typeface="+mn-lt"/>
                <a:cs typeface="+mn-lt"/>
              </a:rPr>
              <a:t>Controlling your finances</a:t>
            </a:r>
            <a:endParaRPr lang="en-GB" b="1">
              <a:solidFill>
                <a:schemeClr val="bg1"/>
              </a:solidFill>
              <a:cs typeface="Calibri"/>
            </a:endParaRPr>
          </a:p>
          <a:p>
            <a:pPr marL="214313" indent="-214313">
              <a:buFont typeface="Arial"/>
              <a:buChar char="•"/>
            </a:pPr>
            <a:r>
              <a:rPr lang="en-GB" b="1">
                <a:solidFill>
                  <a:schemeClr val="bg1"/>
                </a:solidFill>
                <a:ea typeface="+mn-lt"/>
                <a:cs typeface="+mn-lt"/>
              </a:rPr>
              <a:t>Making threats or intimidating you</a:t>
            </a:r>
            <a:endParaRPr lang="en-GB" b="1">
              <a:solidFill>
                <a:schemeClr val="bg1"/>
              </a:solidFill>
              <a:cs typeface="Calibri"/>
            </a:endParaRPr>
          </a:p>
        </p:txBody>
      </p:sp>
      <p:pic>
        <p:nvPicPr>
          <p:cNvPr id="7" name="Picture 7" descr="Diagram&#10;&#10;Description automatically generated">
            <a:extLst>
              <a:ext uri="{FF2B5EF4-FFF2-40B4-BE49-F238E27FC236}">
                <a16:creationId xmlns:a16="http://schemas.microsoft.com/office/drawing/2014/main" id="{26653355-79F3-4550-85E9-775E9D1C0A2D}"/>
              </a:ext>
            </a:extLst>
          </p:cNvPr>
          <p:cNvPicPr>
            <a:picLocks noChangeAspect="1"/>
          </p:cNvPicPr>
          <p:nvPr/>
        </p:nvPicPr>
        <p:blipFill>
          <a:blip r:embed="rId2"/>
          <a:stretch>
            <a:fillRect/>
          </a:stretch>
        </p:blipFill>
        <p:spPr>
          <a:xfrm>
            <a:off x="6843190" y="2924944"/>
            <a:ext cx="2171420" cy="2283836"/>
          </a:xfrm>
          <a:prstGeom prst="rect">
            <a:avLst/>
          </a:prstGeom>
        </p:spPr>
      </p:pic>
    </p:spTree>
    <p:extLst>
      <p:ext uri="{BB962C8B-B14F-4D97-AF65-F5344CB8AC3E}">
        <p14:creationId xmlns:p14="http://schemas.microsoft.com/office/powerpoint/2010/main" val="18523169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27119" y="548680"/>
            <a:ext cx="8070011" cy="733982"/>
          </a:xfrm>
        </p:spPr>
        <p:txBody>
          <a:bodyPr>
            <a:normAutofit fontScale="90000"/>
          </a:bodyPr>
          <a:lstStyle/>
          <a:p>
            <a:pPr algn="ctr"/>
            <a:r>
              <a:rPr lang="en-GB" b="1">
                <a:solidFill>
                  <a:srgbClr val="E42C69"/>
                </a:solidFill>
                <a:latin typeface="Lucida Sans Unicode"/>
                <a:ea typeface="+mj-lt"/>
                <a:cs typeface="+mj-lt"/>
              </a:rPr>
              <a:t>Safety</a:t>
            </a:r>
            <a:r>
              <a:rPr lang="en-GB" b="1">
                <a:latin typeface="Lucida Sans Unicode"/>
                <a:ea typeface="+mj-lt"/>
                <a:cs typeface="+mj-lt"/>
              </a:rPr>
              <a:t>: Unacceptable Behaviour</a:t>
            </a:r>
            <a:endParaRPr lang="en-US" b="1">
              <a:latin typeface="Lucida Sans Unicode"/>
              <a:cs typeface="Calibri Light" panose="020F0302020204030204"/>
            </a:endParaRPr>
          </a:p>
        </p:txBody>
      </p:sp>
      <p:pic>
        <p:nvPicPr>
          <p:cNvPr id="3" name="Picture 4" descr="A picture containing text&#10;&#10;Description automatically generated">
            <a:extLst>
              <a:ext uri="{FF2B5EF4-FFF2-40B4-BE49-F238E27FC236}">
                <a16:creationId xmlns:a16="http://schemas.microsoft.com/office/drawing/2014/main" id="{0446972E-E557-4751-BD17-2E03E708ACDC}"/>
              </a:ext>
            </a:extLst>
          </p:cNvPr>
          <p:cNvPicPr>
            <a:picLocks noChangeAspect="1"/>
          </p:cNvPicPr>
          <p:nvPr/>
        </p:nvPicPr>
        <p:blipFill>
          <a:blip r:embed="rId2"/>
          <a:stretch>
            <a:fillRect/>
          </a:stretch>
        </p:blipFill>
        <p:spPr>
          <a:xfrm>
            <a:off x="5652120" y="1883319"/>
            <a:ext cx="3138533" cy="3192447"/>
          </a:xfrm>
          <a:prstGeom prst="rect">
            <a:avLst/>
          </a:prstGeom>
        </p:spPr>
      </p:pic>
      <p:pic>
        <p:nvPicPr>
          <p:cNvPr id="5" name="Picture 6" descr="Text&#10;&#10;Description automatically generated">
            <a:extLst>
              <a:ext uri="{FF2B5EF4-FFF2-40B4-BE49-F238E27FC236}">
                <a16:creationId xmlns:a16="http://schemas.microsoft.com/office/drawing/2014/main" id="{E3952EB8-D152-4A44-919C-0BD403C9A90F}"/>
              </a:ext>
            </a:extLst>
          </p:cNvPr>
          <p:cNvPicPr>
            <a:picLocks noChangeAspect="1"/>
          </p:cNvPicPr>
          <p:nvPr/>
        </p:nvPicPr>
        <p:blipFill>
          <a:blip r:embed="rId3"/>
          <a:stretch>
            <a:fillRect/>
          </a:stretch>
        </p:blipFill>
        <p:spPr>
          <a:xfrm>
            <a:off x="3184532" y="2281849"/>
            <a:ext cx="2057400" cy="2294302"/>
          </a:xfrm>
          <a:prstGeom prst="rect">
            <a:avLst/>
          </a:prstGeom>
        </p:spPr>
      </p:pic>
      <p:pic>
        <p:nvPicPr>
          <p:cNvPr id="7" name="Picture 8" descr="Text&#10;&#10;Description automatically generated">
            <a:extLst>
              <a:ext uri="{FF2B5EF4-FFF2-40B4-BE49-F238E27FC236}">
                <a16:creationId xmlns:a16="http://schemas.microsoft.com/office/drawing/2014/main" id="{722BAA16-673C-4A1D-80B6-EA1BC62BB3DF}"/>
              </a:ext>
            </a:extLst>
          </p:cNvPr>
          <p:cNvPicPr>
            <a:picLocks noChangeAspect="1"/>
          </p:cNvPicPr>
          <p:nvPr/>
        </p:nvPicPr>
        <p:blipFill>
          <a:blip r:embed="rId4"/>
          <a:stretch>
            <a:fillRect/>
          </a:stretch>
        </p:blipFill>
        <p:spPr>
          <a:xfrm>
            <a:off x="627119" y="1997896"/>
            <a:ext cx="2057400" cy="3077870"/>
          </a:xfrm>
          <a:prstGeom prst="rect">
            <a:avLst/>
          </a:prstGeom>
        </p:spPr>
      </p:pic>
    </p:spTree>
    <p:extLst>
      <p:ext uri="{BB962C8B-B14F-4D97-AF65-F5344CB8AC3E}">
        <p14:creationId xmlns:p14="http://schemas.microsoft.com/office/powerpoint/2010/main" val="209329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C7599-1BAE-A764-7DAE-1B3E293ECA35}"/>
            </a:ext>
          </a:extLst>
        </p:cNvPr>
        <p:cNvGrpSpPr/>
        <p:nvPr/>
      </p:nvGrpSpPr>
      <p:grpSpPr>
        <a:xfrm>
          <a:off x="0" y="0"/>
          <a:ext cx="0" cy="0"/>
          <a:chOff x="0" y="0"/>
          <a:chExt cx="0" cy="0"/>
        </a:xfrm>
      </p:grpSpPr>
      <p:sp>
        <p:nvSpPr>
          <p:cNvPr id="24578" name="Title 3">
            <a:extLst>
              <a:ext uri="{FF2B5EF4-FFF2-40B4-BE49-F238E27FC236}">
                <a16:creationId xmlns:a16="http://schemas.microsoft.com/office/drawing/2014/main" id="{DE68FE70-BD24-CC15-3721-8B5A2B2DE514}"/>
              </a:ext>
            </a:extLst>
          </p:cNvPr>
          <p:cNvSpPr>
            <a:spLocks noGrp="1"/>
          </p:cNvSpPr>
          <p:nvPr>
            <p:ph type="title" idx="4294967295"/>
          </p:nvPr>
        </p:nvSpPr>
        <p:spPr>
          <a:xfrm>
            <a:off x="1485900" y="999821"/>
            <a:ext cx="6172200" cy="857250"/>
          </a:xfrm>
        </p:spPr>
        <p:txBody>
          <a:bodyPr/>
          <a:lstStyle/>
          <a:p>
            <a:pPr algn="ctr" eaLnBrk="1" hangingPunct="1"/>
            <a:r>
              <a:rPr lang="en-GB" altLang="en-US">
                <a:latin typeface="Arial"/>
                <a:ea typeface="ヒラギノ角ゴ Pro W3"/>
                <a:cs typeface="Arial"/>
              </a:rPr>
              <a:t>SMART Friends and Family</a:t>
            </a:r>
            <a:br>
              <a:rPr lang="en-GB" altLang="en-US">
                <a:latin typeface="Arial"/>
                <a:ea typeface="ヒラギノ角ゴ Pro W3"/>
                <a:cs typeface="Arial"/>
              </a:rPr>
            </a:br>
            <a:r>
              <a:rPr lang="en-GB" altLang="en-US" sz="2700" b="0">
                <a:latin typeface="Arial"/>
                <a:ea typeface="ヒラギノ角ゴ Pro W3"/>
                <a:cs typeface="Arial"/>
              </a:rPr>
              <a:t>Check out</a:t>
            </a:r>
            <a:endParaRPr lang="en-GB" altLang="en-US" b="0">
              <a:latin typeface="Arial" panose="020B0604020202020204" pitchFamily="34" charset="0"/>
              <a:ea typeface="ヒラギノ角ゴ Pro W3"/>
              <a:cs typeface="Arial" panose="020B0604020202020204" pitchFamily="34" charset="0"/>
            </a:endParaRPr>
          </a:p>
        </p:txBody>
      </p:sp>
      <p:sp>
        <p:nvSpPr>
          <p:cNvPr id="2" name="Rectangle 1">
            <a:extLst>
              <a:ext uri="{FF2B5EF4-FFF2-40B4-BE49-F238E27FC236}">
                <a16:creationId xmlns:a16="http://schemas.microsoft.com/office/drawing/2014/main" id="{81A490D2-008A-337C-C116-1949B4A4F737}"/>
              </a:ext>
            </a:extLst>
          </p:cNvPr>
          <p:cNvSpPr/>
          <p:nvPr/>
        </p:nvSpPr>
        <p:spPr>
          <a:xfrm>
            <a:off x="827584" y="2706764"/>
            <a:ext cx="7707086" cy="31514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t>How have you found the session?</a:t>
            </a:r>
          </a:p>
          <a:p>
            <a:pPr algn="ctr"/>
            <a:r>
              <a:rPr lang="en-GB" sz="2400"/>
              <a:t>Any concerns for the coming week?</a:t>
            </a:r>
          </a:p>
          <a:p>
            <a:pPr algn="ctr"/>
            <a:r>
              <a:rPr lang="en-GB" sz="2400"/>
              <a:t>What will you focus on this week?</a:t>
            </a:r>
          </a:p>
          <a:p>
            <a:pPr algn="ctr"/>
            <a:r>
              <a:rPr lang="en-GB" sz="2400"/>
              <a:t>Anything else we can help with?</a:t>
            </a:r>
          </a:p>
          <a:p>
            <a:pPr algn="ctr"/>
            <a:endParaRPr lang="en-GB" sz="2400"/>
          </a:p>
        </p:txBody>
      </p:sp>
    </p:spTree>
    <p:extLst>
      <p:ext uri="{BB962C8B-B14F-4D97-AF65-F5344CB8AC3E}">
        <p14:creationId xmlns:p14="http://schemas.microsoft.com/office/powerpoint/2010/main" val="1178825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81814" y="415714"/>
            <a:ext cx="8070011" cy="733982"/>
          </a:xfrm>
        </p:spPr>
        <p:txBody>
          <a:bodyPr>
            <a:normAutofit fontScale="90000"/>
          </a:bodyPr>
          <a:lstStyle/>
          <a:p>
            <a:pPr algn="ctr"/>
            <a:r>
              <a:rPr lang="en-GB" b="1">
                <a:solidFill>
                  <a:srgbClr val="E42C69"/>
                </a:solidFill>
                <a:latin typeface="Lucida Sans Unicode"/>
                <a:ea typeface="+mj-lt"/>
                <a:cs typeface="+mj-lt"/>
              </a:rPr>
              <a:t>Safety</a:t>
            </a:r>
            <a:r>
              <a:rPr lang="en-GB" b="1">
                <a:latin typeface="Lucida Sans Unicode"/>
                <a:ea typeface="+mj-lt"/>
                <a:cs typeface="+mj-lt"/>
              </a:rPr>
              <a:t>: Safety Plan</a:t>
            </a:r>
            <a:endParaRPr lang="en-US" b="1">
              <a:latin typeface="Lucida Sans Unicode"/>
              <a:cs typeface="Calibri Light" panose="020F0302020204030204"/>
            </a:endParaRPr>
          </a:p>
        </p:txBody>
      </p:sp>
      <p:sp>
        <p:nvSpPr>
          <p:cNvPr id="5" name="TextBox 4">
            <a:extLst>
              <a:ext uri="{FF2B5EF4-FFF2-40B4-BE49-F238E27FC236}">
                <a16:creationId xmlns:a16="http://schemas.microsoft.com/office/drawing/2014/main" id="{7EB0A3D6-A3E2-49D0-9178-F5CCB817D0AD}"/>
              </a:ext>
            </a:extLst>
          </p:cNvPr>
          <p:cNvSpPr txBox="1"/>
          <p:nvPr/>
        </p:nvSpPr>
        <p:spPr>
          <a:xfrm>
            <a:off x="254355" y="1455383"/>
            <a:ext cx="4300267" cy="50552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b="1">
                <a:ea typeface="+mn-lt"/>
                <a:cs typeface="+mn-lt"/>
              </a:rPr>
              <a:t>Pack a bag</a:t>
            </a:r>
            <a:r>
              <a:rPr lang="en-GB" b="1">
                <a:solidFill>
                  <a:schemeClr val="bg1"/>
                </a:solidFill>
                <a:ea typeface="+mn-lt"/>
                <a:cs typeface="+mn-lt"/>
              </a:rPr>
              <a:t> and keep it in a safe location (not in your home)</a:t>
            </a:r>
          </a:p>
          <a:p>
            <a:pPr marL="257175" indent="-257175">
              <a:buFont typeface="Arial"/>
              <a:buChar char="•"/>
            </a:pPr>
            <a:endParaRPr lang="en-US" b="1">
              <a:solidFill>
                <a:schemeClr val="bg1"/>
              </a:solidFill>
              <a:cs typeface="Calibri"/>
            </a:endParaRPr>
          </a:p>
          <a:p>
            <a:pPr marL="257175" indent="-257175">
              <a:buFont typeface="Arial"/>
              <a:buChar char="•"/>
            </a:pPr>
            <a:r>
              <a:rPr lang="en-GB" b="1">
                <a:ea typeface="+mn-lt"/>
                <a:cs typeface="+mn-lt"/>
              </a:rPr>
              <a:t>Tell neighbours</a:t>
            </a:r>
            <a:r>
              <a:rPr lang="en-GB" b="1">
                <a:solidFill>
                  <a:schemeClr val="bg1"/>
                </a:solidFill>
                <a:ea typeface="+mn-lt"/>
                <a:cs typeface="+mn-lt"/>
              </a:rPr>
              <a:t> about the abuse and have them call the police if they hear noises coming from your house</a:t>
            </a:r>
            <a:endParaRPr lang="en-GB" b="1">
              <a:solidFill>
                <a:schemeClr val="bg1"/>
              </a:solidFill>
              <a:cs typeface="Calibri"/>
            </a:endParaRPr>
          </a:p>
          <a:p>
            <a:pPr marL="257175" indent="-257175">
              <a:buFont typeface="Arial"/>
              <a:buChar char="•"/>
            </a:pPr>
            <a:endParaRPr lang="en-GB" b="1">
              <a:ea typeface="+mn-lt"/>
              <a:cs typeface="+mn-lt"/>
            </a:endParaRPr>
          </a:p>
          <a:p>
            <a:pPr marL="257175" indent="-257175">
              <a:buFont typeface="Arial"/>
              <a:buChar char="•"/>
            </a:pPr>
            <a:r>
              <a:rPr lang="en-GB" b="1">
                <a:ea typeface="+mn-lt"/>
                <a:cs typeface="+mn-lt"/>
              </a:rPr>
              <a:t>Talk to your children</a:t>
            </a:r>
            <a:r>
              <a:rPr lang="en-GB" b="1">
                <a:solidFill>
                  <a:schemeClr val="bg1"/>
                </a:solidFill>
                <a:ea typeface="+mn-lt"/>
                <a:cs typeface="+mn-lt"/>
              </a:rPr>
              <a:t> about how they can keep themselves safe as well</a:t>
            </a:r>
            <a:endParaRPr lang="en-GB" b="1">
              <a:solidFill>
                <a:schemeClr val="bg1"/>
              </a:solidFill>
              <a:cs typeface="Calibri"/>
            </a:endParaRPr>
          </a:p>
          <a:p>
            <a:pPr marL="257175" indent="-257175">
              <a:buFont typeface="Arial"/>
              <a:buChar char="•"/>
            </a:pPr>
            <a:endParaRPr lang="en-GB" b="1">
              <a:ea typeface="+mn-lt"/>
              <a:cs typeface="+mn-lt"/>
            </a:endParaRPr>
          </a:p>
          <a:p>
            <a:pPr marL="257175" indent="-257175">
              <a:buFont typeface="Arial"/>
              <a:buChar char="•"/>
            </a:pPr>
            <a:r>
              <a:rPr lang="en-GB" b="1">
                <a:ea typeface="+mn-lt"/>
                <a:cs typeface="+mn-lt"/>
              </a:rPr>
              <a:t>Nominate a safe house</a:t>
            </a:r>
            <a:r>
              <a:rPr lang="en-GB" b="1">
                <a:solidFill>
                  <a:schemeClr val="bg1"/>
                </a:solidFill>
                <a:ea typeface="+mn-lt"/>
                <a:cs typeface="+mn-lt"/>
              </a:rPr>
              <a:t> – preferably not a close friend or relative’s </a:t>
            </a:r>
            <a:endParaRPr lang="en-GB" b="1">
              <a:solidFill>
                <a:schemeClr val="bg1"/>
              </a:solidFill>
              <a:cs typeface="Calibri"/>
            </a:endParaRPr>
          </a:p>
          <a:p>
            <a:pPr marL="257175" indent="-257175">
              <a:buFont typeface="Arial"/>
              <a:buChar char="•"/>
            </a:pPr>
            <a:endParaRPr lang="en-GB" b="1">
              <a:ea typeface="+mn-lt"/>
              <a:cs typeface="+mn-lt"/>
            </a:endParaRPr>
          </a:p>
          <a:p>
            <a:pPr marL="257175" indent="-257175">
              <a:buFont typeface="Arial"/>
              <a:buChar char="•"/>
            </a:pPr>
            <a:r>
              <a:rPr lang="en-GB" b="1">
                <a:ea typeface="+mn-lt"/>
                <a:cs typeface="+mn-lt"/>
              </a:rPr>
              <a:t>Psychological abuse</a:t>
            </a:r>
            <a:r>
              <a:rPr lang="en-GB" b="1">
                <a:solidFill>
                  <a:schemeClr val="bg1"/>
                </a:solidFill>
                <a:ea typeface="+mn-lt"/>
                <a:cs typeface="+mn-lt"/>
              </a:rPr>
              <a:t>, such as put downs, intimidation, bullying and threats, can also be harmful..</a:t>
            </a:r>
            <a:endParaRPr lang="en-GB" b="1">
              <a:solidFill>
                <a:schemeClr val="bg1"/>
              </a:solidFill>
              <a:cs typeface="Calibri" panose="020F0502020204030204"/>
            </a:endParaRPr>
          </a:p>
        </p:txBody>
      </p:sp>
      <p:sp>
        <p:nvSpPr>
          <p:cNvPr id="6" name="TextBox 5">
            <a:extLst>
              <a:ext uri="{FF2B5EF4-FFF2-40B4-BE49-F238E27FC236}">
                <a16:creationId xmlns:a16="http://schemas.microsoft.com/office/drawing/2014/main" id="{6652AB49-713A-416E-B777-FF8191938D5F}"/>
              </a:ext>
            </a:extLst>
          </p:cNvPr>
          <p:cNvSpPr txBox="1"/>
          <p:nvPr/>
        </p:nvSpPr>
        <p:spPr>
          <a:xfrm>
            <a:off x="4953947" y="1455383"/>
            <a:ext cx="3825814" cy="311623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b="1"/>
              <a:t>Learn to Recognise</a:t>
            </a:r>
            <a:r>
              <a:rPr lang="en-GB" b="1">
                <a:solidFill>
                  <a:schemeClr val="bg1"/>
                </a:solidFill>
              </a:rPr>
              <a:t> “Red Flags”: “Red Flags” are warning signs that indicate that violent behaviour may be escalating</a:t>
            </a:r>
          </a:p>
          <a:p>
            <a:pPr marL="257175" indent="-257175">
              <a:buFont typeface="Arial"/>
              <a:buChar char="•"/>
            </a:pPr>
            <a:endParaRPr lang="en-GB" b="1">
              <a:solidFill>
                <a:schemeClr val="bg1"/>
              </a:solidFill>
              <a:cs typeface="Calibri"/>
            </a:endParaRPr>
          </a:p>
          <a:p>
            <a:pPr marL="257175" indent="-257175">
              <a:buFont typeface="Arial"/>
              <a:buChar char="•"/>
            </a:pPr>
            <a:r>
              <a:rPr lang="en-GB" b="1"/>
              <a:t>Diffuse the situation</a:t>
            </a:r>
            <a:r>
              <a:rPr lang="en-GB" b="1">
                <a:solidFill>
                  <a:schemeClr val="bg1"/>
                </a:solidFill>
              </a:rPr>
              <a:t> if possible</a:t>
            </a:r>
          </a:p>
          <a:p>
            <a:pPr marL="257175" indent="-257175">
              <a:buFont typeface="Arial"/>
              <a:buChar char="•"/>
            </a:pPr>
            <a:endParaRPr lang="en-GB" b="1">
              <a:solidFill>
                <a:schemeClr val="bg1"/>
              </a:solidFill>
              <a:cs typeface="Calibri"/>
            </a:endParaRPr>
          </a:p>
          <a:p>
            <a:pPr marL="257175" indent="-257175">
              <a:buFont typeface="Arial"/>
              <a:buChar char="•"/>
            </a:pPr>
            <a:r>
              <a:rPr lang="en-GB" b="1"/>
              <a:t>Decide</a:t>
            </a:r>
            <a:r>
              <a:rPr lang="en-GB" b="1">
                <a:solidFill>
                  <a:schemeClr val="bg1"/>
                </a:solidFill>
              </a:rPr>
              <a:t> in advance at what point you need to call the police</a:t>
            </a:r>
            <a:endParaRPr lang="en-GB" b="1">
              <a:solidFill>
                <a:schemeClr val="bg1"/>
              </a:solidFill>
              <a:cs typeface="Calibri"/>
            </a:endParaRPr>
          </a:p>
        </p:txBody>
      </p:sp>
      <p:pic>
        <p:nvPicPr>
          <p:cNvPr id="7" name="Picture 7" descr="Graphical user interface&#10;&#10;Description automatically generated">
            <a:extLst>
              <a:ext uri="{FF2B5EF4-FFF2-40B4-BE49-F238E27FC236}">
                <a16:creationId xmlns:a16="http://schemas.microsoft.com/office/drawing/2014/main" id="{85A47D40-9D05-47BB-88A4-7F84BF100146}"/>
              </a:ext>
            </a:extLst>
          </p:cNvPr>
          <p:cNvPicPr>
            <a:picLocks noChangeAspect="1"/>
          </p:cNvPicPr>
          <p:nvPr/>
        </p:nvPicPr>
        <p:blipFill>
          <a:blip r:embed="rId3"/>
          <a:stretch>
            <a:fillRect/>
          </a:stretch>
        </p:blipFill>
        <p:spPr>
          <a:xfrm>
            <a:off x="5492679" y="4653136"/>
            <a:ext cx="2622814" cy="1259487"/>
          </a:xfrm>
          <a:prstGeom prst="rect">
            <a:avLst/>
          </a:prstGeom>
        </p:spPr>
      </p:pic>
    </p:spTree>
    <p:extLst>
      <p:ext uri="{BB962C8B-B14F-4D97-AF65-F5344CB8AC3E}">
        <p14:creationId xmlns:p14="http://schemas.microsoft.com/office/powerpoint/2010/main" val="31531205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36994" y="266036"/>
            <a:ext cx="8070011" cy="733982"/>
          </a:xfrm>
        </p:spPr>
        <p:txBody>
          <a:bodyPr>
            <a:normAutofit fontScale="90000"/>
          </a:bodyPr>
          <a:lstStyle/>
          <a:p>
            <a:pPr algn="ctr"/>
            <a:r>
              <a:rPr lang="en-GB" b="1">
                <a:solidFill>
                  <a:srgbClr val="E42C69"/>
                </a:solidFill>
                <a:latin typeface="Arial" panose="020B0604020202020204" pitchFamily="34" charset="0"/>
                <a:ea typeface="+mj-lt"/>
                <a:cs typeface="Arial" panose="020B0604020202020204" pitchFamily="34" charset="0"/>
              </a:rPr>
              <a:t>Safety</a:t>
            </a:r>
            <a:r>
              <a:rPr lang="en-GB" b="1">
                <a:latin typeface="Arial" panose="020B0604020202020204" pitchFamily="34" charset="0"/>
                <a:ea typeface="+mj-lt"/>
                <a:cs typeface="Arial" panose="020B0604020202020204" pitchFamily="34" charset="0"/>
              </a:rPr>
              <a:t>: Sources of Support</a:t>
            </a:r>
            <a:endParaRPr lang="en-US"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EB0A3D6-A3E2-49D0-9178-F5CCB817D0AD}"/>
              </a:ext>
            </a:extLst>
          </p:cNvPr>
          <p:cNvSpPr txBox="1"/>
          <p:nvPr/>
        </p:nvSpPr>
        <p:spPr>
          <a:xfrm>
            <a:off x="577969" y="1866541"/>
            <a:ext cx="3890513"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b="1">
              <a:solidFill>
                <a:schemeClr val="bg1"/>
              </a:solidFill>
              <a:cs typeface="Calibri" panose="020F0502020204030204"/>
            </a:endParaRPr>
          </a:p>
        </p:txBody>
      </p:sp>
      <p:sp>
        <p:nvSpPr>
          <p:cNvPr id="9" name="TextBox 8">
            <a:extLst>
              <a:ext uri="{FF2B5EF4-FFF2-40B4-BE49-F238E27FC236}">
                <a16:creationId xmlns:a16="http://schemas.microsoft.com/office/drawing/2014/main" id="{978D8B60-EA1A-4E62-8484-E8002681180E}"/>
              </a:ext>
            </a:extLst>
          </p:cNvPr>
          <p:cNvSpPr txBox="1"/>
          <p:nvPr/>
        </p:nvSpPr>
        <p:spPr>
          <a:xfrm>
            <a:off x="291141" y="1191692"/>
            <a:ext cx="8570342" cy="10387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100" b="1">
                <a:solidFill>
                  <a:srgbClr val="FFFF00"/>
                </a:solidFill>
                <a:cs typeface="Calibri"/>
              </a:rPr>
              <a:t>Call </a:t>
            </a:r>
            <a:r>
              <a:rPr lang="en-GB" sz="2100" b="1">
                <a:cs typeface="Calibri"/>
              </a:rPr>
              <a:t>999</a:t>
            </a:r>
            <a:r>
              <a:rPr lang="en-GB" sz="2100" b="1">
                <a:solidFill>
                  <a:srgbClr val="FFFF00"/>
                </a:solidFill>
                <a:cs typeface="Calibri"/>
              </a:rPr>
              <a:t> if you or a child is in immediate danger – no exceptions</a:t>
            </a:r>
          </a:p>
          <a:p>
            <a:r>
              <a:rPr lang="en-GB" sz="2100" b="1">
                <a:cs typeface="Calibri"/>
              </a:rPr>
              <a:t>If it is not an emergency, contact your local policing team: www.police.uk</a:t>
            </a:r>
          </a:p>
        </p:txBody>
      </p:sp>
      <p:graphicFrame>
        <p:nvGraphicFramePr>
          <p:cNvPr id="10" name="Table 10">
            <a:extLst>
              <a:ext uri="{FF2B5EF4-FFF2-40B4-BE49-F238E27FC236}">
                <a16:creationId xmlns:a16="http://schemas.microsoft.com/office/drawing/2014/main" id="{16BBD7ED-E4B5-4658-8682-7BB3554BCAE4}"/>
              </a:ext>
            </a:extLst>
          </p:cNvPr>
          <p:cNvGraphicFramePr>
            <a:graphicFrameLocks noGrp="1"/>
          </p:cNvGraphicFramePr>
          <p:nvPr/>
        </p:nvGraphicFramePr>
        <p:xfrm>
          <a:off x="291141" y="2474702"/>
          <a:ext cx="5697386" cy="3383280"/>
        </p:xfrm>
        <a:graphic>
          <a:graphicData uri="http://schemas.openxmlformats.org/drawingml/2006/table">
            <a:tbl>
              <a:tblPr firstRow="1" bandRow="1">
                <a:tableStyleId>{5C22544A-7EE6-4342-B048-85BDC9FD1C3A}</a:tableStyleId>
              </a:tblPr>
              <a:tblGrid>
                <a:gridCol w="5697386">
                  <a:extLst>
                    <a:ext uri="{9D8B030D-6E8A-4147-A177-3AD203B41FA5}">
                      <a16:colId xmlns:a16="http://schemas.microsoft.com/office/drawing/2014/main" val="3155150966"/>
                    </a:ext>
                  </a:extLst>
                </a:gridCol>
              </a:tblGrid>
              <a:tr h="525780">
                <a:tc>
                  <a:txBody>
                    <a:bodyPr/>
                    <a:lstStyle/>
                    <a:p>
                      <a:r>
                        <a:rPr lang="en-GB" sz="1500" b="1">
                          <a:solidFill>
                            <a:srgbClr val="BF0036"/>
                          </a:solidFill>
                        </a:rPr>
                        <a:t>English National Domestic Violence Helpline</a:t>
                      </a:r>
                    </a:p>
                    <a:p>
                      <a:pPr lvl="0">
                        <a:buNone/>
                      </a:pPr>
                      <a:r>
                        <a:rPr lang="en-GB" sz="1500" b="1"/>
                        <a:t>0808 2000 247 – www.nationaldomesticviolencehelpline.org.uk</a:t>
                      </a:r>
                    </a:p>
                  </a:txBody>
                  <a:tcPr marL="68580" marR="68580" marT="34290" marB="34290"/>
                </a:tc>
                <a:extLst>
                  <a:ext uri="{0D108BD9-81ED-4DB2-BD59-A6C34878D82A}">
                    <a16:rowId xmlns:a16="http://schemas.microsoft.com/office/drawing/2014/main" val="1582224727"/>
                  </a:ext>
                </a:extLst>
              </a:tr>
              <a:tr h="525780">
                <a:tc>
                  <a:txBody>
                    <a:bodyPr/>
                    <a:lstStyle/>
                    <a:p>
                      <a:r>
                        <a:rPr lang="en-GB" sz="1500" b="1">
                          <a:solidFill>
                            <a:srgbClr val="BF0036"/>
                          </a:solidFill>
                        </a:rPr>
                        <a:t>Wales Domestic Abuse Helpline</a:t>
                      </a:r>
                    </a:p>
                    <a:p>
                      <a:pPr lvl="0">
                        <a:buNone/>
                      </a:pPr>
                      <a:r>
                        <a:rPr lang="en-GB" sz="1500" b="1"/>
                        <a:t>0808 80 10 800 – http://www.allwaleshelpline.org.uk/</a:t>
                      </a:r>
                    </a:p>
                  </a:txBody>
                  <a:tcPr marL="68580" marR="68580" marT="34290" marB="34290"/>
                </a:tc>
                <a:extLst>
                  <a:ext uri="{0D108BD9-81ED-4DB2-BD59-A6C34878D82A}">
                    <a16:rowId xmlns:a16="http://schemas.microsoft.com/office/drawing/2014/main" val="4143798721"/>
                  </a:ext>
                </a:extLst>
              </a:tr>
              <a:tr h="525780">
                <a:tc>
                  <a:txBody>
                    <a:bodyPr/>
                    <a:lstStyle/>
                    <a:p>
                      <a:r>
                        <a:rPr lang="en-GB" sz="1500" b="1">
                          <a:solidFill>
                            <a:srgbClr val="BF0036"/>
                          </a:solidFill>
                        </a:rPr>
                        <a:t>Womens Aid Federation (Northern Ireland)</a:t>
                      </a:r>
                    </a:p>
                    <a:p>
                      <a:pPr lvl="0">
                        <a:buNone/>
                      </a:pPr>
                      <a:r>
                        <a:rPr lang="en-GB" sz="1500" b="1"/>
                        <a:t>0800 917 1414 – www.womensaidni.org</a:t>
                      </a:r>
                    </a:p>
                  </a:txBody>
                  <a:tcPr marL="68580" marR="68580" marT="34290" marB="34290"/>
                </a:tc>
                <a:extLst>
                  <a:ext uri="{0D108BD9-81ED-4DB2-BD59-A6C34878D82A}">
                    <a16:rowId xmlns:a16="http://schemas.microsoft.com/office/drawing/2014/main" val="146497526"/>
                  </a:ext>
                </a:extLst>
              </a:tr>
              <a:tr h="525780">
                <a:tc>
                  <a:txBody>
                    <a:bodyPr/>
                    <a:lstStyle/>
                    <a:p>
                      <a:r>
                        <a:rPr lang="en-GB" sz="1500" b="1">
                          <a:solidFill>
                            <a:srgbClr val="BF0036"/>
                          </a:solidFill>
                        </a:rPr>
                        <a:t>Scottish Women's Aid</a:t>
                      </a:r>
                    </a:p>
                    <a:p>
                      <a:pPr lvl="0">
                        <a:buNone/>
                      </a:pPr>
                      <a:r>
                        <a:rPr lang="en-GB" sz="1500" b="1"/>
                        <a:t>0800 027 1234 – www.scottishwomensaid.org.uk</a:t>
                      </a:r>
                    </a:p>
                  </a:txBody>
                  <a:tcPr marL="68580" marR="68580" marT="34290" marB="34290"/>
                </a:tc>
                <a:extLst>
                  <a:ext uri="{0D108BD9-81ED-4DB2-BD59-A6C34878D82A}">
                    <a16:rowId xmlns:a16="http://schemas.microsoft.com/office/drawing/2014/main" val="2329750247"/>
                  </a:ext>
                </a:extLst>
              </a:tr>
              <a:tr h="525780">
                <a:tc>
                  <a:txBody>
                    <a:bodyPr/>
                    <a:lstStyle/>
                    <a:p>
                      <a:r>
                        <a:rPr lang="en-GB" sz="1500" b="1">
                          <a:solidFill>
                            <a:srgbClr val="BF0036"/>
                          </a:solidFill>
                        </a:rPr>
                        <a:t>Men's Advice Line</a:t>
                      </a:r>
                    </a:p>
                    <a:p>
                      <a:pPr lvl="0">
                        <a:buNone/>
                      </a:pPr>
                      <a:r>
                        <a:rPr lang="en-GB" sz="1500" b="1"/>
                        <a:t>0800 801 0327 – www.mensadvice.org.uk</a:t>
                      </a:r>
                    </a:p>
                  </a:txBody>
                  <a:tcPr marL="68580" marR="68580" marT="34290" marB="34290"/>
                </a:tc>
                <a:extLst>
                  <a:ext uri="{0D108BD9-81ED-4DB2-BD59-A6C34878D82A}">
                    <a16:rowId xmlns:a16="http://schemas.microsoft.com/office/drawing/2014/main" val="2290865238"/>
                  </a:ext>
                </a:extLst>
              </a:tr>
              <a:tr h="754380">
                <a:tc>
                  <a:txBody>
                    <a:bodyPr/>
                    <a:lstStyle/>
                    <a:p>
                      <a:r>
                        <a:rPr lang="en-GB" sz="1500" b="1">
                          <a:solidFill>
                            <a:srgbClr val="BF0036"/>
                          </a:solidFill>
                        </a:rPr>
                        <a:t>Broken Rainbow (for lesbian, gay, bisexual and transgender people)</a:t>
                      </a:r>
                    </a:p>
                    <a:p>
                      <a:pPr lvl="0">
                        <a:buNone/>
                      </a:pPr>
                      <a:r>
                        <a:rPr lang="en-GB" sz="1500" b="1"/>
                        <a:t>0300 999 5428 – www.broken-rainbow.org.uk</a:t>
                      </a:r>
                    </a:p>
                  </a:txBody>
                  <a:tcPr marL="68580" marR="68580" marT="34290" marB="34290"/>
                </a:tc>
                <a:extLst>
                  <a:ext uri="{0D108BD9-81ED-4DB2-BD59-A6C34878D82A}">
                    <a16:rowId xmlns:a16="http://schemas.microsoft.com/office/drawing/2014/main" val="4156020558"/>
                  </a:ext>
                </a:extLst>
              </a:tr>
            </a:tbl>
          </a:graphicData>
        </a:graphic>
      </p:graphicFrame>
      <p:pic>
        <p:nvPicPr>
          <p:cNvPr id="3" name="Picture 5" descr="A picture containing text, sign, sky, outdoor&#10;&#10;Description automatically generated">
            <a:extLst>
              <a:ext uri="{FF2B5EF4-FFF2-40B4-BE49-F238E27FC236}">
                <a16:creationId xmlns:a16="http://schemas.microsoft.com/office/drawing/2014/main" id="{B95F3536-5BF3-4078-967C-3BADB88BEEF9}"/>
              </a:ext>
            </a:extLst>
          </p:cNvPr>
          <p:cNvPicPr>
            <a:picLocks noChangeAspect="1"/>
          </p:cNvPicPr>
          <p:nvPr/>
        </p:nvPicPr>
        <p:blipFill>
          <a:blip r:embed="rId3"/>
          <a:stretch>
            <a:fillRect/>
          </a:stretch>
        </p:blipFill>
        <p:spPr>
          <a:xfrm>
            <a:off x="6300192" y="2796753"/>
            <a:ext cx="2715163" cy="2739178"/>
          </a:xfrm>
          <a:prstGeom prst="rect">
            <a:avLst/>
          </a:prstGeom>
        </p:spPr>
      </p:pic>
    </p:spTree>
    <p:extLst>
      <p:ext uri="{BB962C8B-B14F-4D97-AF65-F5344CB8AC3E}">
        <p14:creationId xmlns:p14="http://schemas.microsoft.com/office/powerpoint/2010/main" val="1300641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46978" y="548680"/>
            <a:ext cx="8070011" cy="733982"/>
          </a:xfrm>
        </p:spPr>
        <p:txBody>
          <a:bodyPr>
            <a:noAutofit/>
          </a:bodyPr>
          <a:lstStyle/>
          <a:p>
            <a:pPr algn="ctr"/>
            <a:r>
              <a:rPr lang="en-GB" sz="4000" b="1">
                <a:solidFill>
                  <a:srgbClr val="92D050"/>
                </a:solidFill>
                <a:latin typeface="Arial" panose="020B0604020202020204" pitchFamily="34" charset="0"/>
                <a:ea typeface="+mj-lt"/>
                <a:cs typeface="Arial" panose="020B0604020202020204" pitchFamily="34" charset="0"/>
              </a:rPr>
              <a:t>Lapses</a:t>
            </a:r>
            <a:r>
              <a:rPr lang="en-GB" sz="4000" b="1">
                <a:solidFill>
                  <a:schemeClr val="accent2"/>
                </a:solidFill>
                <a:latin typeface="Arial" panose="020B0604020202020204" pitchFamily="34" charset="0"/>
                <a:ea typeface="+mj-lt"/>
                <a:cs typeface="Arial" panose="020B0604020202020204" pitchFamily="34" charset="0"/>
              </a:rPr>
              <a:t> &amp; Motivation</a:t>
            </a:r>
            <a:endParaRPr lang="en-US" sz="4000" b="1">
              <a:solidFill>
                <a:schemeClr val="accent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EB0A3D6-A3E2-49D0-9178-F5CCB817D0AD}"/>
              </a:ext>
            </a:extLst>
          </p:cNvPr>
          <p:cNvSpPr txBox="1"/>
          <p:nvPr/>
        </p:nvSpPr>
        <p:spPr>
          <a:xfrm>
            <a:off x="612474" y="1616494"/>
            <a:ext cx="8139021" cy="408573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sz="2100" b="1">
                <a:solidFill>
                  <a:srgbClr val="FFFF00"/>
                </a:solidFill>
                <a:ea typeface="+mn-lt"/>
                <a:cs typeface="+mn-lt"/>
              </a:rPr>
              <a:t>Implementing lifestyle changes is hard work and few people do it perfectly.</a:t>
            </a:r>
          </a:p>
          <a:p>
            <a:pPr marL="342900" indent="-342900">
              <a:buFont typeface="Arial"/>
              <a:buChar char="•"/>
            </a:pPr>
            <a:endParaRPr lang="en-US" sz="2100" b="1">
              <a:solidFill>
                <a:srgbClr val="FFFF00"/>
              </a:solidFill>
              <a:cs typeface="Calibri"/>
            </a:endParaRPr>
          </a:p>
          <a:p>
            <a:endParaRPr lang="en-GB" sz="900" b="1">
              <a:solidFill>
                <a:schemeClr val="bg1"/>
              </a:solidFill>
              <a:ea typeface="+mn-lt"/>
              <a:cs typeface="+mn-lt"/>
            </a:endParaRPr>
          </a:p>
          <a:p>
            <a:pPr marL="342900" indent="-342900">
              <a:buFont typeface="Arial"/>
              <a:buChar char="•"/>
            </a:pPr>
            <a:r>
              <a:rPr lang="en-GB" sz="2100" b="1">
                <a:ea typeface="+mn-lt"/>
                <a:cs typeface="+mn-lt"/>
              </a:rPr>
              <a:t>As discussed in a previous section, </a:t>
            </a:r>
            <a:r>
              <a:rPr lang="en-GB" sz="2100" b="1">
                <a:solidFill>
                  <a:schemeClr val="accent2"/>
                </a:solidFill>
                <a:ea typeface="+mn-lt"/>
                <a:cs typeface="+mn-lt"/>
              </a:rPr>
              <a:t>change is a process</a:t>
            </a:r>
            <a:r>
              <a:rPr lang="en-GB" sz="2100" b="1">
                <a:ea typeface="+mn-lt"/>
                <a:cs typeface="+mn-lt"/>
              </a:rPr>
              <a:t>, not an event.  Lapses and relapses are a natural part of the change process.  They can occur when someone is trying to change any behaviour.  Lapses and relapses often occur in the change process of someone giving up addiction...and lapses and relapses often occur when someone is making other behavioural changes (e.g.,  changing habitual responses to a Loved One’s addiction,  such as “nagging,  pleading and threatening”).</a:t>
            </a:r>
            <a:endParaRPr lang="en-GB" sz="2100" b="1">
              <a:cs typeface="Calibri" panose="020F0502020204030204"/>
            </a:endParaRPr>
          </a:p>
        </p:txBody>
      </p:sp>
    </p:spTree>
    <p:extLst>
      <p:ext uri="{BB962C8B-B14F-4D97-AF65-F5344CB8AC3E}">
        <p14:creationId xmlns:p14="http://schemas.microsoft.com/office/powerpoint/2010/main" val="8769308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35472" y="404664"/>
            <a:ext cx="8070011" cy="733982"/>
          </a:xfrm>
        </p:spPr>
        <p:txBody>
          <a:bodyPr>
            <a:normAutofit fontScale="90000"/>
          </a:bodyPr>
          <a:lstStyle/>
          <a:p>
            <a:pPr algn="ctr"/>
            <a:r>
              <a:rPr lang="en-GB" b="1">
                <a:solidFill>
                  <a:srgbClr val="92D050"/>
                </a:solidFill>
                <a:latin typeface="Arial" panose="020B0604020202020204" pitchFamily="34" charset="0"/>
                <a:ea typeface="+mj-lt"/>
                <a:cs typeface="Arial" panose="020B0604020202020204" pitchFamily="34" charset="0"/>
              </a:rPr>
              <a:t>Lapses</a:t>
            </a:r>
            <a:r>
              <a:rPr lang="en-GB" b="1">
                <a:latin typeface="Arial" panose="020B0604020202020204" pitchFamily="34" charset="0"/>
                <a:ea typeface="+mj-lt"/>
                <a:cs typeface="Arial" panose="020B0604020202020204" pitchFamily="34" charset="0"/>
              </a:rPr>
              <a:t> &amp; Motivation</a:t>
            </a:r>
            <a:r>
              <a:rPr lang="en-GB" b="1">
                <a:solidFill>
                  <a:schemeClr val="accent2"/>
                </a:solidFill>
                <a:latin typeface="Arial" panose="020B0604020202020204" pitchFamily="34" charset="0"/>
                <a:ea typeface="+mj-lt"/>
                <a:cs typeface="Arial" panose="020B0604020202020204" pitchFamily="34" charset="0"/>
              </a:rPr>
              <a:t> </a:t>
            </a:r>
            <a:endParaRPr lang="en-US" b="1">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EB0A3D6-A3E2-49D0-9178-F5CCB817D0AD}"/>
              </a:ext>
            </a:extLst>
          </p:cNvPr>
          <p:cNvSpPr txBox="1"/>
          <p:nvPr/>
        </p:nvSpPr>
        <p:spPr>
          <a:xfrm>
            <a:off x="465528" y="1484784"/>
            <a:ext cx="8236068" cy="362406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sz="2100" b="1">
                <a:solidFill>
                  <a:srgbClr val="FFFF00"/>
                </a:solidFill>
                <a:ea typeface="+mn-lt"/>
                <a:cs typeface="+mn-lt"/>
              </a:rPr>
              <a:t>The difference between someone who gets "stuck" </a:t>
            </a:r>
            <a:r>
              <a:rPr lang="en-GB" sz="2100">
                <a:ea typeface="+mn-lt"/>
                <a:cs typeface="+mn-lt"/>
              </a:rPr>
              <a:t>and finds their lapse turning into a full-blown relapse, and someone who gets back on track quickly,  lies in how they interpret the lapse.   </a:t>
            </a:r>
            <a:endParaRPr lang="en-GB">
              <a:cs typeface="Calibri" panose="020F0502020204030204"/>
            </a:endParaRPr>
          </a:p>
          <a:p>
            <a:pPr marL="342900" indent="-342900">
              <a:buFont typeface="Arial"/>
              <a:buChar char="•"/>
            </a:pPr>
            <a:endParaRPr lang="en-GB" sz="2100">
              <a:ea typeface="+mn-lt"/>
              <a:cs typeface="+mn-lt"/>
            </a:endParaRPr>
          </a:p>
          <a:p>
            <a:pPr marL="342900" indent="-342900">
              <a:buFont typeface="Arial"/>
              <a:buChar char="•"/>
            </a:pPr>
            <a:r>
              <a:rPr lang="en-GB" sz="2100">
                <a:ea typeface="+mn-lt"/>
                <a:cs typeface="+mn-lt"/>
              </a:rPr>
              <a:t>Lapses can be interpreted as failures or they can be viewed as </a:t>
            </a:r>
            <a:r>
              <a:rPr lang="en-GB" sz="2100" b="1">
                <a:solidFill>
                  <a:srgbClr val="FFFF00"/>
                </a:solidFill>
                <a:ea typeface="+mn-lt"/>
                <a:cs typeface="+mn-lt"/>
              </a:rPr>
              <a:t>opportunities to learn</a:t>
            </a:r>
            <a:r>
              <a:rPr lang="en-GB" sz="2100">
                <a:ea typeface="+mn-lt"/>
                <a:cs typeface="+mn-lt"/>
              </a:rPr>
              <a:t> what didn't work, and to plan more effective strategies for dealing with similar circumstances in the future.</a:t>
            </a:r>
            <a:endParaRPr lang="en-GB">
              <a:cs typeface="Calibri"/>
            </a:endParaRPr>
          </a:p>
          <a:p>
            <a:endParaRPr lang="en-GB" sz="2100">
              <a:ea typeface="+mn-lt"/>
              <a:cs typeface="+mn-lt"/>
            </a:endParaRPr>
          </a:p>
          <a:p>
            <a:pPr marL="342900" indent="-342900">
              <a:buFont typeface="Arial"/>
              <a:buChar char="•"/>
            </a:pPr>
            <a:r>
              <a:rPr lang="en-GB" sz="2100" b="1">
                <a:solidFill>
                  <a:srgbClr val="FFFF00"/>
                </a:solidFill>
                <a:ea typeface="+mn-lt"/>
                <a:cs typeface="+mn-lt"/>
              </a:rPr>
              <a:t>Maintaining motivation</a:t>
            </a:r>
            <a:r>
              <a:rPr lang="en-GB" sz="2100">
                <a:ea typeface="+mn-lt"/>
                <a:cs typeface="+mn-lt"/>
              </a:rPr>
              <a:t> in the face of lapses and relapses is also an important component in any effective change process</a:t>
            </a:r>
            <a:endParaRPr lang="en-GB">
              <a:cs typeface="Calibri"/>
            </a:endParaRPr>
          </a:p>
        </p:txBody>
      </p:sp>
    </p:spTree>
    <p:extLst>
      <p:ext uri="{BB962C8B-B14F-4D97-AF65-F5344CB8AC3E}">
        <p14:creationId xmlns:p14="http://schemas.microsoft.com/office/powerpoint/2010/main" val="13386201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53682" y="450465"/>
            <a:ext cx="8436634" cy="733982"/>
          </a:xfrm>
        </p:spPr>
        <p:txBody>
          <a:bodyPr>
            <a:normAutofit fontScale="90000"/>
          </a:bodyPr>
          <a:lstStyle/>
          <a:p>
            <a:r>
              <a:rPr lang="en-GB" b="1">
                <a:ea typeface="+mj-lt"/>
                <a:cs typeface="+mj-lt"/>
              </a:rPr>
              <a:t> </a:t>
            </a:r>
            <a:r>
              <a:rPr lang="en-GB">
                <a:solidFill>
                  <a:srgbClr val="92D050"/>
                </a:solidFill>
                <a:latin typeface="Arial" panose="020B0604020202020204" pitchFamily="34" charset="0"/>
                <a:ea typeface="+mj-lt"/>
                <a:cs typeface="Arial" panose="020B0604020202020204" pitchFamily="34" charset="0"/>
              </a:rPr>
              <a:t>Lapses</a:t>
            </a:r>
            <a:r>
              <a:rPr lang="en-GB">
                <a:latin typeface="Arial" panose="020B0604020202020204" pitchFamily="34" charset="0"/>
                <a:ea typeface="+mj-lt"/>
                <a:cs typeface="Arial" panose="020B0604020202020204" pitchFamily="34" charset="0"/>
              </a:rPr>
              <a:t>: </a:t>
            </a:r>
            <a:r>
              <a:rPr lang="en-GB" b="1">
                <a:latin typeface="Arial" panose="020B0604020202020204" pitchFamily="34" charset="0"/>
                <a:ea typeface="+mj-lt"/>
                <a:cs typeface="Arial" panose="020B0604020202020204" pitchFamily="34" charset="0"/>
              </a:rPr>
              <a:t>Maintaining Motivation</a:t>
            </a:r>
            <a:endParaRPr lang="en-GB">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EB0A3D6-A3E2-49D0-9178-F5CCB817D0AD}"/>
              </a:ext>
            </a:extLst>
          </p:cNvPr>
          <p:cNvSpPr txBox="1"/>
          <p:nvPr/>
        </p:nvSpPr>
        <p:spPr>
          <a:xfrm>
            <a:off x="353682" y="2636912"/>
            <a:ext cx="8613473" cy="362406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100" b="1">
                <a:solidFill>
                  <a:srgbClr val="FFFF00"/>
                </a:solidFill>
                <a:cs typeface="Calibri"/>
              </a:rPr>
              <a:t>Answer the following questions:</a:t>
            </a:r>
          </a:p>
          <a:p>
            <a:r>
              <a:rPr lang="en-GB" sz="2100" b="1">
                <a:cs typeface="Calibri"/>
              </a:rPr>
              <a:t>1. What were your original reasons for making changes ?</a:t>
            </a:r>
          </a:p>
          <a:p>
            <a:r>
              <a:rPr lang="en-GB" sz="2100" b="1">
                <a:cs typeface="Calibri"/>
              </a:rPr>
              <a:t>2. What changes have you noticed so far ?</a:t>
            </a:r>
          </a:p>
          <a:p>
            <a:r>
              <a:rPr lang="en-GB" sz="2100" b="1">
                <a:cs typeface="Calibri"/>
              </a:rPr>
              <a:t>3. How have these changes affected your life ?</a:t>
            </a:r>
          </a:p>
          <a:p>
            <a:r>
              <a:rPr lang="en-GB" sz="2100" b="1">
                <a:cs typeface="Calibri"/>
              </a:rPr>
              <a:t>4. What might the future look like if you continue to work towards change ?</a:t>
            </a:r>
          </a:p>
          <a:p>
            <a:r>
              <a:rPr lang="en-GB" sz="2100" b="1">
                <a:cs typeface="Calibri"/>
              </a:rPr>
              <a:t>5. Why is this important to you ?</a:t>
            </a:r>
          </a:p>
          <a:p>
            <a:r>
              <a:rPr lang="en-GB" sz="2100" b="1">
                <a:cs typeface="Calibri"/>
              </a:rPr>
              <a:t>6. What might the future look like if you stop working toward change ?</a:t>
            </a:r>
          </a:p>
          <a:p>
            <a:r>
              <a:rPr lang="en-GB" sz="2100" b="1">
                <a:cs typeface="Calibri"/>
              </a:rPr>
              <a:t>7. How do you feel about this ?</a:t>
            </a:r>
          </a:p>
          <a:p>
            <a:r>
              <a:rPr lang="en-GB" sz="2100" b="1">
                <a:cs typeface="Calibri"/>
              </a:rPr>
              <a:t>8. What will happen to keep you motivated ?</a:t>
            </a:r>
          </a:p>
        </p:txBody>
      </p:sp>
      <p:sp>
        <p:nvSpPr>
          <p:cNvPr id="3" name="TextBox 2">
            <a:extLst>
              <a:ext uri="{FF2B5EF4-FFF2-40B4-BE49-F238E27FC236}">
                <a16:creationId xmlns:a16="http://schemas.microsoft.com/office/drawing/2014/main" id="{7B133207-6DC1-45A8-8686-F34B5C5F566D}"/>
              </a:ext>
            </a:extLst>
          </p:cNvPr>
          <p:cNvSpPr txBox="1"/>
          <p:nvPr/>
        </p:nvSpPr>
        <p:spPr>
          <a:xfrm>
            <a:off x="353682" y="1368782"/>
            <a:ext cx="8257636"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b="1">
                <a:solidFill>
                  <a:schemeClr val="bg1"/>
                </a:solidFill>
                <a:cs typeface="Calibri"/>
              </a:rPr>
              <a:t>To help maintain our motivation it can be helpful to revisit our original reasons for wanting to change, review our progress so far, and our goals for the future.</a:t>
            </a:r>
          </a:p>
        </p:txBody>
      </p:sp>
    </p:spTree>
    <p:extLst>
      <p:ext uri="{BB962C8B-B14F-4D97-AF65-F5344CB8AC3E}">
        <p14:creationId xmlns:p14="http://schemas.microsoft.com/office/powerpoint/2010/main" val="32166641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36994" y="260648"/>
            <a:ext cx="8070011" cy="733982"/>
          </a:xfrm>
        </p:spPr>
        <p:txBody>
          <a:bodyPr>
            <a:normAutofit fontScale="90000"/>
          </a:bodyPr>
          <a:lstStyle/>
          <a:p>
            <a:pPr algn="ctr"/>
            <a:r>
              <a:rPr lang="en-GB" b="1" dirty="0">
                <a:solidFill>
                  <a:srgbClr val="FFFF00"/>
                </a:solidFill>
                <a:latin typeface="Arial" panose="020B0604020202020204" pitchFamily="34" charset="0"/>
                <a:ea typeface="+mj-lt"/>
                <a:cs typeface="Arial" panose="020B0604020202020204" pitchFamily="34" charset="0"/>
              </a:rPr>
              <a:t>Trust</a:t>
            </a:r>
            <a:r>
              <a:rPr lang="en-GB" b="1" dirty="0">
                <a:latin typeface="Arial" panose="020B0604020202020204" pitchFamily="34" charset="0"/>
                <a:ea typeface="+mj-lt"/>
                <a:cs typeface="Arial" panose="020B0604020202020204" pitchFamily="34" charset="0"/>
              </a:rPr>
              <a:t> and Forgiveness</a:t>
            </a:r>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323528" y="1455383"/>
            <a:ext cx="8697538" cy="42704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sz="2100" b="1" dirty="0">
                <a:ea typeface="+mn-lt"/>
                <a:cs typeface="+mn-lt"/>
              </a:rPr>
              <a:t>Addictive behaviours typically include deception, false promises, broken promises and dishonest behaviours.   </a:t>
            </a:r>
            <a:endParaRPr lang="en-US" sz="2100" b="1" dirty="0">
              <a:ea typeface="+mn-lt"/>
              <a:cs typeface="+mn-lt"/>
            </a:endParaRPr>
          </a:p>
          <a:p>
            <a:pPr marL="257175" indent="-257175">
              <a:buFont typeface="Arial"/>
              <a:buChar char="•"/>
            </a:pPr>
            <a:r>
              <a:rPr lang="en-GB" sz="2100" b="1" dirty="0">
                <a:solidFill>
                  <a:schemeClr val="bg1"/>
                </a:solidFill>
                <a:ea typeface="+mn-lt"/>
                <a:cs typeface="+mn-lt"/>
              </a:rPr>
              <a:t>You may want to believe what your Loved One (LO) wants you to believe: that she/he is all right, that the addiction is not a problem, that they didn’t take money from your purse, that this time, they really are quitting. </a:t>
            </a:r>
          </a:p>
          <a:p>
            <a:pPr marL="257175" indent="-257175">
              <a:buFont typeface="Arial"/>
              <a:buChar char="•"/>
            </a:pPr>
            <a:endParaRPr lang="en-US" sz="2100" b="1" dirty="0">
              <a:solidFill>
                <a:schemeClr val="bg1"/>
              </a:solidFill>
              <a:ea typeface="+mn-lt"/>
              <a:cs typeface="+mn-lt"/>
            </a:endParaRPr>
          </a:p>
          <a:p>
            <a:pPr marL="257175" indent="-257175">
              <a:buFont typeface="Arial"/>
              <a:buChar char="•"/>
            </a:pPr>
            <a:r>
              <a:rPr lang="en-GB" sz="2100" b="1" dirty="0">
                <a:ea typeface="+mn-lt"/>
                <a:cs typeface="+mn-lt"/>
              </a:rPr>
              <a:t>But over time, as you uncover deceptions and experience broken promises again and again, the evidence that your LO is not entirely trustworthy may become over-whelming. </a:t>
            </a:r>
            <a:endParaRPr lang="en-US" sz="2100" b="1" dirty="0">
              <a:ea typeface="+mn-lt"/>
              <a:cs typeface="+mn-lt"/>
            </a:endParaRPr>
          </a:p>
          <a:p>
            <a:pPr marL="257175" indent="-257175">
              <a:buFont typeface="Arial"/>
              <a:buChar char="•"/>
            </a:pPr>
            <a:r>
              <a:rPr lang="en-GB" sz="2100" b="1" dirty="0">
                <a:solidFill>
                  <a:schemeClr val="bg1"/>
                </a:solidFill>
                <a:ea typeface="+mn-lt"/>
                <a:cs typeface="+mn-lt"/>
              </a:rPr>
              <a:t>You may quite possibly find that the untrustworthy behaviours extend beyond the addiction and affect other areas of your life with your LO.</a:t>
            </a:r>
            <a:endParaRPr lang="en-US" sz="2100" b="1" dirty="0">
              <a:solidFill>
                <a:schemeClr val="bg1"/>
              </a:solidFill>
              <a:cs typeface="Calibri"/>
            </a:endParaRPr>
          </a:p>
        </p:txBody>
      </p:sp>
    </p:spTree>
    <p:extLst>
      <p:ext uri="{BB962C8B-B14F-4D97-AF65-F5344CB8AC3E}">
        <p14:creationId xmlns:p14="http://schemas.microsoft.com/office/powerpoint/2010/main" val="8729711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303685" y="548680"/>
            <a:ext cx="8556844" cy="733982"/>
          </a:xfrm>
        </p:spPr>
        <p:txBody>
          <a:bodyPr>
            <a:normAutofit fontScale="90000"/>
          </a:bodyPr>
          <a:lstStyle/>
          <a:p>
            <a:pPr algn="ctr"/>
            <a:r>
              <a:rPr lang="en-GB" b="1">
                <a:solidFill>
                  <a:srgbClr val="FFFF00"/>
                </a:solidFill>
                <a:latin typeface="Arial" panose="020B0604020202020204" pitchFamily="34" charset="0"/>
                <a:ea typeface="+mj-lt"/>
                <a:cs typeface="Arial" panose="020B0604020202020204" pitchFamily="34" charset="0"/>
              </a:rPr>
              <a:t>Trust</a:t>
            </a:r>
            <a:r>
              <a:rPr lang="en-GB" b="1">
                <a:latin typeface="Arial" panose="020B0604020202020204" pitchFamily="34" charset="0"/>
                <a:ea typeface="+mj-lt"/>
                <a:cs typeface="Arial" panose="020B0604020202020204" pitchFamily="34" charset="0"/>
              </a:rPr>
              <a:t>: Important Points to Remember</a:t>
            </a:r>
            <a:endParaRPr lang="en-US"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189107" y="1844824"/>
            <a:ext cx="8785999" cy="45515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lnSpc>
                <a:spcPct val="90000"/>
              </a:lnSpc>
              <a:spcBef>
                <a:spcPts val="750"/>
              </a:spcBef>
              <a:buFont typeface="Arial"/>
              <a:buChar char="•"/>
            </a:pPr>
            <a:r>
              <a:rPr lang="en-GB" sz="2100" b="1" dirty="0">
                <a:solidFill>
                  <a:schemeClr val="bg1"/>
                </a:solidFill>
                <a:ea typeface="+mn-lt"/>
                <a:cs typeface="+mn-lt"/>
              </a:rPr>
              <a:t>You are not to blame for your LO's addiction—you didn’t </a:t>
            </a:r>
            <a:r>
              <a:rPr lang="en-GB" sz="2100" b="1" dirty="0">
                <a:ea typeface="+mn-lt"/>
                <a:cs typeface="+mn-lt"/>
              </a:rPr>
              <a:t>cause</a:t>
            </a:r>
            <a:r>
              <a:rPr lang="en-GB" sz="2100" b="1" dirty="0">
                <a:solidFill>
                  <a:schemeClr val="bg1"/>
                </a:solidFill>
                <a:ea typeface="+mn-lt"/>
                <a:cs typeface="+mn-lt"/>
              </a:rPr>
              <a:t> it, you can’t </a:t>
            </a:r>
            <a:r>
              <a:rPr lang="en-GB" sz="2100" b="1" dirty="0">
                <a:ea typeface="+mn-lt"/>
                <a:cs typeface="+mn-lt"/>
              </a:rPr>
              <a:t>control</a:t>
            </a:r>
            <a:r>
              <a:rPr lang="en-GB" sz="2100" b="1" dirty="0">
                <a:solidFill>
                  <a:schemeClr val="bg1"/>
                </a:solidFill>
                <a:ea typeface="+mn-lt"/>
                <a:cs typeface="+mn-lt"/>
              </a:rPr>
              <a:t> it, and you can’t </a:t>
            </a:r>
            <a:r>
              <a:rPr lang="en-GB" sz="2100" b="1" dirty="0">
                <a:ea typeface="+mn-lt"/>
                <a:cs typeface="+mn-lt"/>
              </a:rPr>
              <a:t>cure</a:t>
            </a:r>
            <a:r>
              <a:rPr lang="en-GB" sz="2100" b="1" dirty="0">
                <a:solidFill>
                  <a:schemeClr val="bg1"/>
                </a:solidFill>
                <a:ea typeface="+mn-lt"/>
                <a:cs typeface="+mn-lt"/>
              </a:rPr>
              <a:t> it. (Al-Anon)</a:t>
            </a:r>
            <a:endParaRPr lang="en-US" sz="2100" b="1" dirty="0">
              <a:solidFill>
                <a:schemeClr val="bg1"/>
              </a:solidFill>
              <a:ea typeface="+mn-lt"/>
              <a:cs typeface="+mn-lt"/>
            </a:endParaRPr>
          </a:p>
          <a:p>
            <a:pPr marL="214313" indent="-214313">
              <a:lnSpc>
                <a:spcPct val="90000"/>
              </a:lnSpc>
              <a:spcBef>
                <a:spcPts val="750"/>
              </a:spcBef>
              <a:buFont typeface="Arial"/>
              <a:buChar char="•"/>
            </a:pPr>
            <a:r>
              <a:rPr lang="en-GB" sz="2100" b="1" dirty="0">
                <a:solidFill>
                  <a:schemeClr val="bg1"/>
                </a:solidFill>
                <a:ea typeface="+mn-lt"/>
                <a:cs typeface="+mn-lt"/>
              </a:rPr>
              <a:t>You </a:t>
            </a:r>
            <a:r>
              <a:rPr lang="en-GB" sz="2100" b="1" u="sng" dirty="0">
                <a:solidFill>
                  <a:schemeClr val="bg1"/>
                </a:solidFill>
                <a:ea typeface="+mn-lt"/>
                <a:cs typeface="+mn-lt"/>
              </a:rPr>
              <a:t>are</a:t>
            </a:r>
            <a:r>
              <a:rPr lang="en-GB" sz="2100" b="1" dirty="0">
                <a:solidFill>
                  <a:schemeClr val="bg1"/>
                </a:solidFill>
                <a:ea typeface="+mn-lt"/>
                <a:cs typeface="+mn-lt"/>
              </a:rPr>
              <a:t> responsible for your </a:t>
            </a:r>
            <a:r>
              <a:rPr lang="en-GB" sz="2100" b="1" dirty="0">
                <a:ea typeface="+mn-lt"/>
                <a:cs typeface="+mn-lt"/>
              </a:rPr>
              <a:t>own behaviour</a:t>
            </a:r>
            <a:r>
              <a:rPr lang="en-GB" sz="2100" b="1" dirty="0">
                <a:solidFill>
                  <a:schemeClr val="bg1"/>
                </a:solidFill>
                <a:ea typeface="+mn-lt"/>
                <a:cs typeface="+mn-lt"/>
              </a:rPr>
              <a:t>—you have a choice to refrain from enabling your Loved Ones-addictive related behaviour. (CRAFT)</a:t>
            </a:r>
          </a:p>
          <a:p>
            <a:pPr marL="214313" indent="-214313">
              <a:lnSpc>
                <a:spcPct val="90000"/>
              </a:lnSpc>
              <a:spcBef>
                <a:spcPts val="750"/>
              </a:spcBef>
              <a:buFont typeface="Arial"/>
              <a:buChar char="•"/>
            </a:pPr>
            <a:r>
              <a:rPr lang="en-GB" sz="2100" b="1" dirty="0">
                <a:solidFill>
                  <a:schemeClr val="bg1"/>
                </a:solidFill>
                <a:ea typeface="+mn-lt"/>
                <a:cs typeface="+mn-lt"/>
              </a:rPr>
              <a:t>It is not a sign of family weakness or disgrace. (SMART)</a:t>
            </a:r>
          </a:p>
          <a:p>
            <a:pPr marL="214313" indent="-214313">
              <a:lnSpc>
                <a:spcPct val="90000"/>
              </a:lnSpc>
              <a:spcBef>
                <a:spcPts val="750"/>
              </a:spcBef>
              <a:buFont typeface="Arial"/>
              <a:buChar char="•"/>
            </a:pPr>
            <a:r>
              <a:rPr lang="en-GB" sz="2100" b="1" dirty="0">
                <a:solidFill>
                  <a:schemeClr val="bg1"/>
                </a:solidFill>
                <a:ea typeface="+mn-lt"/>
                <a:cs typeface="+mn-lt"/>
              </a:rPr>
              <a:t>Don't nag, preach, moralise, threaten, or blame your LO for past and present mistakes—it will not change his/her behaviour. (CRAFT)</a:t>
            </a:r>
          </a:p>
          <a:p>
            <a:pPr marL="214313" indent="-214313">
              <a:lnSpc>
                <a:spcPct val="90000"/>
              </a:lnSpc>
              <a:spcBef>
                <a:spcPts val="750"/>
              </a:spcBef>
              <a:buFont typeface="Arial"/>
              <a:buChar char="•"/>
            </a:pPr>
            <a:r>
              <a:rPr lang="en-GB" sz="2100" b="1" dirty="0">
                <a:solidFill>
                  <a:schemeClr val="bg1"/>
                </a:solidFill>
                <a:ea typeface="+mn-lt"/>
                <a:cs typeface="+mn-lt"/>
              </a:rPr>
              <a:t>Do not cover up, make excuses, or otherwise try to protect the them from the natural consequences of his/her behaviour—they are more likely to seek help when the </a:t>
            </a:r>
            <a:r>
              <a:rPr lang="en-GB" sz="2100" b="1" dirty="0">
                <a:ea typeface="+mn-lt"/>
                <a:cs typeface="+mn-lt"/>
              </a:rPr>
              <a:t>pain of using their addiction</a:t>
            </a:r>
            <a:r>
              <a:rPr lang="en-GB" sz="2100" dirty="0">
                <a:solidFill>
                  <a:schemeClr val="bg1"/>
                </a:solidFill>
                <a:ea typeface="+mn-lt"/>
                <a:cs typeface="+mn-lt"/>
              </a:rPr>
              <a:t> </a:t>
            </a:r>
            <a:r>
              <a:rPr lang="en-GB" sz="2100" b="1" dirty="0">
                <a:solidFill>
                  <a:schemeClr val="bg1"/>
                </a:solidFill>
                <a:ea typeface="+mn-lt"/>
                <a:cs typeface="+mn-lt"/>
              </a:rPr>
              <a:t>becomes worse to bear than the pain of not using it. (CRAFT/SMART)</a:t>
            </a:r>
            <a:endParaRPr lang="en-GB" sz="2100" b="1" dirty="0">
              <a:solidFill>
                <a:schemeClr val="bg1"/>
              </a:solidFill>
            </a:endParaRPr>
          </a:p>
        </p:txBody>
      </p:sp>
    </p:spTree>
    <p:extLst>
      <p:ext uri="{BB962C8B-B14F-4D97-AF65-F5344CB8AC3E}">
        <p14:creationId xmlns:p14="http://schemas.microsoft.com/office/powerpoint/2010/main" val="13866317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36994" y="548680"/>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Recovery, Hope and </a:t>
            </a:r>
            <a:r>
              <a:rPr lang="en-GB" b="1">
                <a:solidFill>
                  <a:srgbClr val="FFFF00"/>
                </a:solidFill>
                <a:latin typeface="Arial" panose="020B0604020202020204" pitchFamily="34" charset="0"/>
                <a:ea typeface="+mj-lt"/>
                <a:cs typeface="Arial" panose="020B0604020202020204" pitchFamily="34" charset="0"/>
              </a:rPr>
              <a:t>Trust</a:t>
            </a:r>
            <a:endParaRPr lang="en-US" b="1">
              <a:solidFill>
                <a:srgbClr val="FFFF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3C12BA-EF53-426E-80DC-87DF7E4BBC52}"/>
              </a:ext>
            </a:extLst>
          </p:cNvPr>
          <p:cNvSpPr txBox="1"/>
          <p:nvPr/>
        </p:nvSpPr>
        <p:spPr>
          <a:xfrm>
            <a:off x="135466" y="1916832"/>
            <a:ext cx="8873066" cy="376256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sz="2000" b="1">
                <a:cs typeface="Calibri"/>
              </a:rPr>
              <a:t>Early recovery does restore hope, but hope and trust is not the same thing. It can be very challenging for F &amp; F and the LO in recovery to balance the LO's desire to be trusted and the very real need for F &amp; F to fully accept that not every recovery attempt will be 100% immediate.</a:t>
            </a:r>
            <a:endParaRPr lang="en-US" sz="2000">
              <a:cs typeface="Calibri"/>
            </a:endParaRPr>
          </a:p>
          <a:p>
            <a:pPr marL="342900" indent="-342900">
              <a:buFont typeface="Arial"/>
              <a:buChar char="•"/>
            </a:pPr>
            <a:endParaRPr lang="en-GB" sz="2000" b="1">
              <a:cs typeface="Calibri"/>
            </a:endParaRPr>
          </a:p>
          <a:p>
            <a:pPr marL="342900" indent="-342900">
              <a:buFont typeface="Arial"/>
              <a:buChar char="•"/>
            </a:pPr>
            <a:r>
              <a:rPr lang="en-GB" sz="2000" b="1">
                <a:solidFill>
                  <a:schemeClr val="accent2"/>
                </a:solidFill>
                <a:cs typeface="Calibri"/>
              </a:rPr>
              <a:t>Some old behaviours may linger even when your LO has stopped.</a:t>
            </a:r>
          </a:p>
          <a:p>
            <a:pPr marL="342900" indent="-342900">
              <a:buFont typeface="Arial"/>
              <a:buChar char="•"/>
            </a:pPr>
            <a:endParaRPr lang="en-GB" sz="2000" b="1">
              <a:cs typeface="Calibri"/>
            </a:endParaRPr>
          </a:p>
          <a:p>
            <a:pPr marL="342900" indent="-342900">
              <a:buFont typeface="Arial"/>
              <a:buChar char="•"/>
            </a:pPr>
            <a:r>
              <a:rPr lang="en-GB" sz="2000" b="1">
                <a:cs typeface="Calibri"/>
              </a:rPr>
              <a:t>After engaging in sometimes years of addiction-related activities and behaviours it would have taught the F &amp; F that they cannot be trusted, it is not reasonable for a LO to expect to rebuild trust quickly.</a:t>
            </a:r>
          </a:p>
        </p:txBody>
      </p:sp>
    </p:spTree>
    <p:extLst>
      <p:ext uri="{BB962C8B-B14F-4D97-AF65-F5344CB8AC3E}">
        <p14:creationId xmlns:p14="http://schemas.microsoft.com/office/powerpoint/2010/main" val="31296879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36994" y="456219"/>
            <a:ext cx="8070011" cy="733982"/>
          </a:xfrm>
        </p:spPr>
        <p:txBody>
          <a:bodyPr>
            <a:normAutofit fontScale="90000"/>
          </a:bodyPr>
          <a:lstStyle/>
          <a:p>
            <a:pPr algn="ctr"/>
            <a:r>
              <a:rPr lang="en-GB" b="1">
                <a:solidFill>
                  <a:srgbClr val="FFFF00"/>
                </a:solidFill>
                <a:latin typeface="Arial" panose="020B0604020202020204" pitchFamily="34" charset="0"/>
                <a:ea typeface="+mj-lt"/>
                <a:cs typeface="Arial" panose="020B0604020202020204" pitchFamily="34" charset="0"/>
              </a:rPr>
              <a:t>Trust</a:t>
            </a:r>
            <a:r>
              <a:rPr lang="en-GB" b="1">
                <a:latin typeface="Arial" panose="020B0604020202020204" pitchFamily="34" charset="0"/>
                <a:ea typeface="+mj-lt"/>
                <a:cs typeface="Arial" panose="020B0604020202020204" pitchFamily="34" charset="0"/>
              </a:rPr>
              <a:t> Building Exercise</a:t>
            </a:r>
            <a:endParaRPr lang="en-US"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206680" y="1857480"/>
            <a:ext cx="5098207" cy="42704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sz="2100" b="1">
                <a:solidFill>
                  <a:schemeClr val="bg1"/>
                </a:solidFill>
                <a:ea typeface="+mn-lt"/>
                <a:cs typeface="+mn-lt"/>
              </a:rPr>
              <a:t>Think about what you need from your LO in order for you to be able to begin trusting again.  </a:t>
            </a:r>
            <a:endParaRPr lang="en-US" sz="2100" b="1">
              <a:solidFill>
                <a:schemeClr val="bg1"/>
              </a:solidFill>
              <a:cs typeface="Calibri"/>
            </a:endParaRPr>
          </a:p>
          <a:p>
            <a:pPr marL="257175" indent="-257175">
              <a:buFont typeface="Arial"/>
              <a:buChar char="•"/>
            </a:pPr>
            <a:r>
              <a:rPr lang="en-GB" sz="2100" b="1">
                <a:solidFill>
                  <a:schemeClr val="bg1"/>
                </a:solidFill>
                <a:ea typeface="+mn-lt"/>
                <a:cs typeface="+mn-lt"/>
              </a:rPr>
              <a:t>List some ways that your LO can make deposits into the Trust Bank. </a:t>
            </a:r>
          </a:p>
          <a:p>
            <a:pPr marL="257175" indent="-257175">
              <a:buFont typeface="Arial"/>
              <a:buChar char="•"/>
            </a:pPr>
            <a:endParaRPr lang="en-GB" sz="2100" b="1" u="sng">
              <a:solidFill>
                <a:schemeClr val="bg1"/>
              </a:solidFill>
              <a:ea typeface="+mn-lt"/>
              <a:cs typeface="+mn-lt"/>
            </a:endParaRPr>
          </a:p>
          <a:p>
            <a:pPr marL="257175" indent="-257175">
              <a:buFont typeface="Arial"/>
              <a:buChar char="•"/>
            </a:pPr>
            <a:r>
              <a:rPr lang="en-GB" sz="2100" b="1" u="sng">
                <a:ea typeface="+mn-lt"/>
                <a:cs typeface="+mn-lt"/>
              </a:rPr>
              <a:t>Your LO can’t read your mind.</a:t>
            </a:r>
            <a:r>
              <a:rPr lang="en-GB" sz="2100" b="1">
                <a:solidFill>
                  <a:schemeClr val="bg1"/>
                </a:solidFill>
                <a:ea typeface="+mn-lt"/>
                <a:cs typeface="+mn-lt"/>
              </a:rPr>
              <a:t>  How can you share your needs and wishes with your LO? Plan what you might say to your LO on the topic of trust, and how you might say it using the positive communication techniques</a:t>
            </a:r>
            <a:endParaRPr lang="en-GB" sz="2100">
              <a:solidFill>
                <a:schemeClr val="bg1"/>
              </a:solidFill>
              <a:cs typeface="Calibri" panose="020F0502020204030204"/>
            </a:endParaRPr>
          </a:p>
        </p:txBody>
      </p:sp>
      <p:sp>
        <p:nvSpPr>
          <p:cNvPr id="3" name="Heart 2">
            <a:extLst>
              <a:ext uri="{FF2B5EF4-FFF2-40B4-BE49-F238E27FC236}">
                <a16:creationId xmlns:a16="http://schemas.microsoft.com/office/drawing/2014/main" id="{AB34E0CF-2A1A-492A-878B-3F10CBCCB888}"/>
              </a:ext>
            </a:extLst>
          </p:cNvPr>
          <p:cNvSpPr/>
          <p:nvPr/>
        </p:nvSpPr>
        <p:spPr>
          <a:xfrm>
            <a:off x="5233155" y="2156721"/>
            <a:ext cx="3704165" cy="343958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Calibri"/>
            </a:endParaRPr>
          </a:p>
          <a:p>
            <a:pPr algn="ctr"/>
            <a:r>
              <a:rPr lang="en-GB" dirty="0">
                <a:cs typeface="Calibri"/>
              </a:rPr>
              <a:t>Sorry doesn't equal Trust</a:t>
            </a:r>
          </a:p>
          <a:p>
            <a:pPr algn="ctr"/>
            <a:endParaRPr lang="en-GB" dirty="0">
              <a:cs typeface="Calibri"/>
            </a:endParaRPr>
          </a:p>
          <a:p>
            <a:pPr algn="ctr"/>
            <a:r>
              <a:rPr lang="en-GB" dirty="0">
                <a:cs typeface="Calibri"/>
              </a:rPr>
              <a:t>Sorry equals Forgiveness</a:t>
            </a:r>
          </a:p>
          <a:p>
            <a:pPr algn="ctr"/>
            <a:endParaRPr lang="en-GB" dirty="0">
              <a:cs typeface="Calibri"/>
            </a:endParaRPr>
          </a:p>
          <a:p>
            <a:pPr algn="ctr"/>
            <a:r>
              <a:rPr lang="en-GB" dirty="0">
                <a:solidFill>
                  <a:schemeClr val="tx1"/>
                </a:solidFill>
                <a:cs typeface="Calibri"/>
              </a:rPr>
              <a:t>CHANGED BEHAVIOUR EQUALS TRUST</a:t>
            </a:r>
          </a:p>
        </p:txBody>
      </p:sp>
    </p:spTree>
    <p:extLst>
      <p:ext uri="{BB962C8B-B14F-4D97-AF65-F5344CB8AC3E}">
        <p14:creationId xmlns:p14="http://schemas.microsoft.com/office/powerpoint/2010/main" val="3281712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60349" y="242227"/>
            <a:ext cx="8070011" cy="733982"/>
          </a:xfrm>
        </p:spPr>
        <p:txBody>
          <a:bodyPr>
            <a:normAutofit fontScale="90000"/>
          </a:bodyPr>
          <a:lstStyle/>
          <a:p>
            <a:pPr algn="ctr"/>
            <a:r>
              <a:rPr lang="en-GB" b="1">
                <a:solidFill>
                  <a:srgbClr val="FFFF00"/>
                </a:solidFill>
                <a:latin typeface="Arial" panose="020B0604020202020204" pitchFamily="34" charset="0"/>
                <a:ea typeface="+mj-lt"/>
                <a:cs typeface="Arial" panose="020B0604020202020204" pitchFamily="34" charset="0"/>
              </a:rPr>
              <a:t>Trust</a:t>
            </a:r>
            <a:r>
              <a:rPr lang="en-GB" b="1">
                <a:latin typeface="Arial" panose="020B0604020202020204" pitchFamily="34" charset="0"/>
                <a:ea typeface="+mj-lt"/>
                <a:cs typeface="Arial" panose="020B0604020202020204" pitchFamily="34" charset="0"/>
              </a:rPr>
              <a:t> Bank</a:t>
            </a:r>
            <a:endParaRPr lang="en-US" b="1">
              <a:latin typeface="Arial" panose="020B0604020202020204" pitchFamily="34" charset="0"/>
              <a:cs typeface="Arial" panose="020B0604020202020204" pitchFamily="34" charset="0"/>
            </a:endParaRPr>
          </a:p>
        </p:txBody>
      </p:sp>
      <p:graphicFrame>
        <p:nvGraphicFramePr>
          <p:cNvPr id="5" name="Diagram 5">
            <a:extLst>
              <a:ext uri="{FF2B5EF4-FFF2-40B4-BE49-F238E27FC236}">
                <a16:creationId xmlns:a16="http://schemas.microsoft.com/office/drawing/2014/main" id="{9983870D-3509-42CA-B5E7-C20EB17E2689}"/>
              </a:ext>
            </a:extLst>
          </p:cNvPr>
          <p:cNvGraphicFramePr/>
          <p:nvPr>
            <p:extLst>
              <p:ext uri="{D42A27DB-BD31-4B8C-83A1-F6EECF244321}">
                <p14:modId xmlns:p14="http://schemas.microsoft.com/office/powerpoint/2010/main" val="1696578178"/>
              </p:ext>
            </p:extLst>
          </p:nvPr>
        </p:nvGraphicFramePr>
        <p:xfrm>
          <a:off x="296334" y="2131483"/>
          <a:ext cx="8434026" cy="328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98" name="TextBox 2097">
            <a:extLst>
              <a:ext uri="{FF2B5EF4-FFF2-40B4-BE49-F238E27FC236}">
                <a16:creationId xmlns:a16="http://schemas.microsoft.com/office/drawing/2014/main" id="{78C4850F-1175-4913-B3A8-E3BE287FC644}"/>
              </a:ext>
            </a:extLst>
          </p:cNvPr>
          <p:cNvSpPr txBox="1"/>
          <p:nvPr/>
        </p:nvSpPr>
        <p:spPr>
          <a:xfrm>
            <a:off x="802217" y="3130550"/>
            <a:ext cx="1321511"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GB" sz="1500" b="1">
                <a:solidFill>
                  <a:schemeClr val="bg1"/>
                </a:solidFill>
              </a:rPr>
              <a:t>DEPOSIT</a:t>
            </a:r>
          </a:p>
        </p:txBody>
      </p:sp>
      <p:sp>
        <p:nvSpPr>
          <p:cNvPr id="2099" name="TextBox 2098">
            <a:extLst>
              <a:ext uri="{FF2B5EF4-FFF2-40B4-BE49-F238E27FC236}">
                <a16:creationId xmlns:a16="http://schemas.microsoft.com/office/drawing/2014/main" id="{18A13B63-37A3-4D29-94A8-021E52055E04}"/>
              </a:ext>
            </a:extLst>
          </p:cNvPr>
          <p:cNvSpPr txBox="1"/>
          <p:nvPr/>
        </p:nvSpPr>
        <p:spPr>
          <a:xfrm>
            <a:off x="2643716" y="3130550"/>
            <a:ext cx="1792819"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GB" sz="1500" b="1">
                <a:solidFill>
                  <a:schemeClr val="bg1"/>
                </a:solidFill>
              </a:rPr>
              <a:t>WITHDRAWAL</a:t>
            </a:r>
          </a:p>
        </p:txBody>
      </p:sp>
      <p:sp>
        <p:nvSpPr>
          <p:cNvPr id="2100" name="TextBox 2099">
            <a:extLst>
              <a:ext uri="{FF2B5EF4-FFF2-40B4-BE49-F238E27FC236}">
                <a16:creationId xmlns:a16="http://schemas.microsoft.com/office/drawing/2014/main" id="{624DE704-DD10-48CE-B9DA-91A545C3F6D3}"/>
              </a:ext>
            </a:extLst>
          </p:cNvPr>
          <p:cNvSpPr txBox="1"/>
          <p:nvPr/>
        </p:nvSpPr>
        <p:spPr>
          <a:xfrm>
            <a:off x="4707466" y="3130550"/>
            <a:ext cx="1880758"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GB" sz="1500" b="1">
                <a:solidFill>
                  <a:srgbClr val="FF0000"/>
                </a:solidFill>
                <a:cs typeface="Calibri"/>
              </a:rPr>
              <a:t>OVERDRAWN</a:t>
            </a:r>
            <a:endParaRPr lang="en-GB" sz="1500" b="1">
              <a:solidFill>
                <a:srgbClr val="FF0000"/>
              </a:solidFill>
            </a:endParaRPr>
          </a:p>
        </p:txBody>
      </p:sp>
      <p:sp>
        <p:nvSpPr>
          <p:cNvPr id="2618" name="TextBox 2617">
            <a:extLst>
              <a:ext uri="{FF2B5EF4-FFF2-40B4-BE49-F238E27FC236}">
                <a16:creationId xmlns:a16="http://schemas.microsoft.com/office/drawing/2014/main" id="{1F8D045A-9D0B-464B-BD9A-040A9EA06F5A}"/>
              </a:ext>
            </a:extLst>
          </p:cNvPr>
          <p:cNvSpPr txBox="1"/>
          <p:nvPr/>
        </p:nvSpPr>
        <p:spPr>
          <a:xfrm>
            <a:off x="6771217" y="3130549"/>
            <a:ext cx="1185159"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GB" sz="1500" b="1">
                <a:solidFill>
                  <a:srgbClr val="000000"/>
                </a:solidFill>
                <a:cs typeface="Calibri"/>
              </a:rPr>
              <a:t>BALANCE</a:t>
            </a:r>
          </a:p>
        </p:txBody>
      </p:sp>
      <p:sp>
        <p:nvSpPr>
          <p:cNvPr id="12" name="TextBox 11">
            <a:extLst>
              <a:ext uri="{FF2B5EF4-FFF2-40B4-BE49-F238E27FC236}">
                <a16:creationId xmlns:a16="http://schemas.microsoft.com/office/drawing/2014/main" id="{E8FC89D0-2E05-4880-BE6C-B1A97CC56FA8}"/>
              </a:ext>
            </a:extLst>
          </p:cNvPr>
          <p:cNvSpPr txBox="1"/>
          <p:nvPr/>
        </p:nvSpPr>
        <p:spPr>
          <a:xfrm>
            <a:off x="395536" y="1321777"/>
            <a:ext cx="8026399"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a:solidFill>
                  <a:schemeClr val="accent2"/>
                </a:solidFill>
              </a:rPr>
              <a:t>Your LO cannot read your mind – think about what YOU need from them in order for you to be able to begin trusting again</a:t>
            </a:r>
            <a:endParaRPr lang="en-US" sz="1500">
              <a:solidFill>
                <a:schemeClr val="accent2"/>
              </a:solidFill>
            </a:endParaRPr>
          </a:p>
        </p:txBody>
      </p:sp>
    </p:spTree>
    <p:extLst>
      <p:ext uri="{BB962C8B-B14F-4D97-AF65-F5344CB8AC3E}">
        <p14:creationId xmlns:p14="http://schemas.microsoft.com/office/powerpoint/2010/main" val="97348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8CCF-71FE-E18C-E452-90A175CDD3C4}"/>
            </a:ext>
          </a:extLst>
        </p:cNvPr>
        <p:cNvGrpSpPr/>
        <p:nvPr/>
      </p:nvGrpSpPr>
      <p:grpSpPr>
        <a:xfrm>
          <a:off x="0" y="0"/>
          <a:ext cx="0" cy="0"/>
          <a:chOff x="0" y="0"/>
          <a:chExt cx="0" cy="0"/>
        </a:xfrm>
      </p:grpSpPr>
      <p:sp>
        <p:nvSpPr>
          <p:cNvPr id="24578" name="Title 3">
            <a:extLst>
              <a:ext uri="{FF2B5EF4-FFF2-40B4-BE49-F238E27FC236}">
                <a16:creationId xmlns:a16="http://schemas.microsoft.com/office/drawing/2014/main" id="{A96EE878-2BC5-7DB8-5A14-5D5AEC16CF01}"/>
              </a:ext>
            </a:extLst>
          </p:cNvPr>
          <p:cNvSpPr>
            <a:spLocks noGrp="1"/>
          </p:cNvSpPr>
          <p:nvPr>
            <p:ph type="title" idx="4294967295"/>
          </p:nvPr>
        </p:nvSpPr>
        <p:spPr>
          <a:xfrm>
            <a:off x="1485900" y="500633"/>
            <a:ext cx="6172200" cy="857250"/>
          </a:xfrm>
        </p:spPr>
        <p:txBody>
          <a:bodyPr/>
          <a:lstStyle/>
          <a:p>
            <a:pPr algn="ctr" eaLnBrk="1" hangingPunct="1"/>
            <a:r>
              <a:rPr lang="en-GB" altLang="en-US" dirty="0">
                <a:latin typeface="Arial"/>
                <a:ea typeface="ヒラギノ角ゴ Pro W3"/>
                <a:cs typeface="Arial"/>
              </a:rPr>
              <a:t>SMART Friends and Family</a:t>
            </a:r>
            <a:br>
              <a:rPr lang="en-GB" altLang="en-US" dirty="0">
                <a:latin typeface="Arial"/>
                <a:ea typeface="ヒラギノ角ゴ Pro W3"/>
                <a:cs typeface="Arial"/>
              </a:rPr>
            </a:br>
            <a:r>
              <a:rPr lang="en-GB" altLang="en-US" sz="2700" b="0" dirty="0">
                <a:solidFill>
                  <a:schemeClr val="accent2">
                    <a:lumMod val="60000"/>
                    <a:lumOff val="40000"/>
                  </a:schemeClr>
                </a:solidFill>
                <a:latin typeface="Arial"/>
                <a:ea typeface="ヒラギノ角ゴ Pro W3"/>
                <a:cs typeface="Arial"/>
              </a:rPr>
              <a:t>Disable the enabling</a:t>
            </a:r>
            <a:endParaRPr lang="en-GB" altLang="en-US" b="0" dirty="0">
              <a:solidFill>
                <a:schemeClr val="accent2">
                  <a:lumMod val="60000"/>
                  <a:lumOff val="40000"/>
                </a:schemeClr>
              </a:solidFill>
              <a:latin typeface="Arial" panose="020B0604020202020204" pitchFamily="34" charset="0"/>
              <a:ea typeface="ヒラギノ角ゴ Pro W3"/>
              <a:cs typeface="Arial" panose="020B0604020202020204" pitchFamily="34" charset="0"/>
            </a:endParaRPr>
          </a:p>
        </p:txBody>
      </p:sp>
      <p:sp>
        <p:nvSpPr>
          <p:cNvPr id="3" name="TextBox 2">
            <a:extLst>
              <a:ext uri="{FF2B5EF4-FFF2-40B4-BE49-F238E27FC236}">
                <a16:creationId xmlns:a16="http://schemas.microsoft.com/office/drawing/2014/main" id="{5FB4B6B0-5774-5A45-6D53-231370311C45}"/>
              </a:ext>
            </a:extLst>
          </p:cNvPr>
          <p:cNvSpPr txBox="1"/>
          <p:nvPr/>
        </p:nvSpPr>
        <p:spPr>
          <a:xfrm>
            <a:off x="244928" y="2406570"/>
            <a:ext cx="8654143" cy="2585323"/>
          </a:xfrm>
          <a:prstGeom prst="rect">
            <a:avLst/>
          </a:prstGeom>
          <a:noFill/>
        </p:spPr>
        <p:txBody>
          <a:bodyPr wrap="square" rtlCol="0">
            <a:spAutoFit/>
          </a:bodyPr>
          <a:lstStyle/>
          <a:p>
            <a:pPr algn="ctr"/>
            <a:r>
              <a:rPr lang="en-GB" sz="3600" dirty="0"/>
              <a:t>Your words may be to the contrary as you scold, nag, beg, plead, but your behaviour shouts “I’m here to make it easier for you” </a:t>
            </a:r>
            <a:r>
              <a:rPr lang="en-GB" sz="3600" i="1" dirty="0"/>
              <a:t>GYLOS</a:t>
            </a:r>
          </a:p>
          <a:p>
            <a:pPr algn="ctr"/>
            <a:endParaRPr lang="en-GB" sz="1800" i="1" dirty="0"/>
          </a:p>
        </p:txBody>
      </p:sp>
    </p:spTree>
    <p:extLst>
      <p:ext uri="{BB962C8B-B14F-4D97-AF65-F5344CB8AC3E}">
        <p14:creationId xmlns:p14="http://schemas.microsoft.com/office/powerpoint/2010/main" val="39157573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66512" y="530775"/>
            <a:ext cx="8070011" cy="733982"/>
          </a:xfrm>
        </p:spPr>
        <p:txBody>
          <a:bodyPr>
            <a:normAutofit fontScale="90000"/>
          </a:bodyPr>
          <a:lstStyle/>
          <a:p>
            <a:pPr algn="ctr"/>
            <a:r>
              <a:rPr lang="en-GB">
                <a:solidFill>
                  <a:srgbClr val="FFFF00"/>
                </a:solidFill>
                <a:latin typeface="Arial" panose="020B0604020202020204" pitchFamily="34" charset="0"/>
                <a:ea typeface="+mj-lt"/>
                <a:cs typeface="Arial" panose="020B0604020202020204" pitchFamily="34" charset="0"/>
              </a:rPr>
              <a:t>Trust</a:t>
            </a:r>
            <a:r>
              <a:rPr lang="en-GB">
                <a:latin typeface="Arial" panose="020B0604020202020204" pitchFamily="34" charset="0"/>
                <a:ea typeface="+mj-lt"/>
                <a:cs typeface="Arial" panose="020B0604020202020204" pitchFamily="34" charset="0"/>
              </a:rPr>
              <a:t>: </a:t>
            </a:r>
            <a:r>
              <a:rPr lang="en-GB" b="1">
                <a:latin typeface="Arial" panose="020B0604020202020204" pitchFamily="34" charset="0"/>
                <a:ea typeface="+mj-lt"/>
                <a:cs typeface="Arial" panose="020B0604020202020204" pitchFamily="34" charset="0"/>
              </a:rPr>
              <a:t>Forgiveness..…is a Process</a:t>
            </a:r>
            <a:endParaRPr lang="en-US"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527427" y="1614625"/>
            <a:ext cx="3922857" cy="145424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b="1">
                <a:solidFill>
                  <a:schemeClr val="bg1"/>
                </a:solidFill>
                <a:ea typeface="+mn-lt"/>
                <a:cs typeface="+mn-lt"/>
              </a:rPr>
              <a:t>Like other types of behaviour change, the </a:t>
            </a:r>
            <a:r>
              <a:rPr lang="en-GB" b="1" u="sng">
                <a:solidFill>
                  <a:schemeClr val="bg1"/>
                </a:solidFill>
                <a:ea typeface="+mn-lt"/>
                <a:cs typeface="+mn-lt"/>
              </a:rPr>
              <a:t>“act of forgiveness” is a process</a:t>
            </a:r>
            <a:r>
              <a:rPr lang="en-GB" b="1">
                <a:solidFill>
                  <a:schemeClr val="bg1"/>
                </a:solidFill>
                <a:ea typeface="+mn-lt"/>
                <a:cs typeface="+mn-lt"/>
              </a:rPr>
              <a:t> and </a:t>
            </a:r>
            <a:r>
              <a:rPr lang="en-GB" b="1">
                <a:ea typeface="+mn-lt"/>
                <a:cs typeface="+mn-lt"/>
              </a:rPr>
              <a:t>not an event.</a:t>
            </a:r>
            <a:r>
              <a:rPr lang="en-GB" b="1">
                <a:solidFill>
                  <a:schemeClr val="bg1"/>
                </a:solidFill>
                <a:ea typeface="+mn-lt"/>
                <a:cs typeface="+mn-lt"/>
              </a:rPr>
              <a:t> Decide if forgiving is in your best interest</a:t>
            </a:r>
            <a:endParaRPr lang="en-US" b="1">
              <a:solidFill>
                <a:schemeClr val="bg1"/>
              </a:solidFill>
            </a:endParaRPr>
          </a:p>
        </p:txBody>
      </p:sp>
      <p:sp>
        <p:nvSpPr>
          <p:cNvPr id="5" name="TextBox 4">
            <a:extLst>
              <a:ext uri="{FF2B5EF4-FFF2-40B4-BE49-F238E27FC236}">
                <a16:creationId xmlns:a16="http://schemas.microsoft.com/office/drawing/2014/main" id="{F956DE95-B6C5-4FC2-8B83-0679451D82C7}"/>
              </a:ext>
            </a:extLst>
          </p:cNvPr>
          <p:cNvSpPr txBox="1"/>
          <p:nvPr/>
        </p:nvSpPr>
        <p:spPr>
          <a:xfrm>
            <a:off x="566512" y="3289225"/>
            <a:ext cx="4052258" cy="173124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b="1">
                <a:solidFill>
                  <a:srgbClr val="FFFF00"/>
                </a:solidFill>
                <a:ea typeface="+mn-lt"/>
                <a:cs typeface="+mn-lt"/>
              </a:rPr>
              <a:t>The process…</a:t>
            </a:r>
            <a:endParaRPr lang="en-US" b="1">
              <a:solidFill>
                <a:srgbClr val="FFFF00"/>
              </a:solidFill>
              <a:cs typeface="Calibri"/>
            </a:endParaRPr>
          </a:p>
          <a:p>
            <a:pPr marL="257175" indent="-257175">
              <a:buFont typeface="Arial"/>
              <a:buChar char="•"/>
            </a:pPr>
            <a:r>
              <a:rPr lang="en-GB" b="1">
                <a:solidFill>
                  <a:srgbClr val="FFFF00"/>
                </a:solidFill>
                <a:ea typeface="+mn-lt"/>
                <a:cs typeface="+mn-lt"/>
              </a:rPr>
              <a:t>Work to understand why others act as they do</a:t>
            </a:r>
            <a:endParaRPr lang="en-GB" b="1">
              <a:solidFill>
                <a:srgbClr val="FFFF00"/>
              </a:solidFill>
              <a:cs typeface="Calibri"/>
            </a:endParaRPr>
          </a:p>
          <a:p>
            <a:pPr marL="257175" indent="-257175">
              <a:buFont typeface="Arial"/>
              <a:buChar char="•"/>
            </a:pPr>
            <a:r>
              <a:rPr lang="en-GB" b="1">
                <a:solidFill>
                  <a:srgbClr val="FFFF00"/>
                </a:solidFill>
                <a:ea typeface="+mn-lt"/>
                <a:cs typeface="+mn-lt"/>
              </a:rPr>
              <a:t>Let go and move on</a:t>
            </a:r>
            <a:endParaRPr lang="en-GB" b="1">
              <a:solidFill>
                <a:srgbClr val="FFFF00"/>
              </a:solidFill>
              <a:cs typeface="Calibri"/>
            </a:endParaRPr>
          </a:p>
          <a:p>
            <a:pPr marL="257175" indent="-257175">
              <a:buFont typeface="Arial"/>
              <a:buChar char="•"/>
            </a:pPr>
            <a:r>
              <a:rPr lang="en-GB" b="1">
                <a:solidFill>
                  <a:srgbClr val="FFFF00"/>
                </a:solidFill>
                <a:ea typeface="+mn-lt"/>
                <a:cs typeface="+mn-lt"/>
              </a:rPr>
              <a:t>Start small</a:t>
            </a:r>
            <a:endParaRPr lang="en-GB" b="1">
              <a:solidFill>
                <a:srgbClr val="FFFF00"/>
              </a:solidFill>
              <a:cs typeface="Calibri" panose="020F0502020204030204"/>
            </a:endParaRPr>
          </a:p>
          <a:p>
            <a:pPr algn="l"/>
            <a:endParaRPr lang="en-GB">
              <a:cs typeface="Calibri"/>
            </a:endParaRPr>
          </a:p>
        </p:txBody>
      </p:sp>
      <p:sp>
        <p:nvSpPr>
          <p:cNvPr id="6" name="TextBox 5">
            <a:extLst>
              <a:ext uri="{FF2B5EF4-FFF2-40B4-BE49-F238E27FC236}">
                <a16:creationId xmlns:a16="http://schemas.microsoft.com/office/drawing/2014/main" id="{B93D27A6-C650-48DF-B16D-B349D2D8AD9E}"/>
              </a:ext>
            </a:extLst>
          </p:cNvPr>
          <p:cNvSpPr txBox="1"/>
          <p:nvPr/>
        </p:nvSpPr>
        <p:spPr>
          <a:xfrm>
            <a:off x="5220072" y="1647074"/>
            <a:ext cx="3594179" cy="42242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b="1" u="sng">
                <a:solidFill>
                  <a:schemeClr val="bg1"/>
                </a:solidFill>
                <a:ea typeface="+mn-lt"/>
                <a:cs typeface="+mn-lt"/>
              </a:rPr>
              <a:t>Define Forgiveness</a:t>
            </a:r>
            <a:endParaRPr lang="en-US" b="1" u="sng">
              <a:solidFill>
                <a:schemeClr val="bg1"/>
              </a:solidFill>
              <a:cs typeface="Calibri"/>
            </a:endParaRPr>
          </a:p>
          <a:p>
            <a:pPr marL="257175" indent="-257175">
              <a:buFont typeface="Arial"/>
              <a:buChar char="•"/>
            </a:pPr>
            <a:endParaRPr lang="en-GB" b="1">
              <a:solidFill>
                <a:srgbClr val="00B050"/>
              </a:solidFill>
              <a:ea typeface="+mn-lt"/>
              <a:cs typeface="+mn-lt"/>
            </a:endParaRPr>
          </a:p>
          <a:p>
            <a:pPr marL="257175" indent="-257175">
              <a:buFont typeface="Arial"/>
              <a:buChar char="•"/>
            </a:pPr>
            <a:r>
              <a:rPr lang="en-GB" b="1">
                <a:solidFill>
                  <a:srgbClr val="00B050"/>
                </a:solidFill>
                <a:ea typeface="+mn-lt"/>
                <a:cs typeface="+mn-lt"/>
              </a:rPr>
              <a:t>Forgiveness is NOT the same as trust </a:t>
            </a:r>
          </a:p>
          <a:p>
            <a:pPr marL="257175" indent="-257175">
              <a:buFont typeface="Arial"/>
              <a:buChar char="•"/>
            </a:pPr>
            <a:endParaRPr lang="en-GB" b="1">
              <a:solidFill>
                <a:srgbClr val="00B050"/>
              </a:solidFill>
              <a:cs typeface="Calibri"/>
            </a:endParaRPr>
          </a:p>
          <a:p>
            <a:pPr marL="257175" indent="-257175">
              <a:buFont typeface="Arial"/>
              <a:buChar char="•"/>
            </a:pPr>
            <a:r>
              <a:rPr lang="en-GB" b="1">
                <a:solidFill>
                  <a:srgbClr val="FFFF00"/>
                </a:solidFill>
                <a:ea typeface="+mn-lt"/>
                <a:cs typeface="+mn-lt"/>
              </a:rPr>
              <a:t>Forgiveness is NOT about giving up our choice to work to make things better</a:t>
            </a:r>
            <a:endParaRPr lang="en-GB" b="1">
              <a:solidFill>
                <a:srgbClr val="FFFF00"/>
              </a:solidFill>
              <a:cs typeface="Calibri"/>
            </a:endParaRPr>
          </a:p>
          <a:p>
            <a:pPr marL="257175" indent="-257175">
              <a:buFont typeface="Arial"/>
              <a:buChar char="•"/>
            </a:pPr>
            <a:endParaRPr lang="en-GB" b="1">
              <a:solidFill>
                <a:srgbClr val="00B0F0"/>
              </a:solidFill>
              <a:ea typeface="+mn-lt"/>
              <a:cs typeface="+mn-lt"/>
            </a:endParaRPr>
          </a:p>
          <a:p>
            <a:pPr marL="257175" indent="-257175">
              <a:buFont typeface="Arial"/>
              <a:buChar char="•"/>
            </a:pPr>
            <a:r>
              <a:rPr lang="en-GB" b="1">
                <a:solidFill>
                  <a:srgbClr val="00B0F0"/>
                </a:solidFill>
                <a:ea typeface="+mn-lt"/>
                <a:cs typeface="+mn-lt"/>
              </a:rPr>
              <a:t>Forgiveness IS the act of letting go of anger and resentment</a:t>
            </a:r>
            <a:endParaRPr lang="en-GB" b="1">
              <a:solidFill>
                <a:srgbClr val="00B0F0"/>
              </a:solidFill>
              <a:cs typeface="Calibri"/>
            </a:endParaRPr>
          </a:p>
          <a:p>
            <a:pPr marL="257175" indent="-257175">
              <a:buFont typeface="Arial"/>
              <a:buChar char="•"/>
            </a:pPr>
            <a:endParaRPr lang="en-GB" b="1">
              <a:solidFill>
                <a:schemeClr val="bg1"/>
              </a:solidFill>
              <a:ea typeface="+mn-lt"/>
              <a:cs typeface="+mn-lt"/>
            </a:endParaRPr>
          </a:p>
          <a:p>
            <a:pPr marL="257175" indent="-257175">
              <a:buFont typeface="Arial"/>
              <a:buChar char="•"/>
            </a:pPr>
            <a:r>
              <a:rPr lang="en-GB" b="1">
                <a:solidFill>
                  <a:schemeClr val="bg1"/>
                </a:solidFill>
                <a:ea typeface="+mn-lt"/>
                <a:cs typeface="+mn-lt"/>
              </a:rPr>
              <a:t>Forgiveness IS an act of understanding</a:t>
            </a:r>
            <a:endParaRPr lang="en-GB" b="1">
              <a:solidFill>
                <a:schemeClr val="bg1"/>
              </a:solidFill>
              <a:cs typeface="Calibri" panose="020F0502020204030204"/>
            </a:endParaRPr>
          </a:p>
        </p:txBody>
      </p:sp>
      <p:sp>
        <p:nvSpPr>
          <p:cNvPr id="7" name="TextBox 6">
            <a:extLst>
              <a:ext uri="{FF2B5EF4-FFF2-40B4-BE49-F238E27FC236}">
                <a16:creationId xmlns:a16="http://schemas.microsoft.com/office/drawing/2014/main" id="{648121F9-71EE-4A5F-95EE-74A3584E9DC1}"/>
              </a:ext>
            </a:extLst>
          </p:cNvPr>
          <p:cNvSpPr txBox="1"/>
          <p:nvPr/>
        </p:nvSpPr>
        <p:spPr>
          <a:xfrm>
            <a:off x="500466" y="5103418"/>
            <a:ext cx="3976778" cy="145424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b="1" i="1">
                <a:ea typeface="+mn-lt"/>
                <a:cs typeface="+mn-lt"/>
              </a:rPr>
              <a:t>“Forgiveness means letting go of a hurtful situation </a:t>
            </a:r>
            <a:endParaRPr lang="en-US" b="1" i="1">
              <a:cs typeface="Calibri" panose="020F0502020204030204"/>
            </a:endParaRPr>
          </a:p>
          <a:p>
            <a:pPr algn="ctr"/>
            <a:r>
              <a:rPr lang="en-GB" b="1" i="1">
                <a:ea typeface="+mn-lt"/>
                <a:cs typeface="+mn-lt"/>
              </a:rPr>
              <a:t>and moving on with your own happiness.” </a:t>
            </a:r>
            <a:endParaRPr lang="en-GB" b="1" i="1">
              <a:cs typeface="Calibri" panose="020F0502020204030204"/>
            </a:endParaRPr>
          </a:p>
          <a:p>
            <a:pPr algn="ctr"/>
            <a:r>
              <a:rPr lang="en-GB" b="1" i="1">
                <a:ea typeface="+mn-lt"/>
                <a:cs typeface="+mn-lt"/>
              </a:rPr>
              <a:t>Amanda Ford</a:t>
            </a:r>
            <a:endParaRPr lang="en-GB" b="1" i="1">
              <a:cs typeface="Calibri" panose="020F0502020204030204"/>
            </a:endParaRPr>
          </a:p>
        </p:txBody>
      </p:sp>
    </p:spTree>
    <p:extLst>
      <p:ext uri="{BB962C8B-B14F-4D97-AF65-F5344CB8AC3E}">
        <p14:creationId xmlns:p14="http://schemas.microsoft.com/office/powerpoint/2010/main" val="13902897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83568" y="116632"/>
            <a:ext cx="8070011" cy="733982"/>
          </a:xfrm>
        </p:spPr>
        <p:txBody>
          <a:bodyPr>
            <a:normAutofit fontScale="90000"/>
          </a:bodyPr>
          <a:lstStyle/>
          <a:p>
            <a:pPr algn="ctr"/>
            <a:r>
              <a:rPr lang="en-GB" b="1" dirty="0">
                <a:solidFill>
                  <a:srgbClr val="FFFF00"/>
                </a:solidFill>
                <a:latin typeface="Arial" panose="020B0604020202020204" pitchFamily="34" charset="0"/>
                <a:ea typeface="+mj-lt"/>
                <a:cs typeface="Arial" panose="020B0604020202020204" pitchFamily="34" charset="0"/>
              </a:rPr>
              <a:t>Trust</a:t>
            </a:r>
            <a:r>
              <a:rPr lang="en-GB" b="1" dirty="0">
                <a:latin typeface="Arial" panose="020B0604020202020204" pitchFamily="34" charset="0"/>
                <a:ea typeface="+mj-lt"/>
                <a:cs typeface="Arial" panose="020B0604020202020204" pitchFamily="34" charset="0"/>
              </a:rPr>
              <a:t>: Anger &amp; Resentment</a:t>
            </a:r>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380153" y="994630"/>
            <a:ext cx="8192933" cy="53322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GB" dirty="0">
                <a:cs typeface="Calibri" panose="020F0502020204030204"/>
              </a:rPr>
              <a:t>Anger is a signal, not a problem</a:t>
            </a:r>
          </a:p>
          <a:p>
            <a:pPr marL="714375" lvl="1" indent="-257175">
              <a:buFont typeface="Arial"/>
              <a:buChar char="•"/>
            </a:pPr>
            <a:r>
              <a:rPr lang="en-GB" dirty="0">
                <a:cs typeface="Calibri" panose="020F0502020204030204"/>
              </a:rPr>
              <a:t>To feel anger is a human emotion, the trick is what we do with it next</a:t>
            </a:r>
          </a:p>
          <a:p>
            <a:pPr marL="285750" indent="-285750">
              <a:buFont typeface="Arial" panose="020B0604020202020204" pitchFamily="34" charset="0"/>
              <a:buChar char="•"/>
            </a:pPr>
            <a:r>
              <a:rPr lang="en-GB" dirty="0"/>
              <a:t>Anger can serve as a protector by acting as a defence mechanism against perceived threats or injustices</a:t>
            </a:r>
          </a:p>
          <a:p>
            <a:pPr marL="742950" lvl="1" indent="-285750">
              <a:buFont typeface="Arial" panose="020B0604020202020204" pitchFamily="34" charset="0"/>
              <a:buChar char="•"/>
            </a:pPr>
            <a:r>
              <a:rPr lang="en-GB" dirty="0"/>
              <a:t>Protective Anger: Anger can be a force for good, signalling that something important is at risk and mobilizing energy to address it. </a:t>
            </a:r>
          </a:p>
          <a:p>
            <a:pPr marL="742950" lvl="1" indent="-285750">
              <a:buFont typeface="Arial" panose="020B0604020202020204" pitchFamily="34" charset="0"/>
              <a:buChar char="•"/>
            </a:pPr>
            <a:r>
              <a:rPr lang="en-GB" dirty="0"/>
              <a:t>Understanding Anger: Anger is often misunderstood; it can be a complex emotion that serves a purpose, protecting us from vulnerability and emotional harm. </a:t>
            </a:r>
          </a:p>
          <a:p>
            <a:pPr marL="742950" lvl="1" indent="-285750">
              <a:buFont typeface="Arial" panose="020B0604020202020204" pitchFamily="34" charset="0"/>
              <a:buChar char="•"/>
            </a:pPr>
            <a:r>
              <a:rPr lang="en-GB" dirty="0"/>
              <a:t>Masking Fear: Anger may mask underlying fears, such as fear of</a:t>
            </a:r>
          </a:p>
          <a:p>
            <a:pPr lvl="1"/>
            <a:r>
              <a:rPr lang="en-GB" dirty="0"/>
              <a:t>     rejection or failure, acting as a substitute for fear. </a:t>
            </a:r>
          </a:p>
          <a:p>
            <a:pPr marL="742950" lvl="1" indent="-285750">
              <a:buFont typeface="Arial" panose="020B0604020202020204" pitchFamily="34" charset="0"/>
              <a:buChar char="•"/>
            </a:pPr>
            <a:r>
              <a:rPr lang="en-GB" dirty="0"/>
              <a:t>Expressing Anger: Learning to express and regulate anger in healthy ways can help manage these feelings and prevent them from becoming destructive. </a:t>
            </a:r>
          </a:p>
          <a:p>
            <a:pPr marL="285750" indent="-285750">
              <a:buFont typeface="Arial" panose="020B0604020202020204" pitchFamily="34" charset="0"/>
              <a:buChar char="•"/>
            </a:pPr>
            <a:r>
              <a:rPr lang="en-GB" dirty="0"/>
              <a:t>By recognizing the protective role of anger, individuals can gain a deeper understanding of their emotions and develop healthier responses to stress and conflict. </a:t>
            </a:r>
          </a:p>
          <a:p>
            <a:endParaRPr lang="en-GB" dirty="0">
              <a:hlinkClick r:id="rId3"/>
            </a:endParaRPr>
          </a:p>
          <a:p>
            <a:pPr marL="257175" indent="-257175">
              <a:buFont typeface="Arial"/>
              <a:buChar char="•"/>
            </a:pPr>
            <a:endParaRPr lang="en-GB" dirty="0">
              <a:solidFill>
                <a:schemeClr val="bg1"/>
              </a:solidFill>
              <a:cs typeface="Calibri" panose="020F0502020204030204"/>
            </a:endParaRPr>
          </a:p>
        </p:txBody>
      </p:sp>
    </p:spTree>
    <p:extLst>
      <p:ext uri="{BB962C8B-B14F-4D97-AF65-F5344CB8AC3E}">
        <p14:creationId xmlns:p14="http://schemas.microsoft.com/office/powerpoint/2010/main" val="6881911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F08B3-17E0-BCD7-94CC-DA8748D2DD8E}"/>
              </a:ext>
            </a:extLst>
          </p:cNvPr>
          <p:cNvSpPr>
            <a:spLocks noGrp="1"/>
          </p:cNvSpPr>
          <p:nvPr>
            <p:ph idx="1"/>
          </p:nvPr>
        </p:nvSpPr>
        <p:spPr>
          <a:xfrm>
            <a:off x="277586" y="898072"/>
            <a:ext cx="8588828" cy="5551714"/>
          </a:xfrm>
        </p:spPr>
        <p:txBody>
          <a:bodyPr/>
          <a:lstStyle/>
          <a:p>
            <a:r>
              <a:rPr lang="en-GB" dirty="0"/>
              <a:t>Resentment – a negative emotional reaction when you feel unfairly treated by others</a:t>
            </a:r>
          </a:p>
          <a:p>
            <a:r>
              <a:rPr lang="en-GB" dirty="0"/>
              <a:t>Often, resentment feels like a merging of anger, bitterness, disgust, disappointment and disapproval toward the person or events</a:t>
            </a:r>
          </a:p>
          <a:p>
            <a:r>
              <a:rPr lang="en-GB" dirty="0"/>
              <a:t>When you resent someone, you’re reliving an offense that injured you in the past. The word comes from the roots “re” (again) and “</a:t>
            </a:r>
            <a:r>
              <a:rPr lang="en-GB" dirty="0" err="1"/>
              <a:t>sentir</a:t>
            </a:r>
            <a:r>
              <a:rPr lang="en-GB" dirty="0"/>
              <a:t>” (to feel). It describes the act of feeling something painful again and again.</a:t>
            </a:r>
          </a:p>
        </p:txBody>
      </p:sp>
      <p:sp>
        <p:nvSpPr>
          <p:cNvPr id="4" name="Title 1">
            <a:extLst>
              <a:ext uri="{FF2B5EF4-FFF2-40B4-BE49-F238E27FC236}">
                <a16:creationId xmlns:a16="http://schemas.microsoft.com/office/drawing/2014/main" id="{5EC2E8B2-0E3A-C3C2-1FC4-5519FC29C99D}"/>
              </a:ext>
            </a:extLst>
          </p:cNvPr>
          <p:cNvSpPr>
            <a:spLocks noGrp="1"/>
          </p:cNvSpPr>
          <p:nvPr>
            <p:ph type="title"/>
          </p:nvPr>
        </p:nvSpPr>
        <p:spPr>
          <a:xfrm>
            <a:off x="683568" y="116632"/>
            <a:ext cx="8070011" cy="733982"/>
          </a:xfrm>
        </p:spPr>
        <p:txBody>
          <a:bodyPr>
            <a:normAutofit fontScale="90000"/>
          </a:bodyPr>
          <a:lstStyle/>
          <a:p>
            <a:pPr algn="ctr"/>
            <a:r>
              <a:rPr lang="en-GB" b="1" dirty="0">
                <a:solidFill>
                  <a:srgbClr val="FFFF00"/>
                </a:solidFill>
                <a:latin typeface="Arial" panose="020B0604020202020204" pitchFamily="34" charset="0"/>
                <a:ea typeface="+mj-lt"/>
                <a:cs typeface="Arial" panose="020B0604020202020204" pitchFamily="34" charset="0"/>
              </a:rPr>
              <a:t>Trust</a:t>
            </a:r>
            <a:r>
              <a:rPr lang="en-GB" b="1" dirty="0">
                <a:latin typeface="Arial" panose="020B0604020202020204" pitchFamily="34" charset="0"/>
                <a:ea typeface="+mj-lt"/>
                <a:cs typeface="Arial" panose="020B0604020202020204" pitchFamily="34" charset="0"/>
              </a:rPr>
              <a:t>: Anger &amp; Resentment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715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1BE689C-B6C2-4F46-821A-FE56E10F96A2}"/>
              </a:ext>
            </a:extLst>
          </p:cNvPr>
          <p:cNvSpPr>
            <a:spLocks noGrp="1"/>
          </p:cNvSpPr>
          <p:nvPr>
            <p:ph type="title" idx="4294967295"/>
          </p:nvPr>
        </p:nvSpPr>
        <p:spPr>
          <a:xfrm>
            <a:off x="457200" y="67295"/>
            <a:ext cx="8229600" cy="849312"/>
          </a:xfrm>
        </p:spPr>
        <p:txBody>
          <a:bodyPr/>
          <a:lstStyle/>
          <a:p>
            <a:pPr algn="ctr" eaLnBrk="1" hangingPunct="1"/>
            <a:r>
              <a:rPr lang="en-GB" altLang="en-US" dirty="0">
                <a:latin typeface="Arial" panose="020B0604020202020204" pitchFamily="34" charset="0"/>
                <a:ea typeface="ヒラギノ角ゴ Pro W3"/>
                <a:cs typeface="Arial" panose="020B0604020202020204" pitchFamily="34" charset="0"/>
              </a:rPr>
              <a:t>  </a:t>
            </a:r>
            <a:r>
              <a:rPr lang="en-GB" altLang="en-US" dirty="0">
                <a:solidFill>
                  <a:srgbClr val="FFFF00"/>
                </a:solidFill>
                <a:latin typeface="Arial" panose="020B0604020202020204" pitchFamily="34" charset="0"/>
                <a:ea typeface="ヒラギノ角ゴ Pro W3"/>
                <a:cs typeface="Arial" panose="020B0604020202020204" pitchFamily="34" charset="0"/>
              </a:rPr>
              <a:t>Trust</a:t>
            </a:r>
            <a:r>
              <a:rPr lang="en-GB" altLang="en-US" dirty="0">
                <a:latin typeface="Arial" panose="020B0604020202020204" pitchFamily="34" charset="0"/>
                <a:ea typeface="ヒラギノ角ゴ Pro W3"/>
                <a:cs typeface="Arial" panose="020B0604020202020204" pitchFamily="34" charset="0"/>
              </a:rPr>
              <a:t>: Anger &amp; Resentment</a:t>
            </a:r>
          </a:p>
        </p:txBody>
      </p:sp>
      <p:sp>
        <p:nvSpPr>
          <p:cNvPr id="3" name="Content Placeholder 2">
            <a:extLst>
              <a:ext uri="{FF2B5EF4-FFF2-40B4-BE49-F238E27FC236}">
                <a16:creationId xmlns:a16="http://schemas.microsoft.com/office/drawing/2014/main" id="{0B3CE606-5C5E-47BB-850C-60A40A663C40}"/>
              </a:ext>
            </a:extLst>
          </p:cNvPr>
          <p:cNvSpPr>
            <a:spLocks noGrp="1"/>
          </p:cNvSpPr>
          <p:nvPr>
            <p:ph idx="4294967295"/>
          </p:nvPr>
        </p:nvSpPr>
        <p:spPr>
          <a:xfrm>
            <a:off x="457200" y="908720"/>
            <a:ext cx="8229600" cy="5329237"/>
          </a:xfrm>
        </p:spPr>
        <p:txBody>
          <a:bodyPr/>
          <a:lstStyle/>
          <a:p>
            <a:r>
              <a:rPr lang="en-GB" dirty="0"/>
              <a:t>The 90-second wave:</a:t>
            </a:r>
          </a:p>
          <a:p>
            <a:pPr lvl="1"/>
            <a:r>
              <a:rPr lang="en-GB" dirty="0"/>
              <a:t>When triggered, pause, feet on floor, exhale long; name 3 body sensations; let the first surge pass before responding.</a:t>
            </a:r>
          </a:p>
          <a:p>
            <a:r>
              <a:rPr lang="en-GB" dirty="0"/>
              <a:t>STOP skill:</a:t>
            </a:r>
          </a:p>
          <a:p>
            <a:pPr lvl="1"/>
            <a:r>
              <a:rPr lang="en-GB" dirty="0"/>
              <a:t>Stop, Take a breath, Observe, Proceed with intention.</a:t>
            </a:r>
          </a:p>
          <a:p>
            <a:r>
              <a:rPr lang="en-GB" dirty="0"/>
              <a:t>RAIN for resentment:</a:t>
            </a:r>
          </a:p>
          <a:p>
            <a:pPr lvl="1"/>
            <a:r>
              <a:rPr lang="en-GB" dirty="0"/>
              <a:t>Recognize (“I’m tight-jawed”), Allow (“It’s here”), Investigate gently (“What boundary’s crossed?”), Nurture (“I can want respect and stay kind”).</a:t>
            </a:r>
          </a:p>
          <a:p>
            <a:pPr eaLnBrk="1" hangingPunct="1">
              <a:defRPr/>
            </a:pPr>
            <a:endParaRPr lang="en-GB" sz="2000" dirty="0">
              <a:latin typeface="Arial" panose="020B0604020202020204" pitchFamily="34" charset="0"/>
              <a:cs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655680" y="188640"/>
            <a:ext cx="8070011" cy="733982"/>
          </a:xfrm>
        </p:spPr>
        <p:txBody>
          <a:bodyPr>
            <a:normAutofit fontScale="90000"/>
          </a:bodyPr>
          <a:lstStyle/>
          <a:p>
            <a:pPr algn="ctr"/>
            <a:r>
              <a:rPr lang="en-GB" b="1">
                <a:solidFill>
                  <a:srgbClr val="FFFF00"/>
                </a:solidFill>
                <a:latin typeface="Arial" panose="020B0604020202020204" pitchFamily="34" charset="0"/>
                <a:ea typeface="+mj-lt"/>
                <a:cs typeface="Arial" panose="020B0604020202020204" pitchFamily="34" charset="0"/>
              </a:rPr>
              <a:t>Trust</a:t>
            </a:r>
            <a:r>
              <a:rPr lang="en-GB" b="1">
                <a:latin typeface="Arial" panose="020B0604020202020204" pitchFamily="34" charset="0"/>
                <a:ea typeface="+mj-lt"/>
                <a:cs typeface="Arial" panose="020B0604020202020204" pitchFamily="34" charset="0"/>
              </a:rPr>
              <a:t>: Acceptance</a:t>
            </a:r>
            <a:endParaRPr lang="en-US"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3C12BA-EF53-426E-80DC-87DF7E4BBC52}"/>
              </a:ext>
            </a:extLst>
          </p:cNvPr>
          <p:cNvSpPr txBox="1"/>
          <p:nvPr/>
        </p:nvSpPr>
        <p:spPr>
          <a:xfrm>
            <a:off x="437091" y="1340768"/>
            <a:ext cx="8269817" cy="42242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sz="2100" b="1" dirty="0">
                <a:solidFill>
                  <a:schemeClr val="accent2"/>
                </a:solidFill>
                <a:cs typeface="Calibri"/>
              </a:rPr>
              <a:t>Often we stay stuck in our emotional upsets because we do not know how to resolve the gap between our expectations and what is actually happening.</a:t>
            </a:r>
          </a:p>
          <a:p>
            <a:pPr marL="342900" indent="-342900">
              <a:buFont typeface="Arial"/>
              <a:buChar char="•"/>
            </a:pPr>
            <a:endParaRPr lang="en-US" b="1" dirty="0">
              <a:solidFill>
                <a:schemeClr val="accent2"/>
              </a:solidFill>
              <a:cs typeface="Calibri"/>
            </a:endParaRPr>
          </a:p>
          <a:p>
            <a:pPr marL="342900" indent="-342900">
              <a:buFont typeface="Arial"/>
              <a:buChar char="•"/>
            </a:pPr>
            <a:r>
              <a:rPr lang="en-GB" sz="2100" b="1" dirty="0">
                <a:solidFill>
                  <a:schemeClr val="accent2"/>
                </a:solidFill>
                <a:cs typeface="Calibri"/>
              </a:rPr>
              <a:t>We stay stuck, waiting for something to change to resolve the situation.</a:t>
            </a:r>
          </a:p>
          <a:p>
            <a:pPr marL="342900" indent="-342900">
              <a:buFont typeface="Arial"/>
              <a:buChar char="•"/>
            </a:pPr>
            <a:endParaRPr lang="en-GB" sz="2100" b="1" dirty="0">
              <a:solidFill>
                <a:schemeClr val="accent2"/>
              </a:solidFill>
              <a:cs typeface="Calibri"/>
            </a:endParaRPr>
          </a:p>
          <a:p>
            <a:pPr marL="342900" indent="-342900">
              <a:buFont typeface="Arial"/>
              <a:buChar char="•"/>
            </a:pPr>
            <a:r>
              <a:rPr lang="en-GB" sz="2100" b="1" dirty="0">
                <a:cs typeface="Calibri"/>
              </a:rPr>
              <a:t>Acceptance should not be confused with approval. </a:t>
            </a:r>
            <a:r>
              <a:rPr lang="en-GB" sz="2100" b="1" dirty="0">
                <a:solidFill>
                  <a:schemeClr val="accent2"/>
                </a:solidFill>
                <a:cs typeface="Calibri"/>
              </a:rPr>
              <a:t>It does not imply liking the situation.</a:t>
            </a:r>
          </a:p>
          <a:p>
            <a:pPr marL="342900" indent="-342900">
              <a:buFont typeface="Arial"/>
              <a:buChar char="•"/>
            </a:pPr>
            <a:endParaRPr lang="en-GB" sz="2100" b="1" dirty="0">
              <a:solidFill>
                <a:schemeClr val="accent2"/>
              </a:solidFill>
              <a:cs typeface="Calibri"/>
            </a:endParaRPr>
          </a:p>
          <a:p>
            <a:pPr marL="342900" indent="-342900">
              <a:buFont typeface="Arial"/>
              <a:buChar char="•"/>
            </a:pPr>
            <a:r>
              <a:rPr lang="en-GB" sz="2100" b="1" dirty="0">
                <a:solidFill>
                  <a:schemeClr val="accent2"/>
                </a:solidFill>
                <a:cs typeface="Calibri"/>
              </a:rPr>
              <a:t>Once you have accepted the reality of the situation, you are in a much better position to deal with it effectively, creatively, positively and in a way that best benefits you.</a:t>
            </a:r>
          </a:p>
        </p:txBody>
      </p:sp>
    </p:spTree>
    <p:extLst>
      <p:ext uri="{BB962C8B-B14F-4D97-AF65-F5344CB8AC3E}">
        <p14:creationId xmlns:p14="http://schemas.microsoft.com/office/powerpoint/2010/main" val="13816512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755576" y="277783"/>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SMART </a:t>
            </a:r>
            <a:r>
              <a:rPr lang="en-GB" b="1">
                <a:solidFill>
                  <a:srgbClr val="FF0000"/>
                </a:solidFill>
                <a:latin typeface="Arial" panose="020B0604020202020204" pitchFamily="34" charset="0"/>
                <a:ea typeface="+mj-lt"/>
                <a:cs typeface="Arial" panose="020B0604020202020204" pitchFamily="34" charset="0"/>
              </a:rPr>
              <a:t>Goals</a:t>
            </a:r>
            <a:endParaRPr lang="en-US" b="1">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587631" y="1484784"/>
            <a:ext cx="8203714" cy="45012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a:solidFill>
                  <a:schemeClr val="bg1"/>
                </a:solidFill>
                <a:ea typeface="+mn-lt"/>
                <a:cs typeface="+mn-lt"/>
              </a:rPr>
              <a:t>In the book</a:t>
            </a:r>
            <a:r>
              <a:rPr lang="en-US" sz="2400">
                <a:ea typeface="+mn-lt"/>
                <a:cs typeface="+mn-lt"/>
              </a:rPr>
              <a:t> Get Your Loved One Sober (GYLOS)</a:t>
            </a:r>
            <a:r>
              <a:rPr lang="en-US" sz="2400">
                <a:solidFill>
                  <a:schemeClr val="bg1"/>
                </a:solidFill>
                <a:ea typeface="+mn-lt"/>
                <a:cs typeface="+mn-lt"/>
              </a:rPr>
              <a:t>, the authors stress the importance of choosing to shift your focus off of trying to fix the addiction.  Instead, they encourage you to restore the balance in your life, to take care of your whole life, not just the current problems that you’re experiencing because of the addiction.</a:t>
            </a:r>
            <a:endParaRPr lang="en-US" sz="2400">
              <a:solidFill>
                <a:schemeClr val="bg1"/>
              </a:solidFill>
              <a:cs typeface="Calibri"/>
            </a:endParaRPr>
          </a:p>
          <a:p>
            <a:r>
              <a:rPr lang="en-US" sz="2400">
                <a:solidFill>
                  <a:schemeClr val="bg1"/>
                </a:solidFill>
                <a:ea typeface="+mn-lt"/>
                <a:cs typeface="+mn-lt"/>
              </a:rPr>
              <a:t>There’s a saying that</a:t>
            </a:r>
            <a:r>
              <a:rPr lang="en-US" sz="2400" b="1" i="1">
                <a:ea typeface="+mn-lt"/>
                <a:cs typeface="+mn-lt"/>
              </a:rPr>
              <a:t> if you don’t know where you’re going, any road will take you there.  </a:t>
            </a:r>
          </a:p>
          <a:p>
            <a:endParaRPr lang="en-US" sz="2400" b="1" i="1">
              <a:cs typeface="Calibri"/>
            </a:endParaRPr>
          </a:p>
          <a:p>
            <a:endParaRPr lang="en-US" sz="2400">
              <a:solidFill>
                <a:schemeClr val="bg1"/>
              </a:solidFill>
              <a:cs typeface="Calibri"/>
            </a:endParaRPr>
          </a:p>
          <a:p>
            <a:r>
              <a:rPr lang="en-US" sz="2400" b="1">
                <a:solidFill>
                  <a:schemeClr val="accent2"/>
                </a:solidFill>
                <a:ea typeface="+mn-lt"/>
                <a:cs typeface="+mn-lt"/>
              </a:rPr>
              <a:t>Wouldn’t you rather choose where you’re going?  What do you enjoy that you’ve been missing out on lately? </a:t>
            </a:r>
            <a:endParaRPr lang="en-US" sz="2400" b="1">
              <a:solidFill>
                <a:schemeClr val="accent2"/>
              </a:solidFill>
              <a:cs typeface="Calibri"/>
            </a:endParaRPr>
          </a:p>
        </p:txBody>
      </p:sp>
    </p:spTree>
    <p:extLst>
      <p:ext uri="{BB962C8B-B14F-4D97-AF65-F5344CB8AC3E}">
        <p14:creationId xmlns:p14="http://schemas.microsoft.com/office/powerpoint/2010/main" val="17613422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95286" y="311988"/>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What </a:t>
            </a:r>
            <a:r>
              <a:rPr lang="en-GB" b="1">
                <a:solidFill>
                  <a:srgbClr val="FF0000"/>
                </a:solidFill>
                <a:latin typeface="Arial" panose="020B0604020202020204" pitchFamily="34" charset="0"/>
                <a:ea typeface="+mj-lt"/>
                <a:cs typeface="Arial" panose="020B0604020202020204" pitchFamily="34" charset="0"/>
              </a:rPr>
              <a:t>Goals</a:t>
            </a:r>
            <a:r>
              <a:rPr lang="en-GB" b="1">
                <a:latin typeface="Arial" panose="020B0604020202020204" pitchFamily="34" charset="0"/>
                <a:ea typeface="+mj-lt"/>
                <a:cs typeface="Arial" panose="020B0604020202020204" pitchFamily="34" charset="0"/>
              </a:rPr>
              <a:t>?</a:t>
            </a:r>
            <a:endParaRPr lang="en-US"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528434" y="1412776"/>
            <a:ext cx="8203714" cy="46858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b="1">
                <a:solidFill>
                  <a:srgbClr val="FFFF00"/>
                </a:solidFill>
                <a:ea typeface="+mn-lt"/>
                <a:cs typeface="+mn-lt"/>
              </a:rPr>
              <a:t>Study </a:t>
            </a:r>
            <a:r>
              <a:rPr lang="en-US" sz="2000" b="1">
                <a:solidFill>
                  <a:schemeClr val="bg1"/>
                </a:solidFill>
                <a:ea typeface="+mn-lt"/>
                <a:cs typeface="+mn-lt"/>
              </a:rPr>
              <a:t>– starting or finishing a course, learning a new language</a:t>
            </a:r>
            <a:endParaRPr lang="en-US" sz="2000" b="1">
              <a:solidFill>
                <a:schemeClr val="bg1"/>
              </a:solidFill>
              <a:cs typeface="Calibri"/>
            </a:endParaRPr>
          </a:p>
          <a:p>
            <a:pPr marL="285750" indent="-285750">
              <a:buFont typeface="Arial" panose="020B0604020202020204" pitchFamily="34" charset="0"/>
              <a:buChar char="•"/>
            </a:pPr>
            <a:r>
              <a:rPr lang="en-US" sz="2000" b="1">
                <a:solidFill>
                  <a:srgbClr val="FFFF00"/>
                </a:solidFill>
                <a:ea typeface="+mn-lt"/>
                <a:cs typeface="+mn-lt"/>
              </a:rPr>
              <a:t>Creative/artistic </a:t>
            </a:r>
            <a:r>
              <a:rPr lang="en-US" sz="2000" b="1">
                <a:solidFill>
                  <a:schemeClr val="bg1"/>
                </a:solidFill>
                <a:ea typeface="+mn-lt"/>
                <a:cs typeface="+mn-lt"/>
              </a:rPr>
              <a:t>– learning a musical instrument, joining a choir, painting, writing or gardening</a:t>
            </a:r>
            <a:endParaRPr lang="en-US" sz="2000" b="1">
              <a:solidFill>
                <a:srgbClr val="FFFF00"/>
              </a:solidFill>
              <a:ea typeface="+mn-lt"/>
              <a:cs typeface="+mn-lt"/>
            </a:endParaRPr>
          </a:p>
          <a:p>
            <a:pPr marL="285750" indent="-285750">
              <a:buFont typeface="Arial" panose="020B0604020202020204" pitchFamily="34" charset="0"/>
              <a:buChar char="•"/>
            </a:pPr>
            <a:r>
              <a:rPr lang="en-US" sz="2000" b="1">
                <a:solidFill>
                  <a:srgbClr val="FFFF00"/>
                </a:solidFill>
                <a:ea typeface="+mn-lt"/>
                <a:cs typeface="+mn-lt"/>
              </a:rPr>
              <a:t>Family </a:t>
            </a:r>
            <a:r>
              <a:rPr lang="en-US" sz="2000" b="1">
                <a:solidFill>
                  <a:schemeClr val="bg1"/>
                </a:solidFill>
                <a:ea typeface="+mn-lt"/>
                <a:cs typeface="+mn-lt"/>
              </a:rPr>
              <a:t>– spending more time with a partner or children, seeing extended family more often</a:t>
            </a:r>
            <a:endParaRPr lang="en-US" sz="2000" b="1">
              <a:solidFill>
                <a:srgbClr val="FFFF00"/>
              </a:solidFill>
              <a:ea typeface="+mn-lt"/>
              <a:cs typeface="+mn-lt"/>
            </a:endParaRPr>
          </a:p>
          <a:p>
            <a:pPr marL="285750" indent="-285750">
              <a:buFont typeface="Arial" panose="020B0604020202020204" pitchFamily="34" charset="0"/>
              <a:buChar char="•"/>
            </a:pPr>
            <a:r>
              <a:rPr lang="en-US" sz="2000" b="1">
                <a:solidFill>
                  <a:srgbClr val="FFFF00"/>
                </a:solidFill>
                <a:ea typeface="+mn-lt"/>
                <a:cs typeface="+mn-lt"/>
              </a:rPr>
              <a:t>Work</a:t>
            </a:r>
            <a:r>
              <a:rPr lang="en-US" sz="2000" b="1">
                <a:solidFill>
                  <a:schemeClr val="bg1"/>
                </a:solidFill>
                <a:ea typeface="+mn-lt"/>
                <a:cs typeface="+mn-lt"/>
              </a:rPr>
              <a:t> – changing careers, starting a new project</a:t>
            </a:r>
            <a:endParaRPr lang="en-US" sz="2000" b="1">
              <a:solidFill>
                <a:srgbClr val="FFFF00"/>
              </a:solidFill>
              <a:ea typeface="+mn-lt"/>
              <a:cs typeface="+mn-lt"/>
            </a:endParaRPr>
          </a:p>
          <a:p>
            <a:pPr marL="285750" indent="-285750">
              <a:buFont typeface="Arial" panose="020B0604020202020204" pitchFamily="34" charset="0"/>
              <a:buChar char="•"/>
            </a:pPr>
            <a:r>
              <a:rPr lang="en-US" sz="2000" b="1">
                <a:solidFill>
                  <a:srgbClr val="FFFF00"/>
                </a:solidFill>
                <a:ea typeface="+mn-lt"/>
                <a:cs typeface="+mn-lt"/>
              </a:rPr>
              <a:t>Friends</a:t>
            </a:r>
            <a:r>
              <a:rPr lang="en-US" sz="2000" b="1">
                <a:solidFill>
                  <a:schemeClr val="bg1"/>
                </a:solidFill>
                <a:ea typeface="+mn-lt"/>
                <a:cs typeface="+mn-lt"/>
              </a:rPr>
              <a:t> – making new friends, spending more time with current friends</a:t>
            </a:r>
            <a:endParaRPr lang="en-US" sz="2000" b="1">
              <a:solidFill>
                <a:srgbClr val="FFFF00"/>
              </a:solidFill>
              <a:ea typeface="+mn-lt"/>
              <a:cs typeface="+mn-lt"/>
            </a:endParaRPr>
          </a:p>
          <a:p>
            <a:pPr marL="285750" indent="-285750">
              <a:buFont typeface="Arial" panose="020B0604020202020204" pitchFamily="34" charset="0"/>
              <a:buChar char="•"/>
            </a:pPr>
            <a:r>
              <a:rPr lang="en-US" sz="2000" b="1">
                <a:solidFill>
                  <a:srgbClr val="FFFF00"/>
                </a:solidFill>
                <a:ea typeface="+mn-lt"/>
                <a:cs typeface="+mn-lt"/>
              </a:rPr>
              <a:t>Financial </a:t>
            </a:r>
            <a:r>
              <a:rPr lang="en-US" sz="2000" b="1">
                <a:solidFill>
                  <a:schemeClr val="bg1"/>
                </a:solidFill>
                <a:ea typeface="+mn-lt"/>
                <a:cs typeface="+mn-lt"/>
              </a:rPr>
              <a:t>– saving for a holiday or a car</a:t>
            </a:r>
            <a:endParaRPr lang="en-US" sz="2000" b="1">
              <a:solidFill>
                <a:srgbClr val="FFFF00"/>
              </a:solidFill>
              <a:ea typeface="+mn-lt"/>
              <a:cs typeface="+mn-lt"/>
            </a:endParaRPr>
          </a:p>
          <a:p>
            <a:pPr marL="285750" indent="-285750">
              <a:buFont typeface="Arial" panose="020B0604020202020204" pitchFamily="34" charset="0"/>
              <a:buChar char="•"/>
            </a:pPr>
            <a:r>
              <a:rPr lang="en-US" sz="2000" b="1">
                <a:solidFill>
                  <a:srgbClr val="FFFF00"/>
                </a:solidFill>
                <a:ea typeface="+mn-lt"/>
                <a:cs typeface="+mn-lt"/>
              </a:rPr>
              <a:t>Health</a:t>
            </a:r>
            <a:r>
              <a:rPr lang="en-US" sz="2000" b="1">
                <a:solidFill>
                  <a:schemeClr val="bg1"/>
                </a:solidFill>
                <a:ea typeface="+mn-lt"/>
                <a:cs typeface="+mn-lt"/>
              </a:rPr>
              <a:t> – losing weight, developing an exercise routine, trying a new sport, taking up yoga</a:t>
            </a:r>
            <a:endParaRPr lang="en-US" sz="2000" b="1">
              <a:solidFill>
                <a:srgbClr val="FFFF00"/>
              </a:solidFill>
              <a:ea typeface="+mn-lt"/>
              <a:cs typeface="+mn-lt"/>
            </a:endParaRPr>
          </a:p>
          <a:p>
            <a:pPr marL="285750" indent="-285750">
              <a:buFont typeface="Arial" panose="020B0604020202020204" pitchFamily="34" charset="0"/>
              <a:buChar char="•"/>
            </a:pPr>
            <a:r>
              <a:rPr lang="en-US" sz="2000" b="1">
                <a:solidFill>
                  <a:srgbClr val="FFFF00"/>
                </a:solidFill>
                <a:ea typeface="+mn-lt"/>
                <a:cs typeface="+mn-lt"/>
              </a:rPr>
              <a:t>Home Improvements</a:t>
            </a:r>
            <a:r>
              <a:rPr lang="en-US" sz="2000" b="1">
                <a:solidFill>
                  <a:schemeClr val="bg1"/>
                </a:solidFill>
                <a:ea typeface="+mn-lt"/>
                <a:cs typeface="+mn-lt"/>
              </a:rPr>
              <a:t> – doing home renovations, landscaping, building something</a:t>
            </a:r>
            <a:endParaRPr lang="en-US" sz="2000" b="1">
              <a:solidFill>
                <a:schemeClr val="bg1"/>
              </a:solidFill>
              <a:cs typeface="Calibri"/>
            </a:endParaRPr>
          </a:p>
          <a:p>
            <a:pPr marL="285750" indent="-285750">
              <a:buFont typeface="Arial" panose="020B0604020202020204" pitchFamily="34" charset="0"/>
              <a:buChar char="•"/>
            </a:pPr>
            <a:r>
              <a:rPr lang="en-US" sz="2000" b="1">
                <a:solidFill>
                  <a:srgbClr val="FFFF00"/>
                </a:solidFill>
                <a:ea typeface="+mn-lt"/>
                <a:cs typeface="+mn-lt"/>
              </a:rPr>
              <a:t>Spiritual </a:t>
            </a:r>
            <a:r>
              <a:rPr lang="en-US" sz="2000" b="1">
                <a:solidFill>
                  <a:schemeClr val="bg1"/>
                </a:solidFill>
                <a:ea typeface="+mn-lt"/>
                <a:cs typeface="+mn-lt"/>
              </a:rPr>
              <a:t>– showing more compassion to yourself or others, to meditate</a:t>
            </a:r>
            <a:endParaRPr lang="en-US" sz="2000" b="1">
              <a:solidFill>
                <a:schemeClr val="bg1"/>
              </a:solidFill>
              <a:cs typeface="Calibri"/>
            </a:endParaRPr>
          </a:p>
        </p:txBody>
      </p:sp>
    </p:spTree>
    <p:extLst>
      <p:ext uri="{BB962C8B-B14F-4D97-AF65-F5344CB8AC3E}">
        <p14:creationId xmlns:p14="http://schemas.microsoft.com/office/powerpoint/2010/main" val="16135850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5DFCB404-947A-08D2-AC48-6C81DF1A230A}"/>
              </a:ext>
            </a:extLst>
          </p:cNvPr>
          <p:cNvGraphicFramePr>
            <a:graphicFrameLocks noChangeAspect="1"/>
          </p:cNvGraphicFramePr>
          <p:nvPr>
            <p:extLst>
              <p:ext uri="{D42A27DB-BD31-4B8C-83A1-F6EECF244321}">
                <p14:modId xmlns:p14="http://schemas.microsoft.com/office/powerpoint/2010/main" val="728695663"/>
              </p:ext>
            </p:extLst>
          </p:nvPr>
        </p:nvGraphicFramePr>
        <p:xfrm>
          <a:off x="3194957" y="2309127"/>
          <a:ext cx="2585357" cy="2239746"/>
        </p:xfrm>
        <a:graphic>
          <a:graphicData uri="http://schemas.openxmlformats.org/presentationml/2006/ole">
            <mc:AlternateContent xmlns:mc="http://schemas.openxmlformats.org/markup-compatibility/2006">
              <mc:Choice xmlns:v="urn:schemas-microsoft-com:vml" Requires="v">
                <p:oleObj name="Document" showAsIcon="1" r:id="rId2" imgW="914400" imgH="791481" progId="Word.Document.12">
                  <p:embed/>
                </p:oleObj>
              </mc:Choice>
              <mc:Fallback>
                <p:oleObj name="Document" showAsIcon="1" r:id="rId2" imgW="914400" imgH="791481" progId="Word.Document.12">
                  <p:embed/>
                  <p:pic>
                    <p:nvPicPr>
                      <p:cNvPr id="5" name="Object 4">
                        <a:extLst>
                          <a:ext uri="{FF2B5EF4-FFF2-40B4-BE49-F238E27FC236}">
                            <a16:creationId xmlns:a16="http://schemas.microsoft.com/office/drawing/2014/main" id="{5DFCB404-947A-08D2-AC48-6C81DF1A230A}"/>
                          </a:ext>
                        </a:extLst>
                      </p:cNvPr>
                      <p:cNvPicPr/>
                      <p:nvPr/>
                    </p:nvPicPr>
                    <p:blipFill>
                      <a:blip r:embed="rId3"/>
                      <a:stretch>
                        <a:fillRect/>
                      </a:stretch>
                    </p:blipFill>
                    <p:spPr>
                      <a:xfrm>
                        <a:off x="3194957" y="2309127"/>
                        <a:ext cx="2585357" cy="2239746"/>
                      </a:xfrm>
                      <a:prstGeom prst="rect">
                        <a:avLst/>
                      </a:prstGeom>
                    </p:spPr>
                  </p:pic>
                </p:oleObj>
              </mc:Fallback>
            </mc:AlternateContent>
          </a:graphicData>
        </a:graphic>
      </p:graphicFrame>
    </p:spTree>
    <p:extLst>
      <p:ext uri="{BB962C8B-B14F-4D97-AF65-F5344CB8AC3E}">
        <p14:creationId xmlns:p14="http://schemas.microsoft.com/office/powerpoint/2010/main" val="27147162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755576" y="291350"/>
            <a:ext cx="8070011" cy="733982"/>
          </a:xfrm>
        </p:spPr>
        <p:txBody>
          <a:bodyPr>
            <a:normAutofit fontScale="90000"/>
          </a:bodyPr>
          <a:lstStyle/>
          <a:p>
            <a:r>
              <a:rPr lang="en-GB" b="1">
                <a:latin typeface="Arial" panose="020B0604020202020204" pitchFamily="34" charset="0"/>
                <a:ea typeface="+mj-lt"/>
                <a:cs typeface="Arial" panose="020B0604020202020204" pitchFamily="34" charset="0"/>
              </a:rPr>
              <a:t>Short Term </a:t>
            </a:r>
            <a:r>
              <a:rPr lang="en-GB" b="1">
                <a:solidFill>
                  <a:srgbClr val="FF0000"/>
                </a:solidFill>
                <a:latin typeface="Arial" panose="020B0604020202020204" pitchFamily="34" charset="0"/>
                <a:ea typeface="+mj-lt"/>
                <a:cs typeface="Arial" panose="020B0604020202020204" pitchFamily="34" charset="0"/>
              </a:rPr>
              <a:t>Goals</a:t>
            </a:r>
            <a:r>
              <a:rPr lang="en-GB" b="1">
                <a:latin typeface="Arial" panose="020B0604020202020204" pitchFamily="34" charset="0"/>
                <a:ea typeface="+mj-lt"/>
                <a:cs typeface="Arial" panose="020B0604020202020204" pitchFamily="34" charset="0"/>
              </a:rPr>
              <a:t> </a:t>
            </a:r>
            <a:endParaRPr lang="en-US"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467544" y="1340768"/>
            <a:ext cx="4882544" cy="50552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bg1"/>
                </a:solidFill>
                <a:ea typeface="+mn-lt"/>
                <a:cs typeface="+mn-lt"/>
              </a:rPr>
              <a:t>My Goal (Specific, Measurable, Achievable, Realistic and Timed):</a:t>
            </a:r>
          </a:p>
          <a:p>
            <a:endParaRPr lang="en-US" b="1">
              <a:solidFill>
                <a:schemeClr val="bg1"/>
              </a:solidFill>
              <a:cs typeface="Calibri"/>
            </a:endParaRPr>
          </a:p>
          <a:p>
            <a:pPr marL="257175" indent="-257175">
              <a:buFont typeface="Arial"/>
              <a:buChar char="•"/>
            </a:pPr>
            <a:r>
              <a:rPr lang="en-US" b="1">
                <a:solidFill>
                  <a:srgbClr val="FFFF00"/>
                </a:solidFill>
                <a:ea typeface="+mn-lt"/>
                <a:cs typeface="+mn-lt"/>
              </a:rPr>
              <a:t>The most important reasons why I want to work toward this goal are: </a:t>
            </a:r>
            <a:endParaRPr lang="en-US" b="1">
              <a:solidFill>
                <a:srgbClr val="FFFF00"/>
              </a:solidFill>
              <a:cs typeface="Calibri"/>
            </a:endParaRPr>
          </a:p>
          <a:p>
            <a:pPr marL="257175" indent="-257175">
              <a:buFont typeface="Arial"/>
              <a:buChar char="•"/>
            </a:pPr>
            <a:endParaRPr lang="en-US" b="1">
              <a:solidFill>
                <a:srgbClr val="00B0F0"/>
              </a:solidFill>
              <a:ea typeface="+mn-lt"/>
              <a:cs typeface="+mn-lt"/>
            </a:endParaRPr>
          </a:p>
          <a:p>
            <a:pPr marL="257175" indent="-257175">
              <a:buFont typeface="Arial"/>
              <a:buChar char="•"/>
            </a:pPr>
            <a:r>
              <a:rPr lang="en-US" b="1">
                <a:solidFill>
                  <a:srgbClr val="00B0F0"/>
                </a:solidFill>
                <a:ea typeface="+mn-lt"/>
                <a:cs typeface="+mn-lt"/>
              </a:rPr>
              <a:t>The steps I will need to take to reach this goal: </a:t>
            </a:r>
            <a:endParaRPr lang="en-US" b="1">
              <a:solidFill>
                <a:srgbClr val="00B0F0"/>
              </a:solidFill>
              <a:cs typeface="Calibri"/>
            </a:endParaRPr>
          </a:p>
          <a:p>
            <a:pPr marL="257175" indent="-257175">
              <a:buFont typeface="Arial"/>
              <a:buChar char="•"/>
            </a:pPr>
            <a:endParaRPr lang="en-US" b="1">
              <a:solidFill>
                <a:srgbClr val="FFFF00"/>
              </a:solidFill>
              <a:ea typeface="+mn-lt"/>
              <a:cs typeface="+mn-lt"/>
            </a:endParaRPr>
          </a:p>
          <a:p>
            <a:pPr marL="257175" indent="-257175">
              <a:buFont typeface="Arial"/>
              <a:buChar char="•"/>
            </a:pPr>
            <a:r>
              <a:rPr lang="en-US" b="1">
                <a:solidFill>
                  <a:srgbClr val="FFFF00"/>
                </a:solidFill>
                <a:ea typeface="+mn-lt"/>
                <a:cs typeface="+mn-lt"/>
              </a:rPr>
              <a:t>Some things that could interfere with reaching this goal (e.g. personal discomfort, resistance from others): </a:t>
            </a:r>
            <a:endParaRPr lang="en-US" b="1">
              <a:solidFill>
                <a:srgbClr val="FFFF00"/>
              </a:solidFill>
              <a:cs typeface="Calibri"/>
            </a:endParaRPr>
          </a:p>
          <a:p>
            <a:pPr marL="257175" indent="-257175">
              <a:buFont typeface="Arial"/>
              <a:buChar char="•"/>
            </a:pPr>
            <a:endParaRPr lang="en-US" b="1">
              <a:solidFill>
                <a:srgbClr val="00B0F0"/>
              </a:solidFill>
              <a:ea typeface="+mn-lt"/>
              <a:cs typeface="+mn-lt"/>
            </a:endParaRPr>
          </a:p>
          <a:p>
            <a:pPr marL="257175" indent="-257175">
              <a:buFont typeface="Arial"/>
              <a:buChar char="•"/>
            </a:pPr>
            <a:r>
              <a:rPr lang="en-US" b="1">
                <a:solidFill>
                  <a:srgbClr val="00B0F0"/>
                </a:solidFill>
                <a:ea typeface="+mn-lt"/>
                <a:cs typeface="+mn-lt"/>
              </a:rPr>
              <a:t>Possible solutions for things that could interfere: </a:t>
            </a:r>
            <a:endParaRPr lang="en-US" b="1">
              <a:solidFill>
                <a:srgbClr val="00B0F0"/>
              </a:solidFill>
              <a:cs typeface="Calibri"/>
            </a:endParaRPr>
          </a:p>
          <a:p>
            <a:pPr marL="257175" indent="-257175">
              <a:buFont typeface="Arial"/>
              <a:buChar char="•"/>
            </a:pPr>
            <a:endParaRPr lang="en-US" b="1">
              <a:solidFill>
                <a:srgbClr val="FFFF00"/>
              </a:solidFill>
              <a:ea typeface="+mn-lt"/>
              <a:cs typeface="+mn-lt"/>
            </a:endParaRPr>
          </a:p>
          <a:p>
            <a:pPr marL="257175" indent="-257175">
              <a:buFont typeface="Arial"/>
              <a:buChar char="•"/>
            </a:pPr>
            <a:r>
              <a:rPr lang="en-US" b="1">
                <a:solidFill>
                  <a:srgbClr val="FFFF00"/>
                </a:solidFill>
                <a:ea typeface="+mn-lt"/>
                <a:cs typeface="+mn-lt"/>
              </a:rPr>
              <a:t>How important is it to me that I reach this goal?</a:t>
            </a:r>
            <a:endParaRPr lang="en-US">
              <a:solidFill>
                <a:srgbClr val="FFFF00"/>
              </a:solidFill>
              <a:cs typeface="Calibri" panose="020F0502020204030204"/>
            </a:endParaRPr>
          </a:p>
        </p:txBody>
      </p:sp>
      <p:pic>
        <p:nvPicPr>
          <p:cNvPr id="6" name="Picture 6" descr="Logo, company name&#10;&#10;Description automatically generated">
            <a:extLst>
              <a:ext uri="{FF2B5EF4-FFF2-40B4-BE49-F238E27FC236}">
                <a16:creationId xmlns:a16="http://schemas.microsoft.com/office/drawing/2014/main" id="{F12DC447-652A-4DE2-AF6C-9ED7A479A116}"/>
              </a:ext>
            </a:extLst>
          </p:cNvPr>
          <p:cNvPicPr>
            <a:picLocks noChangeAspect="1"/>
          </p:cNvPicPr>
          <p:nvPr/>
        </p:nvPicPr>
        <p:blipFill>
          <a:blip r:embed="rId3"/>
          <a:stretch>
            <a:fillRect/>
          </a:stretch>
        </p:blipFill>
        <p:spPr>
          <a:xfrm>
            <a:off x="5795536" y="2312621"/>
            <a:ext cx="2480768" cy="2588598"/>
          </a:xfrm>
          <a:prstGeom prst="rect">
            <a:avLst/>
          </a:prstGeom>
        </p:spPr>
      </p:pic>
    </p:spTree>
    <p:extLst>
      <p:ext uri="{BB962C8B-B14F-4D97-AF65-F5344CB8AC3E}">
        <p14:creationId xmlns:p14="http://schemas.microsoft.com/office/powerpoint/2010/main" val="36555485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A79F-E0D0-4BA4-BDD0-2FA160D192D2}"/>
              </a:ext>
            </a:extLst>
          </p:cNvPr>
          <p:cNvSpPr>
            <a:spLocks noGrp="1"/>
          </p:cNvSpPr>
          <p:nvPr>
            <p:ph type="title"/>
          </p:nvPr>
        </p:nvSpPr>
        <p:spPr>
          <a:xfrm>
            <a:off x="566514" y="279591"/>
            <a:ext cx="8070011" cy="733982"/>
          </a:xfrm>
        </p:spPr>
        <p:txBody>
          <a:bodyPr>
            <a:normAutofit fontScale="90000"/>
          </a:bodyPr>
          <a:lstStyle/>
          <a:p>
            <a:pPr algn="ctr"/>
            <a:r>
              <a:rPr lang="en-GB" b="1">
                <a:latin typeface="Arial" panose="020B0604020202020204" pitchFamily="34" charset="0"/>
                <a:ea typeface="+mj-lt"/>
                <a:cs typeface="Arial" panose="020B0604020202020204" pitchFamily="34" charset="0"/>
              </a:rPr>
              <a:t>Long Term </a:t>
            </a:r>
            <a:r>
              <a:rPr lang="en-GB" b="1">
                <a:solidFill>
                  <a:srgbClr val="FF0000"/>
                </a:solidFill>
                <a:latin typeface="Arial" panose="020B0604020202020204" pitchFamily="34" charset="0"/>
                <a:ea typeface="+mj-lt"/>
                <a:cs typeface="Arial" panose="020B0604020202020204" pitchFamily="34" charset="0"/>
              </a:rPr>
              <a:t>Goals</a:t>
            </a:r>
            <a:r>
              <a:rPr lang="en-GB" b="1">
                <a:solidFill>
                  <a:schemeClr val="accent2"/>
                </a:solidFill>
                <a:latin typeface="Arial" panose="020B0604020202020204" pitchFamily="34" charset="0"/>
                <a:ea typeface="+mj-lt"/>
                <a:cs typeface="Arial" panose="020B0604020202020204" pitchFamily="34" charset="0"/>
              </a:rPr>
              <a:t> </a:t>
            </a:r>
            <a:endParaRPr lang="en-US" b="1">
              <a:solidFill>
                <a:schemeClr val="accent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1732A-61BB-4DB5-8E2A-E6A2F9EB0FC4}"/>
              </a:ext>
            </a:extLst>
          </p:cNvPr>
          <p:cNvSpPr txBox="1"/>
          <p:nvPr/>
        </p:nvSpPr>
        <p:spPr>
          <a:xfrm>
            <a:off x="566514" y="1340768"/>
            <a:ext cx="5238383" cy="50552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bg1"/>
                </a:solidFill>
                <a:ea typeface="+mn-lt"/>
                <a:cs typeface="+mn-lt"/>
              </a:rPr>
              <a:t>My Goal (Specific, Measurable, Achievable, Realistic and Timed):</a:t>
            </a:r>
            <a:endParaRPr lang="en-US" b="1">
              <a:solidFill>
                <a:schemeClr val="bg1"/>
              </a:solidFill>
              <a:cs typeface="Calibri"/>
            </a:endParaRPr>
          </a:p>
          <a:p>
            <a:endParaRPr lang="en-US" b="1">
              <a:solidFill>
                <a:schemeClr val="bg1"/>
              </a:solidFill>
              <a:ea typeface="+mn-lt"/>
              <a:cs typeface="+mn-lt"/>
            </a:endParaRPr>
          </a:p>
          <a:p>
            <a:pPr marL="257175" indent="-257175">
              <a:buFont typeface="Arial"/>
              <a:buChar char="•"/>
            </a:pPr>
            <a:r>
              <a:rPr lang="en-US" b="1">
                <a:solidFill>
                  <a:srgbClr val="FFFF00"/>
                </a:solidFill>
                <a:ea typeface="+mn-lt"/>
                <a:cs typeface="+mn-lt"/>
              </a:rPr>
              <a:t>The most important reasons why I want to work toward this goal are: </a:t>
            </a:r>
          </a:p>
          <a:p>
            <a:pPr marL="257175" indent="-257175">
              <a:buFont typeface="Arial"/>
              <a:buChar char="•"/>
            </a:pPr>
            <a:endParaRPr lang="en-US" b="1">
              <a:solidFill>
                <a:srgbClr val="FFFF00"/>
              </a:solidFill>
              <a:cs typeface="Calibri"/>
            </a:endParaRPr>
          </a:p>
          <a:p>
            <a:pPr marL="257175" indent="-257175">
              <a:buFont typeface="Arial"/>
              <a:buChar char="•"/>
            </a:pPr>
            <a:r>
              <a:rPr lang="en-US" b="1">
                <a:solidFill>
                  <a:schemeClr val="bg1"/>
                </a:solidFill>
                <a:ea typeface="+mn-lt"/>
                <a:cs typeface="+mn-lt"/>
              </a:rPr>
              <a:t>The steps I will need to take to reach this goal: </a:t>
            </a:r>
            <a:endParaRPr lang="en-US" b="1">
              <a:solidFill>
                <a:schemeClr val="bg1"/>
              </a:solidFill>
              <a:cs typeface="Calibri"/>
            </a:endParaRPr>
          </a:p>
          <a:p>
            <a:pPr marL="257175" indent="-257175">
              <a:buFont typeface="Arial"/>
              <a:buChar char="•"/>
            </a:pPr>
            <a:endParaRPr lang="en-US" b="1">
              <a:solidFill>
                <a:srgbClr val="00B0F0"/>
              </a:solidFill>
              <a:ea typeface="+mn-lt"/>
              <a:cs typeface="+mn-lt"/>
            </a:endParaRPr>
          </a:p>
          <a:p>
            <a:pPr marL="257175" indent="-257175">
              <a:buFont typeface="Arial"/>
              <a:buChar char="•"/>
            </a:pPr>
            <a:r>
              <a:rPr lang="en-US" b="1">
                <a:solidFill>
                  <a:srgbClr val="00B0F0"/>
                </a:solidFill>
                <a:ea typeface="+mn-lt"/>
                <a:cs typeface="+mn-lt"/>
              </a:rPr>
              <a:t>Some things that could interfere with reaching this goal (e.g. personal discomfort, resistance from others): </a:t>
            </a:r>
            <a:endParaRPr lang="en-US" b="1">
              <a:solidFill>
                <a:srgbClr val="00B0F0"/>
              </a:solidFill>
              <a:cs typeface="Calibri"/>
            </a:endParaRPr>
          </a:p>
          <a:p>
            <a:pPr marL="257175" indent="-257175">
              <a:buFont typeface="Arial"/>
              <a:buChar char="•"/>
            </a:pPr>
            <a:endParaRPr lang="en-US" b="1">
              <a:solidFill>
                <a:srgbClr val="FFFF00"/>
              </a:solidFill>
              <a:ea typeface="+mn-lt"/>
              <a:cs typeface="+mn-lt"/>
            </a:endParaRPr>
          </a:p>
          <a:p>
            <a:pPr marL="257175" indent="-257175">
              <a:buFont typeface="Arial"/>
              <a:buChar char="•"/>
            </a:pPr>
            <a:r>
              <a:rPr lang="en-US" b="1">
                <a:solidFill>
                  <a:srgbClr val="FFFF00"/>
                </a:solidFill>
                <a:ea typeface="+mn-lt"/>
                <a:cs typeface="+mn-lt"/>
              </a:rPr>
              <a:t>Possible solutions for things that could interfere: </a:t>
            </a:r>
            <a:endParaRPr lang="en-US" b="1">
              <a:solidFill>
                <a:srgbClr val="FFFF00"/>
              </a:solidFill>
              <a:cs typeface="Calibri"/>
            </a:endParaRPr>
          </a:p>
          <a:p>
            <a:pPr marL="257175" indent="-257175">
              <a:buFont typeface="Arial"/>
              <a:buChar char="•"/>
            </a:pPr>
            <a:endParaRPr lang="en-US" b="1">
              <a:solidFill>
                <a:srgbClr val="FFFF00"/>
              </a:solidFill>
              <a:ea typeface="+mn-lt"/>
              <a:cs typeface="+mn-lt"/>
            </a:endParaRPr>
          </a:p>
          <a:p>
            <a:pPr marL="257175" indent="-257175">
              <a:buFont typeface="Arial"/>
              <a:buChar char="•"/>
            </a:pPr>
            <a:r>
              <a:rPr lang="en-US" b="1">
                <a:solidFill>
                  <a:srgbClr val="FFFF00"/>
                </a:solidFill>
                <a:ea typeface="+mn-lt"/>
                <a:cs typeface="+mn-lt"/>
              </a:rPr>
              <a:t>How important is it to me that I reach this goal?</a:t>
            </a:r>
            <a:endParaRPr lang="en-US" b="1">
              <a:solidFill>
                <a:srgbClr val="FFFF00"/>
              </a:solidFill>
              <a:cs typeface="Calibri" panose="020F0502020204030204"/>
            </a:endParaRPr>
          </a:p>
        </p:txBody>
      </p:sp>
      <p:pic>
        <p:nvPicPr>
          <p:cNvPr id="3" name="Picture 4" descr="Logo, company name&#10;&#10;Description automatically generated">
            <a:extLst>
              <a:ext uri="{FF2B5EF4-FFF2-40B4-BE49-F238E27FC236}">
                <a16:creationId xmlns:a16="http://schemas.microsoft.com/office/drawing/2014/main" id="{EB9FA99B-0CFA-4DA7-B25A-A20B776053FD}"/>
              </a:ext>
            </a:extLst>
          </p:cNvPr>
          <p:cNvPicPr>
            <a:picLocks noChangeAspect="1"/>
          </p:cNvPicPr>
          <p:nvPr/>
        </p:nvPicPr>
        <p:blipFill>
          <a:blip r:embed="rId3"/>
          <a:stretch>
            <a:fillRect/>
          </a:stretch>
        </p:blipFill>
        <p:spPr>
          <a:xfrm>
            <a:off x="6377819" y="2291055"/>
            <a:ext cx="2135711" cy="2815042"/>
          </a:xfrm>
          <a:prstGeom prst="rect">
            <a:avLst/>
          </a:prstGeom>
        </p:spPr>
      </p:pic>
    </p:spTree>
    <p:extLst>
      <p:ext uri="{BB962C8B-B14F-4D97-AF65-F5344CB8AC3E}">
        <p14:creationId xmlns:p14="http://schemas.microsoft.com/office/powerpoint/2010/main" val="535390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MART UK Powerpoint Template Backup">
  <a:themeElements>
    <a:clrScheme name="SMART Colour">
      <a:dk1>
        <a:sysClr val="windowText" lastClr="000000"/>
      </a:dk1>
      <a:lt1>
        <a:sysClr val="window" lastClr="FFFFFF"/>
      </a:lt1>
      <a:dk2>
        <a:srgbClr val="49628E"/>
      </a:dk2>
      <a:lt2>
        <a:srgbClr val="EEECE1"/>
      </a:lt2>
      <a:accent1>
        <a:srgbClr val="99AECF"/>
      </a:accent1>
      <a:accent2>
        <a:srgbClr val="EC9039"/>
      </a:accent2>
      <a:accent3>
        <a:srgbClr val="232150"/>
      </a:accent3>
      <a:accent4>
        <a:srgbClr val="171D39"/>
      </a:accent4>
      <a:accent5>
        <a:srgbClr val="000000"/>
      </a:accent5>
      <a:accent6>
        <a:srgbClr val="000000"/>
      </a:accent6>
      <a:hlink>
        <a:srgbClr val="8C8C8C"/>
      </a:hlink>
      <a:folHlink>
        <a:srgbClr val="E0BD18"/>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cfb8d4b-c165-457d-a260-cda731d0de8f" xsi:nil="true"/>
    <lcf76f155ced4ddcb4097134ff3c332f xmlns="edb57b22-5a94-430a-8978-d68428e73c1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35909A6D4C22458565BA849A27F996" ma:contentTypeVersion="13" ma:contentTypeDescription="Create a new document." ma:contentTypeScope="" ma:versionID="c70f8a80103a6e88b8dc9c86b4559e9c">
  <xsd:schema xmlns:xsd="http://www.w3.org/2001/XMLSchema" xmlns:xs="http://www.w3.org/2001/XMLSchema" xmlns:p="http://schemas.microsoft.com/office/2006/metadata/properties" xmlns:ns2="edb57b22-5a94-430a-8978-d68428e73c1e" xmlns:ns3="6cfb8d4b-c165-457d-a260-cda731d0de8f" targetNamespace="http://schemas.microsoft.com/office/2006/metadata/properties" ma:root="true" ma:fieldsID="9a034775bb10f8ab658563918ec24f4e" ns2:_="" ns3:_="">
    <xsd:import namespace="edb57b22-5a94-430a-8978-d68428e73c1e"/>
    <xsd:import namespace="6cfb8d4b-c165-457d-a260-cda731d0de8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57b22-5a94-430a-8978-d68428e73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9a39cb-9575-4ecb-8668-325386cc37a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fb8d4b-c165-457d-a260-cda731d0de8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3f0ff16-4793-413e-baaa-c5494ab19683}" ma:internalName="TaxCatchAll" ma:showField="CatchAllData" ma:web="6cfb8d4b-c165-457d-a260-cda731d0de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4EC3B3-6087-42C1-BDA0-E97CB113CFAD}">
  <ds:schemaRefs>
    <ds:schemaRef ds:uri="http://schemas.microsoft.com/sharepoint/v3/contenttype/forms"/>
  </ds:schemaRefs>
</ds:datastoreItem>
</file>

<file path=customXml/itemProps2.xml><?xml version="1.0" encoding="utf-8"?>
<ds:datastoreItem xmlns:ds="http://schemas.openxmlformats.org/officeDocument/2006/customXml" ds:itemID="{C8E19B5A-FF7F-4488-BD19-78C07EEB78AE}">
  <ds:schemaRefs>
    <ds:schemaRef ds:uri="8ca5322d-1847-4112-a8ed-9f6800204e5f"/>
    <ds:schemaRef ds:uri="bbb9193b-450e-49f3-bf86-b8549f6b88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cfb8d4b-c165-457d-a260-cda731d0de8f"/>
    <ds:schemaRef ds:uri="edb57b22-5a94-430a-8978-d68428e73c1e"/>
  </ds:schemaRefs>
</ds:datastoreItem>
</file>

<file path=customXml/itemProps3.xml><?xml version="1.0" encoding="utf-8"?>
<ds:datastoreItem xmlns:ds="http://schemas.openxmlformats.org/officeDocument/2006/customXml" ds:itemID="{4AE706C8-C3F5-4F9A-AAB2-58DEBC653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b57b22-5a94-430a-8978-d68428e73c1e"/>
    <ds:schemaRef ds:uri="6cfb8d4b-c165-457d-a260-cda731d0de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12530</Words>
  <Application>Microsoft Office PowerPoint</Application>
  <PresentationFormat>On-screen Show (4:3)</PresentationFormat>
  <Paragraphs>1272</Paragraphs>
  <Slides>111</Slides>
  <Notes>76</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111</vt:i4>
      </vt:variant>
    </vt:vector>
  </HeadingPairs>
  <TitlesOfParts>
    <vt:vector size="129" baseType="lpstr">
      <vt:lpstr>&amp;quot</vt:lpstr>
      <vt:lpstr>Arial</vt:lpstr>
      <vt:lpstr>Arial,Sans-Serif</vt:lpstr>
      <vt:lpstr>Calibri</vt:lpstr>
      <vt:lpstr>Calibri Light</vt:lpstr>
      <vt:lpstr>Comic Sans MS</vt:lpstr>
      <vt:lpstr>Courier New</vt:lpstr>
      <vt:lpstr>Gill Sans CE Roman</vt:lpstr>
      <vt:lpstr>Gill Sans MT</vt:lpstr>
      <vt:lpstr>Lucida Sans Unicode</vt:lpstr>
      <vt:lpstr>Montserrat</vt:lpstr>
      <vt:lpstr>SF Pro Display</vt:lpstr>
      <vt:lpstr>Times New Roman</vt:lpstr>
      <vt:lpstr>ヒラギノ角ゴ Pro W3</vt:lpstr>
      <vt:lpstr>SMART UK Powerpoint Template Backup</vt:lpstr>
      <vt:lpstr>Custom Design</vt:lpstr>
      <vt:lpstr>1_Custom Design</vt:lpstr>
      <vt:lpstr>Document</vt:lpstr>
      <vt:lpstr>SMART Family &amp; Friends Online Meeting</vt:lpstr>
      <vt:lpstr>Meeting Guidelines</vt:lpstr>
      <vt:lpstr>Room Etiquette</vt:lpstr>
      <vt:lpstr>SMART Family &amp; Friends Meeting  Opening Statement </vt:lpstr>
      <vt:lpstr>PowerPoint Presentation</vt:lpstr>
      <vt:lpstr>SMART Friends and Family Agenda</vt:lpstr>
      <vt:lpstr>SMART Friends and Family Check in</vt:lpstr>
      <vt:lpstr>SMART Friends and Family Check out</vt:lpstr>
      <vt:lpstr>SMART Friends and Family Disable the enabling</vt:lpstr>
      <vt:lpstr>PowerPoint Presentation</vt:lpstr>
      <vt:lpstr>Disable the Enabling</vt:lpstr>
      <vt:lpstr>Enabling Behaviours</vt:lpstr>
      <vt:lpstr>Disable the enabling Recognise These?</vt:lpstr>
      <vt:lpstr>PowerPoint Presentation</vt:lpstr>
      <vt:lpstr>PowerPoint Presentation</vt:lpstr>
      <vt:lpstr>The LIGHTHOUSE</vt:lpstr>
      <vt:lpstr>What will happen?</vt:lpstr>
      <vt:lpstr>Positive Communication</vt:lpstr>
      <vt:lpstr>PowerPoint Presentation</vt:lpstr>
      <vt:lpstr>P.I.U.S </vt:lpstr>
      <vt:lpstr>‘YOU’ Statements</vt:lpstr>
      <vt:lpstr> ' I ' Statements</vt:lpstr>
      <vt:lpstr>Reflective Listening</vt:lpstr>
      <vt:lpstr>Going Forward in Communication</vt:lpstr>
      <vt:lpstr>Boundaries</vt:lpstr>
      <vt:lpstr>Healthy Boundaries</vt:lpstr>
      <vt:lpstr>Whose Boundaries Crossed ?</vt:lpstr>
      <vt:lpstr>You May Be Crossing your Own Boundaries</vt:lpstr>
      <vt:lpstr>How to Implement Boundaries</vt:lpstr>
      <vt:lpstr>Boundaries What if there still crossed?</vt:lpstr>
      <vt:lpstr>Change and Motivation</vt:lpstr>
      <vt:lpstr>Why Should I Change?</vt:lpstr>
      <vt:lpstr>Change: Are Your Coping and Helping Behaviours Working?</vt:lpstr>
      <vt:lpstr>The Stages of Change</vt:lpstr>
      <vt:lpstr>PowerPoint Presentation</vt:lpstr>
      <vt:lpstr>PowerPoint Presentation</vt:lpstr>
      <vt:lpstr>Change: Cost Benefit Analysis (CBA)</vt:lpstr>
      <vt:lpstr>Change Plan Worksheet</vt:lpstr>
      <vt:lpstr>Self-Care &amp; Self-Rewards</vt:lpstr>
      <vt:lpstr>Self Care....can be</vt:lpstr>
      <vt:lpstr>Self-Care Examples</vt:lpstr>
      <vt:lpstr>The Importance of Self Care</vt:lpstr>
      <vt:lpstr>Self Care: 3 Column Technique</vt:lpstr>
      <vt:lpstr>Self Care: 3 Column Technique</vt:lpstr>
      <vt:lpstr>Self Care: Lifestyle Balance Pie</vt:lpstr>
      <vt:lpstr>Self Care: Lifestyle Audit</vt:lpstr>
      <vt:lpstr>Self-Care Relaxation Exercise</vt:lpstr>
      <vt:lpstr>Self-Care Relaxation Exercise</vt:lpstr>
      <vt:lpstr>Self Care: Personal Bill of Rights</vt:lpstr>
      <vt:lpstr>DiB’s  Automatic Negative  Thoughts</vt:lpstr>
      <vt:lpstr>DiB’s: Cognitive Distortions</vt:lpstr>
      <vt:lpstr>DiB’s: Cognitive Distortions</vt:lpstr>
      <vt:lpstr>DiB’s: Cognitive Distortions</vt:lpstr>
      <vt:lpstr>DiB’s: Inner Dialogue</vt:lpstr>
      <vt:lpstr>DiB’s: What are Self-Defeating Beliefs?</vt:lpstr>
      <vt:lpstr>DiB’s: Self-Defeating Beliefs Examples</vt:lpstr>
      <vt:lpstr>DiB’s: Self-Defeating Beliefs Examples</vt:lpstr>
      <vt:lpstr>DiB’s: What is Rational Beliefs?</vt:lpstr>
      <vt:lpstr>DiB’s: Rational Beliefs Examples</vt:lpstr>
      <vt:lpstr>DiB’s: Exchange Vocabulary</vt:lpstr>
      <vt:lpstr>DiB’s: Exchange Vocabulary</vt:lpstr>
      <vt:lpstr>DiB’s: Resisting Invitations to Guilt &amp; Self Blame</vt:lpstr>
      <vt:lpstr>DiB’s: Ideas for Letting go of Guilt &amp; Self Blame</vt:lpstr>
      <vt:lpstr>DiB’s: Who Controls You ?</vt:lpstr>
      <vt:lpstr>DiB’s: The ABC Crash Course</vt:lpstr>
      <vt:lpstr>DiB’s: ABC  - The Basics   </vt:lpstr>
      <vt:lpstr>DiB’s: The ABC Example</vt:lpstr>
      <vt:lpstr>DiB’s: Musterbation Three Basic Musts</vt:lpstr>
      <vt:lpstr>DiB’s: Musterbation Dispute the Musts</vt:lpstr>
      <vt:lpstr>Rational Emotional Behavioural Therapy (REBT) </vt:lpstr>
      <vt:lpstr>Rational Emotional Behavioural Therapy (REBT) </vt:lpstr>
      <vt:lpstr>REBT:Identifying &amp; Challenging your “Beliefs”</vt:lpstr>
      <vt:lpstr>Rational Emotional Behavioural Therapy (REBT)  </vt:lpstr>
      <vt:lpstr>Safety and Support</vt:lpstr>
      <vt:lpstr>Safety: Examples of Physical Violence</vt:lpstr>
      <vt:lpstr>Safety: Verbal Abuse</vt:lpstr>
      <vt:lpstr>Safety: Psychological &amp; Emotional Abuse</vt:lpstr>
      <vt:lpstr>  Safety:Coercive Control  Womensaid.org.uk campaigned and succeeded in making coercive control a criminal offence since 2015  </vt:lpstr>
      <vt:lpstr>Safety: Unacceptable Behaviour</vt:lpstr>
      <vt:lpstr>Safety: Safety Plan</vt:lpstr>
      <vt:lpstr>Safety: Sources of Support</vt:lpstr>
      <vt:lpstr>Lapses &amp; Motivation</vt:lpstr>
      <vt:lpstr>Lapses &amp; Motivation </vt:lpstr>
      <vt:lpstr> Lapses: Maintaining Motivation</vt:lpstr>
      <vt:lpstr>Trust and Forgiveness</vt:lpstr>
      <vt:lpstr>Trust: Important Points to Remember</vt:lpstr>
      <vt:lpstr>Recovery, Hope and Trust</vt:lpstr>
      <vt:lpstr>Trust Building Exercise</vt:lpstr>
      <vt:lpstr>Trust Bank</vt:lpstr>
      <vt:lpstr>Trust: Forgiveness..…is a Process</vt:lpstr>
      <vt:lpstr>Trust: Anger &amp; Resentment</vt:lpstr>
      <vt:lpstr>Trust: Anger &amp; Resentment</vt:lpstr>
      <vt:lpstr>  Trust: Anger &amp; Resentment</vt:lpstr>
      <vt:lpstr>Trust: Acceptance</vt:lpstr>
      <vt:lpstr>SMART Goals</vt:lpstr>
      <vt:lpstr>What Goals?</vt:lpstr>
      <vt:lpstr>PowerPoint Presentation</vt:lpstr>
      <vt:lpstr>Short Term Goals </vt:lpstr>
      <vt:lpstr>Long Term Goals </vt:lpstr>
      <vt:lpstr>The Power of Choice </vt:lpstr>
      <vt:lpstr>Choices Exercise</vt:lpstr>
      <vt:lpstr>Choice: Knowing When to STOP</vt:lpstr>
      <vt:lpstr>PowerPoint Presentation</vt:lpstr>
      <vt:lpstr>Choice: The Drama Triangle</vt:lpstr>
      <vt:lpstr>Choice: The Drama Triangle</vt:lpstr>
      <vt:lpstr>PowerPoint Presentation</vt:lpstr>
      <vt:lpstr>PowerPoint Presentation</vt:lpstr>
      <vt:lpstr>PowerPoint Presentation</vt:lpstr>
      <vt:lpstr>PowerPoint Presentation</vt:lpstr>
      <vt:lpstr>Choice: Detach (With Love)</vt:lpstr>
      <vt:lpstr>Choice: Ways to Detach (With 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Lee</dc:creator>
  <cp:lastModifiedBy>Will Benson</cp:lastModifiedBy>
  <cp:revision>2</cp:revision>
  <dcterms:created xsi:type="dcterms:W3CDTF">2020-05-02T16:07:35Z</dcterms:created>
  <dcterms:modified xsi:type="dcterms:W3CDTF">2026-02-04T15:19:13Z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e70ee2-0cb4-4d60-aee5-75ef2c4c8a90_Enabled">
    <vt:lpwstr>True</vt:lpwstr>
  </property>
  <property fmtid="{D5CDD505-2E9C-101B-9397-08002B2CF9AE}" pid="3" name="MSIP_Label_7de70ee2-0cb4-4d60-aee5-75ef2c4c8a90_SiteId">
    <vt:lpwstr>945c199a-83a2-4e80-9f8c-5a91be5752dd</vt:lpwstr>
  </property>
  <property fmtid="{D5CDD505-2E9C-101B-9397-08002B2CF9AE}" pid="4" name="MSIP_Label_7de70ee2-0cb4-4d60-aee5-75ef2c4c8a90_Owner">
    <vt:lpwstr>Bethan.Williams@emc.com</vt:lpwstr>
  </property>
  <property fmtid="{D5CDD505-2E9C-101B-9397-08002B2CF9AE}" pid="5" name="MSIP_Label_7de70ee2-0cb4-4d60-aee5-75ef2c4c8a90_SetDate">
    <vt:lpwstr>2020-10-11T14:43:32.4555816Z</vt:lpwstr>
  </property>
  <property fmtid="{D5CDD505-2E9C-101B-9397-08002B2CF9AE}" pid="6" name="MSIP_Label_7de70ee2-0cb4-4d60-aee5-75ef2c4c8a90_Name">
    <vt:lpwstr>Internal Use</vt:lpwstr>
  </property>
  <property fmtid="{D5CDD505-2E9C-101B-9397-08002B2CF9AE}" pid="7" name="MSIP_Label_7de70ee2-0cb4-4d60-aee5-75ef2c4c8a90_Application">
    <vt:lpwstr>Microsoft Azure Information Protection</vt:lpwstr>
  </property>
  <property fmtid="{D5CDD505-2E9C-101B-9397-08002B2CF9AE}" pid="8" name="MSIP_Label_7de70ee2-0cb4-4d60-aee5-75ef2c4c8a90_ActionId">
    <vt:lpwstr>4b4bb866-5ee9-48d3-a1aa-0c33f57e7aa1</vt:lpwstr>
  </property>
  <property fmtid="{D5CDD505-2E9C-101B-9397-08002B2CF9AE}" pid="9" name="MSIP_Label_7de70ee2-0cb4-4d60-aee5-75ef2c4c8a90_Extended_MSFT_Method">
    <vt:lpwstr>Manual</vt:lpwstr>
  </property>
  <property fmtid="{D5CDD505-2E9C-101B-9397-08002B2CF9AE}" pid="10" name="MSIP_Label_da6fab74-d5af-4af7-a9a4-78d84655a626_Enabled">
    <vt:lpwstr>True</vt:lpwstr>
  </property>
  <property fmtid="{D5CDD505-2E9C-101B-9397-08002B2CF9AE}" pid="11" name="MSIP_Label_da6fab74-d5af-4af7-a9a4-78d84655a626_SiteId">
    <vt:lpwstr>945c199a-83a2-4e80-9f8c-5a91be5752dd</vt:lpwstr>
  </property>
  <property fmtid="{D5CDD505-2E9C-101B-9397-08002B2CF9AE}" pid="12" name="MSIP_Label_da6fab74-d5af-4af7-a9a4-78d84655a626_Owner">
    <vt:lpwstr>Bethan.Williams@emc.com</vt:lpwstr>
  </property>
  <property fmtid="{D5CDD505-2E9C-101B-9397-08002B2CF9AE}" pid="13" name="MSIP_Label_da6fab74-d5af-4af7-a9a4-78d84655a626_SetDate">
    <vt:lpwstr>2020-10-11T14:43:32.4555816Z</vt:lpwstr>
  </property>
  <property fmtid="{D5CDD505-2E9C-101B-9397-08002B2CF9AE}" pid="14" name="MSIP_Label_da6fab74-d5af-4af7-a9a4-78d84655a626_Name">
    <vt:lpwstr>Visual Marking</vt:lpwstr>
  </property>
  <property fmtid="{D5CDD505-2E9C-101B-9397-08002B2CF9AE}" pid="15" name="MSIP_Label_da6fab74-d5af-4af7-a9a4-78d84655a626_Application">
    <vt:lpwstr>Microsoft Azure Information Protection</vt:lpwstr>
  </property>
  <property fmtid="{D5CDD505-2E9C-101B-9397-08002B2CF9AE}" pid="16" name="MSIP_Label_da6fab74-d5af-4af7-a9a4-78d84655a626_ActionId">
    <vt:lpwstr>4b4bb866-5ee9-48d3-a1aa-0c33f57e7aa1</vt:lpwstr>
  </property>
  <property fmtid="{D5CDD505-2E9C-101B-9397-08002B2CF9AE}" pid="17" name="MSIP_Label_da6fab74-d5af-4af7-a9a4-78d84655a626_Parent">
    <vt:lpwstr>7de70ee2-0cb4-4d60-aee5-75ef2c4c8a90</vt:lpwstr>
  </property>
  <property fmtid="{D5CDD505-2E9C-101B-9397-08002B2CF9AE}" pid="18" name="MSIP_Label_da6fab74-d5af-4af7-a9a4-78d84655a626_Extended_MSFT_Method">
    <vt:lpwstr>Manual</vt:lpwstr>
  </property>
  <property fmtid="{D5CDD505-2E9C-101B-9397-08002B2CF9AE}" pid="19" name="aiplabel">
    <vt:lpwstr>Internal Use Visual Marking</vt:lpwstr>
  </property>
  <property fmtid="{D5CDD505-2E9C-101B-9397-08002B2CF9AE}" pid="20" name="MSIP_Label_6013f521-439d-4e48-8e98-41ab6c596aa7_Enabled">
    <vt:lpwstr>true</vt:lpwstr>
  </property>
  <property fmtid="{D5CDD505-2E9C-101B-9397-08002B2CF9AE}" pid="21" name="MSIP_Label_6013f521-439d-4e48-8e98-41ab6c596aa7_SetDate">
    <vt:lpwstr>2022-01-17T09:44:56Z</vt:lpwstr>
  </property>
  <property fmtid="{D5CDD505-2E9C-101B-9397-08002B2CF9AE}" pid="22" name="MSIP_Label_6013f521-439d-4e48-8e98-41ab6c596aa7_Method">
    <vt:lpwstr>Standard</vt:lpwstr>
  </property>
  <property fmtid="{D5CDD505-2E9C-101B-9397-08002B2CF9AE}" pid="23" name="MSIP_Label_6013f521-439d-4e48-8e98-41ab6c596aa7_Name">
    <vt:lpwstr>6013f521-439d-4e48-8e98-41ab6c596aa7</vt:lpwstr>
  </property>
  <property fmtid="{D5CDD505-2E9C-101B-9397-08002B2CF9AE}" pid="24" name="MSIP_Label_6013f521-439d-4e48-8e98-41ab6c596aa7_SiteId">
    <vt:lpwstr>12f921d8-f30d-4596-a652-7045b338485a</vt:lpwstr>
  </property>
  <property fmtid="{D5CDD505-2E9C-101B-9397-08002B2CF9AE}" pid="25" name="MSIP_Label_6013f521-439d-4e48-8e98-41ab6c596aa7_ActionId">
    <vt:lpwstr>678ee0d1-4115-4cb9-970c-2f2143392797</vt:lpwstr>
  </property>
  <property fmtid="{D5CDD505-2E9C-101B-9397-08002B2CF9AE}" pid="26" name="MSIP_Label_6013f521-439d-4e48-8e98-41ab6c596aa7_ContentBits">
    <vt:lpwstr>0</vt:lpwstr>
  </property>
  <property fmtid="{D5CDD505-2E9C-101B-9397-08002B2CF9AE}" pid="27" name="ContentTypeId">
    <vt:lpwstr>0x0101003435909A6D4C22458565BA849A27F996</vt:lpwstr>
  </property>
  <property fmtid="{D5CDD505-2E9C-101B-9397-08002B2CF9AE}" pid="28" name="MediaServiceImageTags">
    <vt:lpwstr/>
  </property>
  <property fmtid="{D5CDD505-2E9C-101B-9397-08002B2CF9AE}" pid="29" name="ComplianceAssetId">
    <vt:lpwstr/>
  </property>
  <property fmtid="{D5CDD505-2E9C-101B-9397-08002B2CF9AE}" pid="30" name="_ExtendedDescription">
    <vt:lpwstr/>
  </property>
  <property fmtid="{D5CDD505-2E9C-101B-9397-08002B2CF9AE}" pid="31" name="TriggerFlowInfo">
    <vt:lpwstr/>
  </property>
  <property fmtid="{D5CDD505-2E9C-101B-9397-08002B2CF9AE}" pid="32" name="_SharedFileIndex">
    <vt:lpwstr/>
  </property>
  <property fmtid="{D5CDD505-2E9C-101B-9397-08002B2CF9AE}" pid="33" name="_SourceUrl">
    <vt:lpwstr/>
  </property>
</Properties>
</file>